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81" r:id="rId3"/>
    <p:sldId id="257" r:id="rId4"/>
    <p:sldId id="268" r:id="rId5"/>
    <p:sldId id="258" r:id="rId6"/>
    <p:sldId id="259" r:id="rId7"/>
    <p:sldId id="260" r:id="rId8"/>
    <p:sldId id="261" r:id="rId9"/>
    <p:sldId id="266" r:id="rId10"/>
    <p:sldId id="267" r:id="rId11"/>
    <p:sldId id="262" r:id="rId12"/>
    <p:sldId id="276" r:id="rId13"/>
    <p:sldId id="263" r:id="rId14"/>
    <p:sldId id="264" r:id="rId15"/>
    <p:sldId id="265" r:id="rId16"/>
    <p:sldId id="269" r:id="rId17"/>
    <p:sldId id="270" r:id="rId18"/>
    <p:sldId id="277" r:id="rId19"/>
    <p:sldId id="271" r:id="rId20"/>
    <p:sldId id="275" r:id="rId21"/>
    <p:sldId id="272" r:id="rId22"/>
    <p:sldId id="279" r:id="rId23"/>
    <p:sldId id="273" r:id="rId24"/>
    <p:sldId id="274" r:id="rId25"/>
    <p:sldId id="278" r:id="rId26"/>
    <p:sldId id="282" r:id="rId27"/>
    <p:sldId id="280" r:id="rId2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48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B8384FF-3C6B-4DC6-9F32-A4E39E63E1D2}" type="datetimeFigureOut">
              <a:rPr lang="lt-LT" smtClean="0"/>
              <a:pPr/>
              <a:t>2012.09.19</a:t>
            </a:fld>
            <a:endParaRPr lang="lt-LT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B427090-1720-4A51-8EBD-F873A4E5D4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384FF-3C6B-4DC6-9F32-A4E39E63E1D2}" type="datetimeFigureOut">
              <a:rPr lang="lt-LT" smtClean="0"/>
              <a:pPr/>
              <a:t>2012.09.19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427090-1720-4A51-8EBD-F873A4E5D4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384FF-3C6B-4DC6-9F32-A4E39E63E1D2}" type="datetimeFigureOut">
              <a:rPr lang="lt-LT" smtClean="0"/>
              <a:pPr/>
              <a:t>2012.09.19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B427090-1720-4A51-8EBD-F873A4E5D4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384FF-3C6B-4DC6-9F32-A4E39E63E1D2}" type="datetimeFigureOut">
              <a:rPr lang="lt-LT" smtClean="0"/>
              <a:pPr/>
              <a:t>2012.09.19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427090-1720-4A51-8EBD-F873A4E5D4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384FF-3C6B-4DC6-9F32-A4E39E63E1D2}" type="datetimeFigureOut">
              <a:rPr lang="lt-LT" smtClean="0"/>
              <a:pPr/>
              <a:t>2012.09.19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427090-1720-4A51-8EBD-F873A4E5D4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384FF-3C6B-4DC6-9F32-A4E39E63E1D2}" type="datetimeFigureOut">
              <a:rPr lang="lt-LT" smtClean="0"/>
              <a:pPr/>
              <a:t>2012.09.19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427090-1720-4A51-8EBD-F873A4E5D4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384FF-3C6B-4DC6-9F32-A4E39E63E1D2}" type="datetimeFigureOut">
              <a:rPr lang="lt-LT" smtClean="0"/>
              <a:pPr/>
              <a:t>2012.09.19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427090-1720-4A51-8EBD-F873A4E5D4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384FF-3C6B-4DC6-9F32-A4E39E63E1D2}" type="datetimeFigureOut">
              <a:rPr lang="lt-LT" smtClean="0"/>
              <a:pPr/>
              <a:t>2012.09.19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427090-1720-4A51-8EBD-F873A4E5D4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384FF-3C6B-4DC6-9F32-A4E39E63E1D2}" type="datetimeFigureOut">
              <a:rPr lang="lt-LT" smtClean="0"/>
              <a:pPr/>
              <a:t>2012.09.19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427090-1720-4A51-8EBD-F873A4E5D482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384FF-3C6B-4DC6-9F32-A4E39E63E1D2}" type="datetimeFigureOut">
              <a:rPr lang="lt-LT" smtClean="0"/>
              <a:pPr/>
              <a:t>2012.09.19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427090-1720-4A51-8EBD-F873A4E5D4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B8384FF-3C6B-4DC6-9F32-A4E39E63E1D2}" type="datetimeFigureOut">
              <a:rPr lang="lt-LT" smtClean="0"/>
              <a:pPr/>
              <a:t>2012.09.19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B427090-1720-4A51-8EBD-F873A4E5D48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B8384FF-3C6B-4DC6-9F32-A4E39E63E1D2}" type="datetimeFigureOut">
              <a:rPr lang="lt-LT" smtClean="0"/>
              <a:pPr/>
              <a:t>2012.09.19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B427090-1720-4A51-8EBD-F873A4E5D482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>
    <p:push dir="u"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3728" y="1628800"/>
            <a:ext cx="6132516" cy="1356000"/>
          </a:xfrm>
        </p:spPr>
        <p:txBody>
          <a:bodyPr/>
          <a:lstStyle/>
          <a:p>
            <a:r>
              <a:rPr lang="lt-LT" sz="5000" dirty="0" smtClean="0"/>
              <a:t>Oskaras Milašius</a:t>
            </a:r>
            <a:endParaRPr lang="lt-LT" sz="5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1760" y="4797152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lt-LT" sz="3000" dirty="0" smtClean="0"/>
              <a:t>Parengė: Daiva </a:t>
            </a:r>
            <a:r>
              <a:rPr lang="lt-LT" sz="3000" dirty="0" err="1" smtClean="0"/>
              <a:t>Žiuraitytė</a:t>
            </a:r>
            <a:endParaRPr lang="lt-LT" sz="3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Content Placeholder 3" descr="Oskar_Miłosz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6" y="260648"/>
            <a:ext cx="4680520" cy="6256295"/>
          </a:xfr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239000" cy="1143000"/>
          </a:xfrm>
        </p:spPr>
        <p:txBody>
          <a:bodyPr/>
          <a:lstStyle/>
          <a:p>
            <a:pPr algn="ctr"/>
            <a:r>
              <a:rPr lang="lt-LT" sz="4500" dirty="0" smtClean="0"/>
              <a:t>Asmenybė</a:t>
            </a:r>
            <a:endParaRPr lang="lt-LT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r>
              <a:rPr lang="lt-LT" b="1" dirty="0" smtClean="0"/>
              <a:t>Oskaras </a:t>
            </a:r>
            <a:r>
              <a:rPr lang="lt-LT" b="1" dirty="0"/>
              <a:t>Milašius (</a:t>
            </a:r>
            <a:r>
              <a:rPr lang="lt-LT" b="1" dirty="0" err="1"/>
              <a:t>Milosz</a:t>
            </a:r>
            <a:r>
              <a:rPr lang="lt-LT" b="1" dirty="0"/>
              <a:t>)</a:t>
            </a:r>
            <a:r>
              <a:rPr lang="lt-LT" dirty="0" smtClean="0"/>
              <a:t> – lietuvių poetas, rašęs prancūziškai. </a:t>
            </a:r>
            <a:endParaRPr lang="lt-LT" dirty="0" smtClean="0"/>
          </a:p>
          <a:p>
            <a:endParaRPr lang="lt-LT" dirty="0" smtClean="0"/>
          </a:p>
          <a:p>
            <a:pPr fontAlgn="ctr"/>
            <a:r>
              <a:rPr lang="lt-LT" dirty="0" smtClean="0"/>
              <a:t>Lietuvos diplomatas, politinis bei visuomenės veikėjas</a:t>
            </a:r>
            <a:r>
              <a:rPr lang="lt-LT" dirty="0" smtClean="0"/>
              <a:t>.</a:t>
            </a:r>
          </a:p>
          <a:p>
            <a:pPr fontAlgn="ctr"/>
            <a:endParaRPr lang="lt-LT" dirty="0" smtClean="0"/>
          </a:p>
          <a:p>
            <a:pPr fontAlgn="ctr"/>
            <a:r>
              <a:rPr lang="lt-LT" dirty="0" smtClean="0"/>
              <a:t>Tai neeilinė asmenybė, dviejų kultūrų sandūros (lietuvių ir prancūzų) poetas ir prozininkas intelektualas, simbolistas pirmaisiais kūriniais bei mistikas, uždaros erdvės poetas.</a:t>
            </a:r>
          </a:p>
          <a:p>
            <a:pPr fontAlgn="ctr"/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132856"/>
            <a:ext cx="8003232" cy="2116832"/>
          </a:xfrm>
        </p:spPr>
        <p:txBody>
          <a:bodyPr/>
          <a:lstStyle/>
          <a:p>
            <a:r>
              <a:rPr lang="lt-LT" dirty="0" smtClean="0"/>
              <a:t>O. Milašius labai darbštus, pedantiškai tikslus vertėjas, sugebėjęs perteikti prancūzų skaitytojams lietuvių tautosakos žavesį.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7239000" cy="1143000"/>
          </a:xfrm>
        </p:spPr>
        <p:txBody>
          <a:bodyPr/>
          <a:lstStyle/>
          <a:p>
            <a:pPr algn="ctr"/>
            <a:r>
              <a:rPr lang="lt-LT" sz="4500" dirty="0" smtClean="0"/>
              <a:t>Biografija</a:t>
            </a:r>
            <a:endParaRPr lang="lt-LT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7239000" cy="5042960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Gimė 1877 m. gegužės 28 d. Mogiliovo gubernijoje </a:t>
            </a:r>
            <a:r>
              <a:rPr lang="lt-LT" dirty="0" err="1" smtClean="0"/>
              <a:t>Čerėjos</a:t>
            </a:r>
            <a:r>
              <a:rPr lang="lt-LT" dirty="0" smtClean="0"/>
              <a:t> dvare, dabartinės Baltarusijos teritorija, Vitebsko </a:t>
            </a:r>
            <a:r>
              <a:rPr lang="lt-LT" dirty="0" err="1" smtClean="0"/>
              <a:t>srit</a:t>
            </a:r>
            <a:r>
              <a:rPr lang="lt-LT" dirty="0" smtClean="0"/>
              <a:t>., </a:t>
            </a:r>
            <a:r>
              <a:rPr lang="lt-LT" dirty="0" err="1" smtClean="0"/>
              <a:t>Čašnikų</a:t>
            </a:r>
            <a:r>
              <a:rPr lang="lt-LT" dirty="0" smtClean="0"/>
              <a:t> </a:t>
            </a:r>
            <a:r>
              <a:rPr lang="lt-LT" dirty="0" err="1" smtClean="0"/>
              <a:t>raj</a:t>
            </a:r>
            <a:r>
              <a:rPr lang="lt-LT" dirty="0" smtClean="0"/>
              <a:t>.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Mokėsi Paryžiaus </a:t>
            </a:r>
            <a:r>
              <a:rPr lang="lt-LT" dirty="0" err="1" smtClean="0"/>
              <a:t>Žonsono</a:t>
            </a:r>
            <a:r>
              <a:rPr lang="lt-LT" dirty="0" smtClean="0"/>
              <a:t> </a:t>
            </a:r>
            <a:r>
              <a:rPr lang="lt-LT" dirty="0" err="1" smtClean="0"/>
              <a:t>de</a:t>
            </a:r>
            <a:r>
              <a:rPr lang="lt-LT" dirty="0" smtClean="0"/>
              <a:t> Saji licėjuje</a:t>
            </a:r>
            <a:r>
              <a:rPr lang="lt-LT" dirty="0" smtClean="0"/>
              <a:t>.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Baigęs licėjų, studijavo Luvro ir Rytų kalbų (tarp jų ir hebrajų) aukštosiose mokyklose. Jo šnekamoji ir rašytinė prancūzų kalba prilygo XVIII a. prancūzų enciklopedistų kalbai</a:t>
            </a:r>
            <a:r>
              <a:rPr lang="en-US" dirty="0" smtClean="0"/>
              <a:t>.</a:t>
            </a:r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239000" cy="4846320"/>
          </a:xfrm>
        </p:spPr>
        <p:txBody>
          <a:bodyPr/>
          <a:lstStyle/>
          <a:p>
            <a:r>
              <a:rPr lang="lt-LT" dirty="0"/>
              <a:t>I</a:t>
            </a:r>
            <a:r>
              <a:rPr lang="fi-FI" dirty="0" smtClean="0"/>
              <a:t>šmoko keletą Europos kalbų, kuriomis kalbėjo laisvai</a:t>
            </a:r>
            <a:r>
              <a:rPr lang="fi-FI" dirty="0" smtClean="0"/>
              <a:t>.</a:t>
            </a:r>
            <a:endParaRPr lang="lt-LT" dirty="0" smtClean="0"/>
          </a:p>
          <a:p>
            <a:pPr>
              <a:buNone/>
            </a:pPr>
            <a:endParaRPr lang="lt-LT" dirty="0" smtClean="0"/>
          </a:p>
          <a:p>
            <a:r>
              <a:rPr lang="lt-LT" dirty="0"/>
              <a:t>A</a:t>
            </a:r>
            <a:r>
              <a:rPr lang="lt-LT" dirty="0" smtClean="0"/>
              <a:t>ktyviai keliavo po Europą</a:t>
            </a:r>
            <a:r>
              <a:rPr lang="lt-LT" dirty="0" smtClean="0"/>
              <a:t>.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1920 m. paskirtas pirmuoju Nepriklausomos Lietuvos valstybės pasiuntiniu Prancūzijoje, atstovavo Lietuvos interesams Tautų Sąjungoje bei tapo aktyviausiu lietuvių kultūros propaguotoju Vakarų Europoje.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548680"/>
            <a:ext cx="7344816" cy="5688632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1936 m. suteiktas Vytauto Didžiojo universiteto garbės daktaro vardas</a:t>
            </a:r>
            <a:r>
              <a:rPr lang="lt-LT" dirty="0" smtClean="0"/>
              <a:t>.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Oskaro Milašiaus gyvenimą lydėjo vienatvė ir kančia. Paskutiniaisiais gyvenimo metais jis beveik pasitraukė iš žmonių tarpo į </a:t>
            </a:r>
            <a:r>
              <a:rPr lang="lt-LT" dirty="0" err="1" smtClean="0"/>
              <a:t>Fontaneblį</a:t>
            </a:r>
            <a:r>
              <a:rPr lang="lt-LT" dirty="0" smtClean="0"/>
              <a:t>.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Jį vargino simpatinio nervo uždegimas. Užėjus priepuoliui, poetas kartais dvi savaites išgulėdavo be maisto, tik morfijaus injekcijų raminamas</a:t>
            </a:r>
            <a:r>
              <a:rPr lang="lt-LT" dirty="0" smtClean="0"/>
              <a:t>.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/>
              <a:t>M</a:t>
            </a:r>
            <a:r>
              <a:rPr lang="lt-LT" dirty="0" smtClean="0"/>
              <a:t>irė </a:t>
            </a:r>
            <a:r>
              <a:rPr lang="lt-LT" dirty="0" err="1" smtClean="0"/>
              <a:t>Fontenblyje</a:t>
            </a:r>
            <a:r>
              <a:rPr lang="lt-LT" dirty="0" smtClean="0"/>
              <a:t> 1939 m.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5000" b="1" dirty="0"/>
              <a:t>Darbai ir nuopelnai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1916 m. O. Milašius pradėjo dirbti diplomatiniu redaktorium Spaudos Rūmų tyrimų biure, priklausančiame užsienio reikalų ministerijai. Čia sužinojo apie lietuvių išsilaisvinimo judėjimą ir apsisprendė esąs lietuvis</a:t>
            </a:r>
            <a:r>
              <a:rPr lang="lt-LT" dirty="0" smtClean="0"/>
              <a:t>.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1928 m. išleista nedidelė knygutė, lietuviškų dainų vertimas į prancūzų kalbą. Savo vertimo įvade autorius poetas labai vertina mūsų tautosaką: „Lietuvių liaudies poezija nusipelnė garbingą vietą Europos folklore".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80728"/>
            <a:ext cx="7239000" cy="4846320"/>
          </a:xfrm>
        </p:spPr>
        <p:txBody>
          <a:bodyPr>
            <a:normAutofit/>
          </a:bodyPr>
          <a:lstStyle/>
          <a:p>
            <a:r>
              <a:rPr lang="lt-LT" dirty="0" smtClean="0"/>
              <a:t>Į prancūzų kalbą Milašius vertė ir lietuvių pasakas. Jo vertimai žavi aukšta kalbos kultūra, puikiu tautos dvasios perteikimu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r>
              <a:rPr lang="lt-LT" dirty="0" smtClean="0"/>
              <a:t>1919 m., redaktoriaus teisėmis įėjęs į Lietuvos delegaciją taikos konferencijoje, Oskaras Milašius paskirtas pirmuoju Lietuvos atstovu Prancūzijoje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r>
              <a:rPr lang="lt-LT" dirty="0" smtClean="0"/>
              <a:t>Ženevoje kalbėjo iš Tautų sąjungos tribūnos, gindamas savo krašto teises. 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132856"/>
            <a:ext cx="7427168" cy="1756792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Prancūzai rašytojai vadino jį vienu iš didžiausiųjų Prancūzijos poetu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r>
              <a:rPr lang="fi-FI" dirty="0" smtClean="0"/>
              <a:t>Jo raštai išleisti 11-koje tomų.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239000" cy="1143000"/>
          </a:xfrm>
        </p:spPr>
        <p:txBody>
          <a:bodyPr/>
          <a:lstStyle/>
          <a:p>
            <a:pPr algn="ctr"/>
            <a:r>
              <a:rPr lang="lt-LT" sz="4500" dirty="0" smtClean="0"/>
              <a:t>Kūryba</a:t>
            </a:r>
            <a:endParaRPr lang="lt-LT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7239000" cy="4846320"/>
          </a:xfrm>
        </p:spPr>
        <p:txBody>
          <a:bodyPr>
            <a:normAutofit/>
          </a:bodyPr>
          <a:lstStyle/>
          <a:p>
            <a:r>
              <a:rPr lang="lt-LT" dirty="0"/>
              <a:t>P</a:t>
            </a:r>
            <a:r>
              <a:rPr lang="lt-LT" dirty="0" smtClean="0"/>
              <a:t>agrindinės jo kūrybos temos – gimtinės ir vaikystės namų ilgesys, praeities prisiminimas, nesulaikoma laiko tėkmė, viską paverčianti šešėliais ir iliuzija. </a:t>
            </a:r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Labai svarbią vietą jo kūryboje užima moters tema, jos artumo ir meilės paieška. Moteris – ir nuolatinio nusiraminimo, ir dvasios ramybės sala, ir nežmoniško pasibjaurėjimo bei donžuaniško aistrų malšinimo šaltinis.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7488832" cy="5040560"/>
          </a:xfrm>
        </p:spPr>
        <p:txBody>
          <a:bodyPr>
            <a:normAutofit/>
          </a:bodyPr>
          <a:lstStyle/>
          <a:p>
            <a:r>
              <a:rPr lang="lt-LT" dirty="0" smtClean="0"/>
              <a:t>Atsiskleidžia kūrybos evoliucija: nuo lyrinio pesimizmo ir absoliučios meilės ieškojimo iki meditacinės poezijos, kosminės meilės kulto, </a:t>
            </a:r>
            <a:r>
              <a:rPr lang="lt-LT" dirty="0" err="1" smtClean="0"/>
              <a:t>vizionistinės</a:t>
            </a:r>
            <a:r>
              <a:rPr lang="lt-LT" dirty="0" smtClean="0"/>
              <a:t> filosofijos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r>
              <a:rPr lang="lt-LT" dirty="0" smtClean="0"/>
              <a:t>Išskirtinis poeto bruožas- misticizmas. (Misticizmas- pažiūra, kad gamtos ir visuomenės reiškinių pagrindą sudaro paslaptingas, jutimais nesuvokiamas ir protu nepaaiškinamas antgamtinis pradas).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268760"/>
            <a:ext cx="7239000" cy="4846320"/>
          </a:xfrm>
        </p:spPr>
        <p:txBody>
          <a:bodyPr/>
          <a:lstStyle/>
          <a:p>
            <a:r>
              <a:rPr lang="lt-LT" dirty="0" smtClean="0"/>
              <a:t>Pirmasis O. Milašiaus prancūziškų eilėraščių rinkinys „</a:t>
            </a:r>
            <a:r>
              <a:rPr lang="lt-LT" dirty="0" err="1" smtClean="0"/>
              <a:t>Poeme</a:t>
            </a:r>
            <a:r>
              <a:rPr lang="lt-LT" dirty="0" smtClean="0"/>
              <a:t> </a:t>
            </a:r>
            <a:r>
              <a:rPr lang="lt-LT" dirty="0" err="1" smtClean="0"/>
              <a:t>de</a:t>
            </a:r>
            <a:r>
              <a:rPr lang="lt-LT" dirty="0" smtClean="0"/>
              <a:t> </a:t>
            </a:r>
            <a:r>
              <a:rPr lang="lt-LT" dirty="0" err="1" smtClean="0"/>
              <a:t>Desadences</a:t>
            </a:r>
            <a:r>
              <a:rPr lang="lt-LT" dirty="0" smtClean="0"/>
              <a:t>“ (,,Dekadentiniai eilėraščiai”) pasirodė 1899 m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r>
              <a:rPr lang="lt-LT" dirty="0" smtClean="0"/>
              <a:t>Vėlesnieji jo rinkiniai „</a:t>
            </a:r>
            <a:r>
              <a:rPr lang="lt-LT" dirty="0" err="1" smtClean="0"/>
              <a:t>L'Amcrieuse</a:t>
            </a:r>
            <a:r>
              <a:rPr lang="lt-LT" dirty="0" smtClean="0"/>
              <a:t> </a:t>
            </a:r>
            <a:r>
              <a:rPr lang="lt-LT" dirty="0" err="1" smtClean="0"/>
              <a:t>Initiation</a:t>
            </a:r>
            <a:r>
              <a:rPr lang="lt-LT" dirty="0" smtClean="0"/>
              <a:t>", „</a:t>
            </a:r>
            <a:r>
              <a:rPr lang="lt-LT" dirty="0" err="1" smtClean="0"/>
              <a:t>Sept</a:t>
            </a:r>
            <a:r>
              <a:rPr lang="lt-LT" dirty="0" smtClean="0"/>
              <a:t> </a:t>
            </a:r>
            <a:r>
              <a:rPr lang="lt-LT" dirty="0" err="1" smtClean="0"/>
              <a:t>Solitydes</a:t>
            </a:r>
            <a:r>
              <a:rPr lang="lt-LT" dirty="0" smtClean="0"/>
              <a:t>", „Les </a:t>
            </a:r>
            <a:r>
              <a:rPr lang="lt-LT" dirty="0" err="1" smtClean="0"/>
              <a:t>Elemen</a:t>
            </a:r>
            <a:r>
              <a:rPr lang="lt-LT" dirty="0" smtClean="0"/>
              <a:t>" užtikrino jam garbingą vietą tarp žymiausių prancūzų poetų.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24744"/>
            <a:ext cx="7239000" cy="4846320"/>
          </a:xfrm>
        </p:spPr>
        <p:txBody>
          <a:bodyPr/>
          <a:lstStyle/>
          <a:p>
            <a:r>
              <a:rPr lang="lt-LT" dirty="0" smtClean="0"/>
              <a:t>1914 m. Karle </a:t>
            </a:r>
            <a:r>
              <a:rPr lang="lt-LT" dirty="0" err="1" smtClean="0"/>
              <a:t>Lazondo</a:t>
            </a:r>
            <a:r>
              <a:rPr lang="lt-LT" dirty="0" smtClean="0"/>
              <a:t> (</a:t>
            </a:r>
            <a:r>
              <a:rPr lang="lt-LT" dirty="0" err="1" smtClean="0"/>
              <a:t>Carlos</a:t>
            </a:r>
            <a:r>
              <a:rPr lang="lt-LT" dirty="0" smtClean="0"/>
              <a:t> </a:t>
            </a:r>
            <a:r>
              <a:rPr lang="lt-LT" dirty="0" err="1" smtClean="0"/>
              <a:t>Laizond</a:t>
            </a:r>
            <a:r>
              <a:rPr lang="lt-LT" dirty="0" smtClean="0"/>
              <a:t>) teatras (</a:t>
            </a:r>
            <a:r>
              <a:rPr lang="lt-LT" dirty="0" err="1" smtClean="0"/>
              <a:t>Theatre</a:t>
            </a:r>
            <a:r>
              <a:rPr lang="lt-LT" dirty="0" smtClean="0"/>
              <a:t> Idealiste) pastatė Milašiaus misteriją „</a:t>
            </a:r>
            <a:r>
              <a:rPr lang="lt-LT" dirty="0" err="1" smtClean="0"/>
              <a:t>Miguel</a:t>
            </a:r>
            <a:r>
              <a:rPr lang="lt-LT" dirty="0" smtClean="0"/>
              <a:t> </a:t>
            </a:r>
            <a:r>
              <a:rPr lang="lt-LT" dirty="0" err="1" smtClean="0"/>
              <a:t>Monara</a:t>
            </a:r>
            <a:r>
              <a:rPr lang="lt-LT" dirty="0" smtClean="0"/>
              <a:t>“.</a:t>
            </a:r>
          </a:p>
          <a:p>
            <a:endParaRPr lang="lt-LT" dirty="0" smtClean="0"/>
          </a:p>
          <a:p>
            <a:r>
              <a:rPr lang="lt-LT" dirty="0" smtClean="0"/>
              <a:t>Biblinę tragediją „</a:t>
            </a:r>
            <a:r>
              <a:rPr lang="lt-LT" dirty="0" err="1" smtClean="0"/>
              <a:t>Mephi-</a:t>
            </a:r>
            <a:r>
              <a:rPr lang="lt-LT" dirty="0" smtClean="0"/>
              <a:t> </a:t>
            </a:r>
            <a:r>
              <a:rPr lang="lt-LT" dirty="0" err="1" smtClean="0"/>
              <a:t>boseth</a:t>
            </a:r>
            <a:r>
              <a:rPr lang="lt-LT" dirty="0" smtClean="0"/>
              <a:t>" 1919 m. sausio mėn. suvaidino Odeono teatras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r>
              <a:rPr lang="lt-LT" dirty="0" smtClean="0"/>
              <a:t>1917 m. Milašius išleido veikalą „</a:t>
            </a:r>
            <a:r>
              <a:rPr lang="lt-LT" dirty="0" err="1" smtClean="0"/>
              <a:t>Epire</a:t>
            </a:r>
            <a:r>
              <a:rPr lang="lt-LT" dirty="0" smtClean="0"/>
              <a:t> a </a:t>
            </a:r>
            <a:r>
              <a:rPr lang="lt-LT" dirty="0" err="1" smtClean="0"/>
              <a:t>storge</a:t>
            </a:r>
            <a:r>
              <a:rPr lang="lt-LT" dirty="0" smtClean="0"/>
              <a:t>". Jis laikomas kertiniu Milašiaus filosofijos akmeniu.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484784"/>
            <a:ext cx="7239000" cy="4846320"/>
          </a:xfrm>
        </p:spPr>
        <p:txBody>
          <a:bodyPr/>
          <a:lstStyle/>
          <a:p>
            <a:r>
              <a:rPr lang="lt-LT" dirty="0" smtClean="0"/>
              <a:t>1925 m. „</a:t>
            </a:r>
            <a:r>
              <a:rPr lang="lt-LT" dirty="0" err="1" smtClean="0"/>
              <a:t>Poemes</a:t>
            </a:r>
            <a:r>
              <a:rPr lang="lt-LT" dirty="0" smtClean="0"/>
              <a:t> </a:t>
            </a:r>
            <a:r>
              <a:rPr lang="lt-LT" dirty="0" err="1" smtClean="0"/>
              <a:t>des</a:t>
            </a:r>
            <a:r>
              <a:rPr lang="lt-LT" dirty="0" smtClean="0"/>
              <a:t> </a:t>
            </a:r>
            <a:r>
              <a:rPr lang="lt-LT" dirty="0" err="1" smtClean="0"/>
              <a:t>Areanes</a:t>
            </a:r>
            <a:r>
              <a:rPr lang="lt-LT" dirty="0" smtClean="0"/>
              <a:t>" ir 1928 m. egzegetinę jo dalį. Tai Milašiaus minčių viršūnė. Čia jis stengiasi į darnią sintezę suvesti religiją, dogmą, moralę, filosofiją, "Mokslas ir religija, - sako jis, - teka iš vieno šaltinio; ką sako dogma ir apreiškimas, tolyn žengdamas mokslas tai nušviečia ir patvirtina".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5000" dirty="0"/>
              <a:t>K</a:t>
            </a:r>
            <a:r>
              <a:rPr lang="lt-LT" sz="5000" dirty="0" smtClean="0"/>
              <a:t>ūriniai:</a:t>
            </a:r>
            <a:r>
              <a:rPr lang="lt-LT" dirty="0" smtClean="0"/>
              <a:t> 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980728"/>
            <a:ext cx="8352928" cy="6408712"/>
          </a:xfrm>
        </p:spPr>
        <p:txBody>
          <a:bodyPr>
            <a:normAutofit fontScale="85000" lnSpcReduction="20000"/>
          </a:bodyPr>
          <a:lstStyle/>
          <a:p>
            <a:r>
              <a:rPr lang="lt-LT" i="1" dirty="0" smtClean="0"/>
              <a:t>Nuopuolių poema (l899); </a:t>
            </a:r>
          </a:p>
          <a:p>
            <a:r>
              <a:rPr lang="lt-LT" i="1" dirty="0" smtClean="0"/>
              <a:t>Septynios vienatvės (1906); </a:t>
            </a:r>
          </a:p>
          <a:p>
            <a:r>
              <a:rPr lang="lt-LT" i="1" dirty="0" smtClean="0"/>
              <a:t>Pradmenys (1911); </a:t>
            </a:r>
          </a:p>
          <a:p>
            <a:r>
              <a:rPr lang="lt-LT" i="1" dirty="0" smtClean="0"/>
              <a:t>Migelis </a:t>
            </a:r>
            <a:r>
              <a:rPr lang="lt-LT" i="1" dirty="0" err="1" smtClean="0"/>
              <a:t>Manjara</a:t>
            </a:r>
            <a:r>
              <a:rPr lang="lt-LT" i="1" dirty="0" smtClean="0"/>
              <a:t> (1913); </a:t>
            </a:r>
          </a:p>
          <a:p>
            <a:r>
              <a:rPr lang="lt-LT" i="1" dirty="0" err="1" smtClean="0"/>
              <a:t>Mefibosetas</a:t>
            </a:r>
            <a:r>
              <a:rPr lang="lt-LT" i="1" dirty="0" smtClean="0"/>
              <a:t> (1914); </a:t>
            </a:r>
          </a:p>
          <a:p>
            <a:r>
              <a:rPr lang="lt-LT" i="1" dirty="0" smtClean="0"/>
              <a:t>Poemos (1915); </a:t>
            </a:r>
          </a:p>
          <a:p>
            <a:r>
              <a:rPr lang="lt-LT" i="1" dirty="0" err="1" smtClean="0"/>
              <a:t>Adramandoni</a:t>
            </a:r>
            <a:r>
              <a:rPr lang="lt-LT" i="1" dirty="0" smtClean="0"/>
              <a:t> (1918);</a:t>
            </a:r>
          </a:p>
          <a:p>
            <a:r>
              <a:rPr lang="lt-LT" dirty="0" smtClean="0"/>
              <a:t> Filosofiniai etiudai </a:t>
            </a:r>
            <a:r>
              <a:rPr lang="lt-LT" i="1" dirty="0" smtClean="0"/>
              <a:t>Ars </a:t>
            </a:r>
            <a:r>
              <a:rPr lang="lt-LT" i="1" dirty="0" err="1" smtClean="0"/>
              <a:t>magna</a:t>
            </a:r>
            <a:r>
              <a:rPr lang="lt-LT" i="1" dirty="0" smtClean="0"/>
              <a:t> (1924);</a:t>
            </a:r>
          </a:p>
          <a:p>
            <a:r>
              <a:rPr lang="lt-LT" dirty="0" smtClean="0"/>
              <a:t> Filosofiniai etiudai </a:t>
            </a:r>
            <a:r>
              <a:rPr lang="lt-LT" i="1" dirty="0" smtClean="0"/>
              <a:t>Slėpiniai (1926);</a:t>
            </a:r>
          </a:p>
          <a:p>
            <a:r>
              <a:rPr lang="lt-LT" dirty="0" smtClean="0"/>
              <a:t> Nebaigtas romanas </a:t>
            </a:r>
            <a:r>
              <a:rPr lang="lt-LT" i="1" dirty="0" err="1" smtClean="0"/>
              <a:t>Zborovskiai</a:t>
            </a:r>
            <a:r>
              <a:rPr lang="lt-LT" i="1" dirty="0" smtClean="0"/>
              <a:t> (1910-1914);</a:t>
            </a:r>
            <a:r>
              <a:rPr lang="lt-LT" dirty="0" smtClean="0"/>
              <a:t> </a:t>
            </a:r>
          </a:p>
          <a:p>
            <a:r>
              <a:rPr lang="lt-LT" dirty="0" smtClean="0"/>
              <a:t>Romanas </a:t>
            </a:r>
            <a:r>
              <a:rPr lang="lt-LT" i="1" dirty="0" smtClean="0"/>
              <a:t>Meilės įšventinimas (Meilės įvadas) (1910);</a:t>
            </a:r>
          </a:p>
          <a:p>
            <a:r>
              <a:rPr lang="lt-LT" i="1" dirty="0" smtClean="0"/>
              <a:t> Saulius iš </a:t>
            </a:r>
            <a:r>
              <a:rPr lang="lt-LT" i="1" dirty="0" err="1" smtClean="0"/>
              <a:t>Tarso</a:t>
            </a:r>
            <a:r>
              <a:rPr lang="lt-LT" i="1" dirty="0" smtClean="0"/>
              <a:t> (1913);</a:t>
            </a:r>
          </a:p>
          <a:p>
            <a:r>
              <a:rPr lang="lt-LT" i="1" dirty="0" smtClean="0"/>
              <a:t> Rugsėjo simfonija (1915);</a:t>
            </a:r>
          </a:p>
          <a:p>
            <a:r>
              <a:rPr lang="lt-LT" i="1" dirty="0" smtClean="0"/>
              <a:t> Lapkričio simfonija (1915);</a:t>
            </a:r>
          </a:p>
          <a:p>
            <a:r>
              <a:rPr lang="lt-LT" i="1" dirty="0" smtClean="0"/>
              <a:t> </a:t>
            </a:r>
            <a:r>
              <a:rPr lang="lt-LT" i="1" dirty="0" err="1" smtClean="0"/>
              <a:t>Nihunim</a:t>
            </a:r>
            <a:r>
              <a:rPr lang="lt-LT" i="1" dirty="0" smtClean="0"/>
              <a:t> (1915);</a:t>
            </a:r>
          </a:p>
          <a:p>
            <a:r>
              <a:rPr lang="lt-LT" i="1" dirty="0" smtClean="0"/>
              <a:t> Pažinimo giesmė (1915).</a:t>
            </a:r>
            <a:r>
              <a:rPr lang="lt-LT" dirty="0" smtClean="0"/>
              <a:t> </a:t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427168" cy="1884824"/>
          </a:xfrm>
        </p:spPr>
        <p:txBody>
          <a:bodyPr>
            <a:normAutofit/>
          </a:bodyPr>
          <a:lstStyle/>
          <a:p>
            <a:pPr algn="ctr"/>
            <a:r>
              <a:rPr lang="lt-LT" sz="4500" dirty="0" smtClean="0"/>
              <a:t>Klausimai apie </a:t>
            </a:r>
            <a:br>
              <a:rPr lang="lt-LT" sz="4500" dirty="0" smtClean="0"/>
            </a:br>
            <a:r>
              <a:rPr lang="lt-LT" sz="4500" dirty="0" smtClean="0"/>
              <a:t>o. Milašių</a:t>
            </a:r>
            <a:endParaRPr lang="lt-LT" sz="4500" dirty="0"/>
          </a:p>
        </p:txBody>
      </p:sp>
      <p:pic>
        <p:nvPicPr>
          <p:cNvPr id="4" name="Content Placeholder 3" descr="Oskaras_Milašiu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59832" y="2564904"/>
            <a:ext cx="2232248" cy="3928757"/>
          </a:xfr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787208" cy="1956832"/>
          </a:xfrm>
        </p:spPr>
        <p:txBody>
          <a:bodyPr>
            <a:noAutofit/>
          </a:bodyPr>
          <a:lstStyle/>
          <a:p>
            <a:pPr algn="ctr"/>
            <a:r>
              <a:rPr lang="lt-LT" sz="4500" dirty="0" smtClean="0"/>
              <a:t>Kas buvo Oskaras Milašius?</a:t>
            </a:r>
            <a:endParaRPr lang="lt-LT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996952"/>
            <a:ext cx="6923112" cy="1891592"/>
          </a:xfrm>
        </p:spPr>
        <p:txBody>
          <a:bodyPr/>
          <a:lstStyle/>
          <a:p>
            <a:pPr algn="ctr">
              <a:buNone/>
            </a:pPr>
            <a:r>
              <a:rPr lang="lt-LT" dirty="0"/>
              <a:t>L</a:t>
            </a:r>
            <a:r>
              <a:rPr lang="lt-LT" dirty="0" smtClean="0"/>
              <a:t>ietuvių poetas, rašęs prancūziškai, </a:t>
            </a:r>
            <a:r>
              <a:rPr lang="lt-LT" dirty="0"/>
              <a:t>L</a:t>
            </a:r>
            <a:r>
              <a:rPr lang="lt-LT" dirty="0" smtClean="0"/>
              <a:t>ietuvos diplomatas, politinis bei visuomenės veikėjas.</a:t>
            </a:r>
          </a:p>
          <a:p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859216" cy="2316872"/>
          </a:xfrm>
        </p:spPr>
        <p:txBody>
          <a:bodyPr>
            <a:noAutofit/>
          </a:bodyPr>
          <a:lstStyle/>
          <a:p>
            <a:pPr algn="ctr"/>
            <a:r>
              <a:rPr lang="lt-LT" sz="4500" dirty="0" smtClean="0"/>
              <a:t>Kokių dviejų kultūrų sandūrai priskiriamas? </a:t>
            </a:r>
            <a:endParaRPr lang="lt-LT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3501008"/>
            <a:ext cx="7139136" cy="1296144"/>
          </a:xfrm>
        </p:spPr>
        <p:txBody>
          <a:bodyPr/>
          <a:lstStyle/>
          <a:p>
            <a:pPr algn="ctr">
              <a:buNone/>
            </a:pPr>
            <a:r>
              <a:rPr lang="lt-LT" dirty="0" smtClean="0"/>
              <a:t>Lietuvių ir prancūzų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lt-LT" sz="4500" dirty="0" smtClean="0"/>
              <a:t>Kur ir kada gimė </a:t>
            </a:r>
            <a:r>
              <a:rPr lang="lt-LT" sz="4500" dirty="0" smtClean="0"/>
              <a:t>?</a:t>
            </a:r>
            <a:endParaRPr lang="lt-LT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924944"/>
            <a:ext cx="7211144" cy="1891592"/>
          </a:xfrm>
        </p:spPr>
        <p:txBody>
          <a:bodyPr/>
          <a:lstStyle/>
          <a:p>
            <a:pPr algn="ctr">
              <a:buNone/>
            </a:pPr>
            <a:r>
              <a:rPr lang="lt-LT" dirty="0" smtClean="0"/>
              <a:t>Mogiliovo gubernijoje </a:t>
            </a:r>
            <a:r>
              <a:rPr lang="lt-LT" dirty="0" err="1" smtClean="0"/>
              <a:t>Čerėjos</a:t>
            </a:r>
            <a:r>
              <a:rPr lang="lt-LT" dirty="0" smtClean="0"/>
              <a:t> dvare (dab. Baltarusijos teritorija) 1877m. gegužės 28 d.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lt-LT" sz="4500" dirty="0" smtClean="0"/>
              <a:t>Kur mokėsi?</a:t>
            </a:r>
            <a:endParaRPr lang="lt-LT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852936"/>
            <a:ext cx="7499176" cy="1603560"/>
          </a:xfrm>
        </p:spPr>
        <p:txBody>
          <a:bodyPr/>
          <a:lstStyle/>
          <a:p>
            <a:r>
              <a:rPr lang="lt-LT" dirty="0" smtClean="0"/>
              <a:t>Paryžiaus </a:t>
            </a:r>
            <a:r>
              <a:rPr lang="lt-LT" dirty="0" err="1" smtClean="0"/>
              <a:t>Žonsono</a:t>
            </a:r>
            <a:r>
              <a:rPr lang="lt-LT" dirty="0" smtClean="0"/>
              <a:t> </a:t>
            </a:r>
            <a:r>
              <a:rPr lang="lt-LT" dirty="0" err="1" smtClean="0"/>
              <a:t>de</a:t>
            </a:r>
            <a:r>
              <a:rPr lang="lt-LT" dirty="0" smtClean="0"/>
              <a:t> Saji licėjuje</a:t>
            </a:r>
          </a:p>
          <a:p>
            <a:r>
              <a:rPr lang="lt-LT" dirty="0" smtClean="0"/>
              <a:t>Luvro ir Rytų kalbų aukštosiose mokyklose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844824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lt-LT" sz="4500" dirty="0" smtClean="0"/>
              <a:t>Keliuose tomuose išleisti O. Milašiaus raštai?</a:t>
            </a:r>
            <a:endParaRPr lang="lt-LT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3573016"/>
            <a:ext cx="6851104" cy="883480"/>
          </a:xfrm>
        </p:spPr>
        <p:txBody>
          <a:bodyPr/>
          <a:lstStyle/>
          <a:p>
            <a:pPr algn="ctr">
              <a:buNone/>
            </a:pPr>
            <a:r>
              <a:rPr lang="lt-LT" dirty="0" smtClean="0"/>
              <a:t>11-koje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lt-LT" sz="4500" dirty="0" smtClean="0"/>
              <a:t>Koks išskirtinis poeto bruožas?</a:t>
            </a:r>
            <a:endParaRPr lang="lt-LT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3284984"/>
            <a:ext cx="7239000" cy="3187736"/>
          </a:xfrm>
        </p:spPr>
        <p:txBody>
          <a:bodyPr/>
          <a:lstStyle/>
          <a:p>
            <a:pPr algn="ctr">
              <a:buNone/>
            </a:pPr>
            <a:r>
              <a:rPr lang="lt-LT" dirty="0"/>
              <a:t>M</a:t>
            </a:r>
            <a:r>
              <a:rPr lang="lt-LT" dirty="0" smtClean="0"/>
              <a:t>isticizmas</a:t>
            </a:r>
          </a:p>
          <a:p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72816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lt-LT" sz="4500" dirty="0" smtClean="0"/>
              <a:t>Koks pirmasis </a:t>
            </a:r>
            <a:r>
              <a:rPr lang="lt-LT" sz="4500" dirty="0" err="1" smtClean="0"/>
              <a:t>prancuziškų</a:t>
            </a:r>
            <a:r>
              <a:rPr lang="lt-LT" sz="4500" dirty="0" smtClean="0"/>
              <a:t> eilėraščių rinkinys?</a:t>
            </a:r>
            <a:endParaRPr lang="lt-LT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3789040"/>
            <a:ext cx="7239000" cy="1099504"/>
          </a:xfrm>
        </p:spPr>
        <p:txBody>
          <a:bodyPr/>
          <a:lstStyle/>
          <a:p>
            <a:pPr algn="ctr">
              <a:buNone/>
            </a:pPr>
            <a:r>
              <a:rPr lang="lt-LT" dirty="0" smtClean="0"/>
              <a:t>„</a:t>
            </a:r>
            <a:r>
              <a:rPr lang="lt-LT" dirty="0" err="1" smtClean="0"/>
              <a:t>Poeme</a:t>
            </a:r>
            <a:r>
              <a:rPr lang="lt-LT" dirty="0" smtClean="0"/>
              <a:t> </a:t>
            </a:r>
            <a:r>
              <a:rPr lang="lt-LT" dirty="0" err="1" smtClean="0"/>
              <a:t>de</a:t>
            </a:r>
            <a:r>
              <a:rPr lang="lt-LT" dirty="0" smtClean="0"/>
              <a:t> </a:t>
            </a:r>
            <a:r>
              <a:rPr lang="lt-LT" dirty="0" err="1" smtClean="0"/>
              <a:t>Desadences</a:t>
            </a:r>
            <a:r>
              <a:rPr lang="lt-LT" dirty="0" smtClean="0"/>
              <a:t>“ (,,Dekadentiniai eilėraščiai”)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84784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lt-LT" sz="4500" dirty="0" smtClean="0"/>
              <a:t>Kokios pagrindinės temos kūryboje?</a:t>
            </a:r>
            <a:endParaRPr lang="lt-LT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3717032"/>
            <a:ext cx="7139136" cy="88348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lt-LT" dirty="0"/>
              <a:t>G</a:t>
            </a:r>
            <a:r>
              <a:rPr lang="lt-LT" dirty="0" smtClean="0"/>
              <a:t>imtinės ir vaikystės namų ilgesys, praeities prisiminimas, nesulaikoma laiko tėkmė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lt-LT" sz="4500" dirty="0" smtClean="0"/>
              <a:t>Kur ir kada mirė?</a:t>
            </a:r>
            <a:endParaRPr lang="lt-LT" sz="4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852936"/>
            <a:ext cx="7239000" cy="739464"/>
          </a:xfrm>
        </p:spPr>
        <p:txBody>
          <a:bodyPr/>
          <a:lstStyle/>
          <a:p>
            <a:pPr algn="ctr">
              <a:buNone/>
            </a:pPr>
            <a:r>
              <a:rPr lang="lt-LT" dirty="0" err="1" smtClean="0"/>
              <a:t>Fontenblyje</a:t>
            </a:r>
            <a:r>
              <a:rPr lang="lt-LT" dirty="0" smtClean="0"/>
              <a:t> 1939 m.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lt-LT" sz="7000" dirty="0" smtClean="0"/>
              <a:t>Pabaiga</a:t>
            </a:r>
            <a:endParaRPr lang="lt-LT" sz="7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3068960"/>
            <a:ext cx="7239000" cy="739464"/>
          </a:xfrm>
        </p:spPr>
        <p:txBody>
          <a:bodyPr/>
          <a:lstStyle/>
          <a:p>
            <a:pPr algn="ctr">
              <a:buNone/>
            </a:pPr>
            <a:r>
              <a:rPr lang="lt-LT" dirty="0" smtClean="0"/>
              <a:t>Ačiū už dėmesį</a:t>
            </a:r>
            <a:r>
              <a:rPr lang="en-US" dirty="0" smtClean="0"/>
              <a:t>!</a:t>
            </a:r>
            <a:endParaRPr lang="lt-LT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Custom 2">
      <a:dk1>
        <a:srgbClr val="C00000"/>
      </a:dk1>
      <a:lt1>
        <a:srgbClr val="0C0C0C"/>
      </a:lt1>
      <a:dk2>
        <a:srgbClr val="FF0000"/>
      </a:dk2>
      <a:lt2>
        <a:srgbClr val="BF0000"/>
      </a:lt2>
      <a:accent1>
        <a:srgbClr val="FF4040"/>
      </a:accent1>
      <a:accent2>
        <a:srgbClr val="CCAF0A"/>
      </a:accent2>
      <a:accent3>
        <a:srgbClr val="8D89A4"/>
      </a:accent3>
      <a:accent4>
        <a:srgbClr val="FF7F7F"/>
      </a:accent4>
      <a:accent5>
        <a:srgbClr val="9E9273"/>
      </a:accent5>
      <a:accent6>
        <a:srgbClr val="7E848D"/>
      </a:accent6>
      <a:hlink>
        <a:srgbClr val="900000"/>
      </a:hlink>
      <a:folHlink>
        <a:srgbClr val="FFBFBF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127</TotalTime>
  <Words>838</Words>
  <Application>Microsoft Office PowerPoint</Application>
  <PresentationFormat>On-screen Show (4:3)</PresentationFormat>
  <Paragraphs>95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Opulent</vt:lpstr>
      <vt:lpstr>Oskaras Milašius</vt:lpstr>
      <vt:lpstr>Slide 2</vt:lpstr>
      <vt:lpstr>Asmenybė</vt:lpstr>
      <vt:lpstr>Slide 4</vt:lpstr>
      <vt:lpstr>Biografija</vt:lpstr>
      <vt:lpstr>Slide 6</vt:lpstr>
      <vt:lpstr>Slide 7</vt:lpstr>
      <vt:lpstr>Darbai ir nuopelnai </vt:lpstr>
      <vt:lpstr>Slide 9</vt:lpstr>
      <vt:lpstr>Slide 10</vt:lpstr>
      <vt:lpstr>Kūryba</vt:lpstr>
      <vt:lpstr>Slide 12</vt:lpstr>
      <vt:lpstr>Slide 13</vt:lpstr>
      <vt:lpstr>Slide 14</vt:lpstr>
      <vt:lpstr>Slide 15</vt:lpstr>
      <vt:lpstr>Kūriniai:  </vt:lpstr>
      <vt:lpstr>Klausimai apie  o. Milašių</vt:lpstr>
      <vt:lpstr>Kas buvo Oskaras Milašius?</vt:lpstr>
      <vt:lpstr>Kokių dviejų kultūrų sandūrai priskiriamas? </vt:lpstr>
      <vt:lpstr>Kur ir kada gimė ?</vt:lpstr>
      <vt:lpstr>Kur mokėsi?</vt:lpstr>
      <vt:lpstr>Keliuose tomuose išleisti O. Milašiaus raštai?</vt:lpstr>
      <vt:lpstr>Koks išskirtinis poeto bruožas?</vt:lpstr>
      <vt:lpstr>Koks pirmasis prancuziškų eilėraščių rinkinys?</vt:lpstr>
      <vt:lpstr>Kokios pagrindinės temos kūryboje?</vt:lpstr>
      <vt:lpstr>Kur ir kada mirė?</vt:lpstr>
      <vt:lpstr>Pabaiga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Oskaras Milašius</dc:title>
  <dc:creator>AndriukoIrRenatukės</dc:creator>
  <cp:lastModifiedBy>AndriukoIrRenatukės</cp:lastModifiedBy>
  <cp:revision>13</cp:revision>
  <dcterms:created xsi:type="dcterms:W3CDTF">2012-09-15T06:58:06Z</dcterms:created>
  <dcterms:modified xsi:type="dcterms:W3CDTF">2012-09-19T13:59:19Z</dcterms:modified>
</cp:coreProperties>
</file>