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72" r:id="rId3"/>
    <p:sldId id="271" r:id="rId4"/>
    <p:sldId id="258" r:id="rId5"/>
    <p:sldId id="259" r:id="rId6"/>
    <p:sldId id="270" r:id="rId7"/>
    <p:sldId id="260" r:id="rId8"/>
    <p:sldId id="261" r:id="rId9"/>
    <p:sldId id="262" r:id="rId10"/>
    <p:sldId id="263" r:id="rId11"/>
    <p:sldId id="264" r:id="rId12"/>
    <p:sldId id="265" r:id="rId13"/>
    <p:sldId id="266" r:id="rId14"/>
    <p:sldId id="267"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7" d="100"/>
          <a:sy n="47" d="100"/>
        </p:scale>
        <p:origin x="-523" y="-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F7B556-7C98-4CC6-BC3A-DAF166DA1F98}" type="doc">
      <dgm:prSet loTypeId="urn:microsoft.com/office/officeart/2005/8/layout/vList2" loCatId="list" qsTypeId="urn:microsoft.com/office/officeart/2005/8/quickstyle/simple1" qsCatId="simple" csTypeId="urn:microsoft.com/office/officeart/2005/8/colors/accent2_3" csCatId="accent2" phldr="1"/>
      <dgm:spPr/>
      <dgm:t>
        <a:bodyPr/>
        <a:lstStyle/>
        <a:p>
          <a:endParaRPr lang="en-US"/>
        </a:p>
      </dgm:t>
    </dgm:pt>
    <dgm:pt modelId="{CD755B6F-4C82-4EB3-84D1-A3BD2DB06ADA}">
      <dgm:prSet/>
      <dgm:spPr/>
      <dgm:t>
        <a:bodyPr/>
        <a:lstStyle/>
        <a:p>
          <a:pPr rtl="0"/>
          <a:r>
            <a:rPr lang="lt-LT" smtClean="0"/>
            <a:t>Taikydami laisvojo rašymo metodą ir rašydami 3 minutes, pratęskite sakinį</a:t>
          </a:r>
          <a:endParaRPr lang="en-US"/>
        </a:p>
      </dgm:t>
    </dgm:pt>
    <dgm:pt modelId="{0987989C-D213-404F-97C9-58E40CD2B66D}" type="parTrans" cxnId="{BBE03F75-C6E2-4183-8D96-DFDCE620BFB0}">
      <dgm:prSet/>
      <dgm:spPr/>
      <dgm:t>
        <a:bodyPr/>
        <a:lstStyle/>
        <a:p>
          <a:endParaRPr lang="en-US"/>
        </a:p>
      </dgm:t>
    </dgm:pt>
    <dgm:pt modelId="{5597D004-3604-4880-800C-EE97DC7DD973}" type="sibTrans" cxnId="{BBE03F75-C6E2-4183-8D96-DFDCE620BFB0}">
      <dgm:prSet/>
      <dgm:spPr/>
      <dgm:t>
        <a:bodyPr/>
        <a:lstStyle/>
        <a:p>
          <a:endParaRPr lang="en-US"/>
        </a:p>
      </dgm:t>
    </dgm:pt>
    <dgm:pt modelId="{45D01173-823B-4DB5-9F03-F6F875F4A0CE}">
      <dgm:prSet custT="1"/>
      <dgm:spPr/>
      <dgm:t>
        <a:bodyPr/>
        <a:lstStyle/>
        <a:p>
          <a:pPr rtl="0"/>
          <a:r>
            <a:rPr lang="lt-LT" sz="4800" b="1" dirty="0" smtClean="0">
              <a:solidFill>
                <a:schemeClr val="tx1"/>
              </a:solidFill>
              <a:latin typeface="Batang" pitchFamily="18" charset="-127"/>
              <a:ea typeface="Batang" pitchFamily="18" charset="-127"/>
            </a:rPr>
            <a:t>Mokytojau mano, įkvėpk mane... </a:t>
          </a:r>
          <a:endParaRPr lang="en-US" sz="4800" b="1" dirty="0">
            <a:solidFill>
              <a:schemeClr val="tx1"/>
            </a:solidFill>
            <a:latin typeface="Batang" pitchFamily="18" charset="-127"/>
            <a:ea typeface="Batang" pitchFamily="18" charset="-127"/>
          </a:endParaRPr>
        </a:p>
      </dgm:t>
    </dgm:pt>
    <dgm:pt modelId="{35D6F89C-EC48-422D-8C92-A1529A204DA8}" type="parTrans" cxnId="{8D9AC072-71B6-4D8C-AFC2-E214A4FA2CA3}">
      <dgm:prSet/>
      <dgm:spPr/>
      <dgm:t>
        <a:bodyPr/>
        <a:lstStyle/>
        <a:p>
          <a:endParaRPr lang="en-US"/>
        </a:p>
      </dgm:t>
    </dgm:pt>
    <dgm:pt modelId="{48046996-5475-4813-9576-04C3E1C7267D}" type="sibTrans" cxnId="{8D9AC072-71B6-4D8C-AFC2-E214A4FA2CA3}">
      <dgm:prSet/>
      <dgm:spPr/>
      <dgm:t>
        <a:bodyPr/>
        <a:lstStyle/>
        <a:p>
          <a:endParaRPr lang="en-US"/>
        </a:p>
      </dgm:t>
    </dgm:pt>
    <dgm:pt modelId="{8C72F9AF-109A-43E3-B610-1BF8BCDBB1B5}" type="pres">
      <dgm:prSet presAssocID="{AFF7B556-7C98-4CC6-BC3A-DAF166DA1F98}" presName="linear" presStyleCnt="0">
        <dgm:presLayoutVars>
          <dgm:animLvl val="lvl"/>
          <dgm:resizeHandles val="exact"/>
        </dgm:presLayoutVars>
      </dgm:prSet>
      <dgm:spPr/>
    </dgm:pt>
    <dgm:pt modelId="{50F65F91-F228-44F8-91DD-3152A34B1D76}" type="pres">
      <dgm:prSet presAssocID="{CD755B6F-4C82-4EB3-84D1-A3BD2DB06ADA}" presName="parentText" presStyleLbl="node1" presStyleIdx="0" presStyleCnt="2">
        <dgm:presLayoutVars>
          <dgm:chMax val="0"/>
          <dgm:bulletEnabled val="1"/>
        </dgm:presLayoutVars>
      </dgm:prSet>
      <dgm:spPr/>
    </dgm:pt>
    <dgm:pt modelId="{FCF6DB04-DBE6-44EE-B09D-FB476DF3C36A}" type="pres">
      <dgm:prSet presAssocID="{5597D004-3604-4880-800C-EE97DC7DD973}" presName="spacer" presStyleCnt="0"/>
      <dgm:spPr/>
    </dgm:pt>
    <dgm:pt modelId="{F033371B-8626-4520-8C88-4361357D49B0}" type="pres">
      <dgm:prSet presAssocID="{45D01173-823B-4DB5-9F03-F6F875F4A0CE}" presName="parentText" presStyleLbl="node1" presStyleIdx="1" presStyleCnt="2">
        <dgm:presLayoutVars>
          <dgm:chMax val="0"/>
          <dgm:bulletEnabled val="1"/>
        </dgm:presLayoutVars>
      </dgm:prSet>
      <dgm:spPr/>
    </dgm:pt>
  </dgm:ptLst>
  <dgm:cxnLst>
    <dgm:cxn modelId="{7619224A-2D39-40E0-BDCF-1306857AC8C8}" type="presOf" srcId="{AFF7B556-7C98-4CC6-BC3A-DAF166DA1F98}" destId="{8C72F9AF-109A-43E3-B610-1BF8BCDBB1B5}" srcOrd="0" destOrd="0" presId="urn:microsoft.com/office/officeart/2005/8/layout/vList2"/>
    <dgm:cxn modelId="{8D9AC072-71B6-4D8C-AFC2-E214A4FA2CA3}" srcId="{AFF7B556-7C98-4CC6-BC3A-DAF166DA1F98}" destId="{45D01173-823B-4DB5-9F03-F6F875F4A0CE}" srcOrd="1" destOrd="0" parTransId="{35D6F89C-EC48-422D-8C92-A1529A204DA8}" sibTransId="{48046996-5475-4813-9576-04C3E1C7267D}"/>
    <dgm:cxn modelId="{A78BCB12-8912-4A91-B130-FC75E0190D06}" type="presOf" srcId="{CD755B6F-4C82-4EB3-84D1-A3BD2DB06ADA}" destId="{50F65F91-F228-44F8-91DD-3152A34B1D76}" srcOrd="0" destOrd="0" presId="urn:microsoft.com/office/officeart/2005/8/layout/vList2"/>
    <dgm:cxn modelId="{BBE03F75-C6E2-4183-8D96-DFDCE620BFB0}" srcId="{AFF7B556-7C98-4CC6-BC3A-DAF166DA1F98}" destId="{CD755B6F-4C82-4EB3-84D1-A3BD2DB06ADA}" srcOrd="0" destOrd="0" parTransId="{0987989C-D213-404F-97C9-58E40CD2B66D}" sibTransId="{5597D004-3604-4880-800C-EE97DC7DD973}"/>
    <dgm:cxn modelId="{1595BAB6-ADED-4709-9064-093DDB2D128A}" type="presOf" srcId="{45D01173-823B-4DB5-9F03-F6F875F4A0CE}" destId="{F033371B-8626-4520-8C88-4361357D49B0}" srcOrd="0" destOrd="0" presId="urn:microsoft.com/office/officeart/2005/8/layout/vList2"/>
    <dgm:cxn modelId="{1D810612-982D-45B9-8282-5F300ED2AAD4}" type="presParOf" srcId="{8C72F9AF-109A-43E3-B610-1BF8BCDBB1B5}" destId="{50F65F91-F228-44F8-91DD-3152A34B1D76}" srcOrd="0" destOrd="0" presId="urn:microsoft.com/office/officeart/2005/8/layout/vList2"/>
    <dgm:cxn modelId="{3D63AA3C-1692-4B6B-B76B-B64D9A75BE60}" type="presParOf" srcId="{8C72F9AF-109A-43E3-B610-1BF8BCDBB1B5}" destId="{FCF6DB04-DBE6-44EE-B09D-FB476DF3C36A}" srcOrd="1" destOrd="0" presId="urn:microsoft.com/office/officeart/2005/8/layout/vList2"/>
    <dgm:cxn modelId="{7C25E0DE-9F12-44CA-AE44-00CA830D1643}" type="presParOf" srcId="{8C72F9AF-109A-43E3-B610-1BF8BCDBB1B5}" destId="{F033371B-8626-4520-8C88-4361357D49B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F65F91-F228-44F8-91DD-3152A34B1D76}">
      <dsp:nvSpPr>
        <dsp:cNvPr id="0" name=""/>
        <dsp:cNvSpPr/>
      </dsp:nvSpPr>
      <dsp:spPr>
        <a:xfrm>
          <a:off x="0" y="216381"/>
          <a:ext cx="8229600" cy="1989000"/>
        </a:xfrm>
        <a:prstGeom prst="round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rtl="0">
            <a:lnSpc>
              <a:spcPct val="90000"/>
            </a:lnSpc>
            <a:spcBef>
              <a:spcPct val="0"/>
            </a:spcBef>
            <a:spcAft>
              <a:spcPct val="35000"/>
            </a:spcAft>
          </a:pPr>
          <a:r>
            <a:rPr lang="lt-LT" sz="4000" kern="1200" smtClean="0"/>
            <a:t>Taikydami laisvojo rašymo metodą ir rašydami 3 minutes, pratęskite sakinį</a:t>
          </a:r>
          <a:endParaRPr lang="en-US" sz="4000" kern="1200"/>
        </a:p>
      </dsp:txBody>
      <dsp:txXfrm>
        <a:off x="97095" y="313476"/>
        <a:ext cx="8035410" cy="1794810"/>
      </dsp:txXfrm>
    </dsp:sp>
    <dsp:sp modelId="{F033371B-8626-4520-8C88-4361357D49B0}">
      <dsp:nvSpPr>
        <dsp:cNvPr id="0" name=""/>
        <dsp:cNvSpPr/>
      </dsp:nvSpPr>
      <dsp:spPr>
        <a:xfrm>
          <a:off x="0" y="2320581"/>
          <a:ext cx="8229600" cy="1989000"/>
        </a:xfrm>
        <a:prstGeom prst="roundRect">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l" defTabSz="2133600" rtl="0">
            <a:lnSpc>
              <a:spcPct val="90000"/>
            </a:lnSpc>
            <a:spcBef>
              <a:spcPct val="0"/>
            </a:spcBef>
            <a:spcAft>
              <a:spcPct val="35000"/>
            </a:spcAft>
          </a:pPr>
          <a:r>
            <a:rPr lang="lt-LT" sz="4800" b="1" kern="1200" dirty="0" smtClean="0">
              <a:solidFill>
                <a:schemeClr val="tx1"/>
              </a:solidFill>
              <a:latin typeface="Batang" pitchFamily="18" charset="-127"/>
              <a:ea typeface="Batang" pitchFamily="18" charset="-127"/>
            </a:rPr>
            <a:t>Mokytojau mano, įkvėpk mane... </a:t>
          </a:r>
          <a:endParaRPr lang="en-US" sz="4800" b="1" kern="1200" dirty="0">
            <a:solidFill>
              <a:schemeClr val="tx1"/>
            </a:solidFill>
            <a:latin typeface="Batang" pitchFamily="18" charset="-127"/>
            <a:ea typeface="Batang" pitchFamily="18" charset="-127"/>
          </a:endParaRPr>
        </a:p>
      </dsp:txBody>
      <dsp:txXfrm>
        <a:off x="97095" y="2417676"/>
        <a:ext cx="8035410" cy="17948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607871-80F2-45B0-9FA3-4A0019F0AFE3}" type="datetimeFigureOut">
              <a:rPr lang="en-US" smtClean="0"/>
              <a:t>9/23/2012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1002F9-7625-4416-A2F2-8C08EDF4C40F}" type="slidenum">
              <a:rPr lang="en-US" smtClean="0"/>
              <a:t>‹#›</a:t>
            </a:fld>
            <a:endParaRPr lang="en-US"/>
          </a:p>
        </p:txBody>
      </p:sp>
    </p:spTree>
    <p:extLst>
      <p:ext uri="{BB962C8B-B14F-4D97-AF65-F5344CB8AC3E}">
        <p14:creationId xmlns:p14="http://schemas.microsoft.com/office/powerpoint/2010/main" val="1294167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1002F9-7625-4416-A2F2-8C08EDF4C40F}" type="slidenum">
              <a:rPr lang="en-US" smtClean="0"/>
              <a:t>6</a:t>
            </a:fld>
            <a:endParaRPr lang="en-US"/>
          </a:p>
        </p:txBody>
      </p:sp>
    </p:spTree>
    <p:extLst>
      <p:ext uri="{BB962C8B-B14F-4D97-AF65-F5344CB8AC3E}">
        <p14:creationId xmlns:p14="http://schemas.microsoft.com/office/powerpoint/2010/main" val="1564259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BEAEBEF-DC46-42B2-9FD0-461D3C739B0B}" type="datetimeFigureOut">
              <a:rPr lang="en-US" smtClean="0"/>
              <a:t>9/23/2012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72033D-68CD-46BA-BABD-A42B5F98F0E8}" type="slidenum">
              <a:rPr lang="en-US" smtClean="0"/>
              <a:t>‹#›</a:t>
            </a:fld>
            <a:endParaRPr lang="en-US"/>
          </a:p>
        </p:txBody>
      </p:sp>
    </p:spTree>
    <p:extLst>
      <p:ext uri="{BB962C8B-B14F-4D97-AF65-F5344CB8AC3E}">
        <p14:creationId xmlns:p14="http://schemas.microsoft.com/office/powerpoint/2010/main" val="932796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EAEBEF-DC46-42B2-9FD0-461D3C739B0B}" type="datetimeFigureOut">
              <a:rPr lang="en-US" smtClean="0"/>
              <a:t>9/23/2012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72033D-68CD-46BA-BABD-A42B5F98F0E8}" type="slidenum">
              <a:rPr lang="en-US" smtClean="0"/>
              <a:t>‹#›</a:t>
            </a:fld>
            <a:endParaRPr lang="en-US"/>
          </a:p>
        </p:txBody>
      </p:sp>
    </p:spTree>
    <p:extLst>
      <p:ext uri="{BB962C8B-B14F-4D97-AF65-F5344CB8AC3E}">
        <p14:creationId xmlns:p14="http://schemas.microsoft.com/office/powerpoint/2010/main" val="4250764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EAEBEF-DC46-42B2-9FD0-461D3C739B0B}" type="datetimeFigureOut">
              <a:rPr lang="en-US" smtClean="0"/>
              <a:t>9/23/2012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72033D-68CD-46BA-BABD-A42B5F98F0E8}" type="slidenum">
              <a:rPr lang="en-US" smtClean="0"/>
              <a:t>‹#›</a:t>
            </a:fld>
            <a:endParaRPr lang="en-US"/>
          </a:p>
        </p:txBody>
      </p:sp>
    </p:spTree>
    <p:extLst>
      <p:ext uri="{BB962C8B-B14F-4D97-AF65-F5344CB8AC3E}">
        <p14:creationId xmlns:p14="http://schemas.microsoft.com/office/powerpoint/2010/main" val="1264272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EAEBEF-DC46-42B2-9FD0-461D3C739B0B}" type="datetimeFigureOut">
              <a:rPr lang="en-US" smtClean="0"/>
              <a:t>9/23/2012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72033D-68CD-46BA-BABD-A42B5F98F0E8}" type="slidenum">
              <a:rPr lang="en-US" smtClean="0"/>
              <a:t>‹#›</a:t>
            </a:fld>
            <a:endParaRPr lang="en-US"/>
          </a:p>
        </p:txBody>
      </p:sp>
    </p:spTree>
    <p:extLst>
      <p:ext uri="{BB962C8B-B14F-4D97-AF65-F5344CB8AC3E}">
        <p14:creationId xmlns:p14="http://schemas.microsoft.com/office/powerpoint/2010/main" val="1042754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EAEBEF-DC46-42B2-9FD0-461D3C739B0B}" type="datetimeFigureOut">
              <a:rPr lang="en-US" smtClean="0"/>
              <a:t>9/23/2012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72033D-68CD-46BA-BABD-A42B5F98F0E8}" type="slidenum">
              <a:rPr lang="en-US" smtClean="0"/>
              <a:t>‹#›</a:t>
            </a:fld>
            <a:endParaRPr lang="en-US"/>
          </a:p>
        </p:txBody>
      </p:sp>
    </p:spTree>
    <p:extLst>
      <p:ext uri="{BB962C8B-B14F-4D97-AF65-F5344CB8AC3E}">
        <p14:creationId xmlns:p14="http://schemas.microsoft.com/office/powerpoint/2010/main" val="3974645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EAEBEF-DC46-42B2-9FD0-461D3C739B0B}" type="datetimeFigureOut">
              <a:rPr lang="en-US" smtClean="0"/>
              <a:t>9/23/2012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72033D-68CD-46BA-BABD-A42B5F98F0E8}" type="slidenum">
              <a:rPr lang="en-US" smtClean="0"/>
              <a:t>‹#›</a:t>
            </a:fld>
            <a:endParaRPr lang="en-US"/>
          </a:p>
        </p:txBody>
      </p:sp>
    </p:spTree>
    <p:extLst>
      <p:ext uri="{BB962C8B-B14F-4D97-AF65-F5344CB8AC3E}">
        <p14:creationId xmlns:p14="http://schemas.microsoft.com/office/powerpoint/2010/main" val="1003620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EAEBEF-DC46-42B2-9FD0-461D3C739B0B}" type="datetimeFigureOut">
              <a:rPr lang="en-US" smtClean="0"/>
              <a:t>9/23/2012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72033D-68CD-46BA-BABD-A42B5F98F0E8}" type="slidenum">
              <a:rPr lang="en-US" smtClean="0"/>
              <a:t>‹#›</a:t>
            </a:fld>
            <a:endParaRPr lang="en-US"/>
          </a:p>
        </p:txBody>
      </p:sp>
    </p:spTree>
    <p:extLst>
      <p:ext uri="{BB962C8B-B14F-4D97-AF65-F5344CB8AC3E}">
        <p14:creationId xmlns:p14="http://schemas.microsoft.com/office/powerpoint/2010/main" val="3652273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EAEBEF-DC46-42B2-9FD0-461D3C739B0B}" type="datetimeFigureOut">
              <a:rPr lang="en-US" smtClean="0"/>
              <a:t>9/23/2012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72033D-68CD-46BA-BABD-A42B5F98F0E8}" type="slidenum">
              <a:rPr lang="en-US" smtClean="0"/>
              <a:t>‹#›</a:t>
            </a:fld>
            <a:endParaRPr lang="en-US"/>
          </a:p>
        </p:txBody>
      </p:sp>
    </p:spTree>
    <p:extLst>
      <p:ext uri="{BB962C8B-B14F-4D97-AF65-F5344CB8AC3E}">
        <p14:creationId xmlns:p14="http://schemas.microsoft.com/office/powerpoint/2010/main" val="2685088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EAEBEF-DC46-42B2-9FD0-461D3C739B0B}" type="datetimeFigureOut">
              <a:rPr lang="en-US" smtClean="0"/>
              <a:t>9/23/2012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72033D-68CD-46BA-BABD-A42B5F98F0E8}" type="slidenum">
              <a:rPr lang="en-US" smtClean="0"/>
              <a:t>‹#›</a:t>
            </a:fld>
            <a:endParaRPr lang="en-US"/>
          </a:p>
        </p:txBody>
      </p:sp>
    </p:spTree>
    <p:extLst>
      <p:ext uri="{BB962C8B-B14F-4D97-AF65-F5344CB8AC3E}">
        <p14:creationId xmlns:p14="http://schemas.microsoft.com/office/powerpoint/2010/main" val="1990153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EAEBEF-DC46-42B2-9FD0-461D3C739B0B}" type="datetimeFigureOut">
              <a:rPr lang="en-US" smtClean="0"/>
              <a:t>9/23/2012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72033D-68CD-46BA-BABD-A42B5F98F0E8}" type="slidenum">
              <a:rPr lang="en-US" smtClean="0"/>
              <a:t>‹#›</a:t>
            </a:fld>
            <a:endParaRPr lang="en-US"/>
          </a:p>
        </p:txBody>
      </p:sp>
    </p:spTree>
    <p:extLst>
      <p:ext uri="{BB962C8B-B14F-4D97-AF65-F5344CB8AC3E}">
        <p14:creationId xmlns:p14="http://schemas.microsoft.com/office/powerpoint/2010/main" val="2392447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EAEBEF-DC46-42B2-9FD0-461D3C739B0B}" type="datetimeFigureOut">
              <a:rPr lang="en-US" smtClean="0"/>
              <a:t>9/23/2012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72033D-68CD-46BA-BABD-A42B5F98F0E8}" type="slidenum">
              <a:rPr lang="en-US" smtClean="0"/>
              <a:t>‹#›</a:t>
            </a:fld>
            <a:endParaRPr lang="en-US"/>
          </a:p>
        </p:txBody>
      </p:sp>
    </p:spTree>
    <p:extLst>
      <p:ext uri="{BB962C8B-B14F-4D97-AF65-F5344CB8AC3E}">
        <p14:creationId xmlns:p14="http://schemas.microsoft.com/office/powerpoint/2010/main" val="3082797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EAEBEF-DC46-42B2-9FD0-461D3C739B0B}" type="datetimeFigureOut">
              <a:rPr lang="en-US" smtClean="0"/>
              <a:t>9/23/2012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72033D-68CD-46BA-BABD-A42B5F98F0E8}" type="slidenum">
              <a:rPr lang="en-US" smtClean="0"/>
              <a:t>‹#›</a:t>
            </a:fld>
            <a:endParaRPr lang="en-US"/>
          </a:p>
        </p:txBody>
      </p:sp>
    </p:spTree>
    <p:extLst>
      <p:ext uri="{BB962C8B-B14F-4D97-AF65-F5344CB8AC3E}">
        <p14:creationId xmlns:p14="http://schemas.microsoft.com/office/powerpoint/2010/main" val="1335766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gi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4.w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29698" name="Picture 2" descr="C:\Users\Alvydas\Pictures\78087266_6.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82" y="-459432"/>
            <a:ext cx="8982358" cy="68070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23928" y="2348880"/>
            <a:ext cx="4032448"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prstTxWarp prst="textPlain">
              <a:avLst/>
            </a:prstTxWarp>
            <a:spAutoFit/>
            <a:scene3d>
              <a:camera prst="isometricLeftDown"/>
              <a:lightRig rig="threePt" dir="t"/>
            </a:scene3d>
          </a:bodyPr>
          <a:lstStyle/>
          <a:p>
            <a:pPr algn="ctr"/>
            <a:r>
              <a:rPr lang="lt-LT" sz="6000" b="1" dirty="0">
                <a:solidFill>
                  <a:prstClr val="black"/>
                </a:solidFill>
                <a:latin typeface="Curlz MT" pitchFamily="82" charset="0"/>
              </a:rPr>
              <a:t>Pedagoginė pertraukėlė</a:t>
            </a:r>
            <a:endParaRPr lang="en-US" sz="6000" b="1" dirty="0">
              <a:solidFill>
                <a:prstClr val="black"/>
              </a:solidFill>
              <a:latin typeface="Curlz MT" pitchFamily="82" charset="0"/>
            </a:endParaRPr>
          </a:p>
        </p:txBody>
      </p:sp>
      <p:sp>
        <p:nvSpPr>
          <p:cNvPr id="6" name="TextBox 5"/>
          <p:cNvSpPr txBox="1"/>
          <p:nvPr/>
        </p:nvSpPr>
        <p:spPr>
          <a:xfrm>
            <a:off x="5868144" y="5877272"/>
            <a:ext cx="1872208"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prstTxWarp prst="textDeflateBottom">
              <a:avLst/>
            </a:prstTxWarp>
            <a:spAutoFit/>
          </a:bodyPr>
          <a:lstStyle/>
          <a:p>
            <a:pPr algn="ctr"/>
            <a:r>
              <a:rPr lang="lt-LT" dirty="0">
                <a:solidFill>
                  <a:prstClr val="black"/>
                </a:solidFill>
              </a:rPr>
              <a:t>2011</a:t>
            </a:r>
            <a:endParaRPr lang="en-US" dirty="0">
              <a:solidFill>
                <a:prstClr val="black"/>
              </a:solidFill>
            </a:endParaRPr>
          </a:p>
        </p:txBody>
      </p:sp>
    </p:spTree>
    <p:extLst>
      <p:ext uri="{BB962C8B-B14F-4D97-AF65-F5344CB8AC3E}">
        <p14:creationId xmlns:p14="http://schemas.microsoft.com/office/powerpoint/2010/main" val="23343006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latin typeface="Curlz MT" pitchFamily="82" charset="0"/>
              </a:rPr>
              <a:t>Užduotėlė</a:t>
            </a:r>
            <a:endParaRPr lang="en-US" b="1" dirty="0">
              <a:latin typeface="Curlz MT" pitchFamily="82"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4676229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C:\Users\Alvydas\Pictures\judantys objektai\_.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6000750" y="620688"/>
            <a:ext cx="2857500" cy="5715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lvydas\Pictures\judantys objektai\_.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467544" y="539045"/>
            <a:ext cx="2857500"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06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marL="0" indent="0">
              <a:buNone/>
            </a:pPr>
            <a:r>
              <a:rPr lang="lt-LT" dirty="0"/>
              <a:t>„Mokytojau mano, įkvėpk mane šviesiai kūrybai!</a:t>
            </a:r>
          </a:p>
          <a:p>
            <a:pPr marL="0" indent="0">
              <a:buNone/>
            </a:pPr>
            <a:r>
              <a:rPr lang="lt-LT" dirty="0"/>
              <a:t>Įkvėpk draugystei ir ištikimybei, pareigai ir tarnystei, abipusiam supratimui ir vienybei.</a:t>
            </a:r>
          </a:p>
          <a:p>
            <a:pPr marL="0" indent="0">
              <a:buNone/>
            </a:pPr>
            <a:r>
              <a:rPr lang="lt-LT" dirty="0"/>
              <a:t>Įkvėpk teisingumui ir kilniaširdiškumui, sąmonės plėtimui ir pasaulio pažinimui.</a:t>
            </a:r>
          </a:p>
          <a:p>
            <a:pPr marL="0" indent="0">
              <a:buNone/>
            </a:pPr>
            <a:r>
              <a:rPr lang="lt-LT" dirty="0"/>
              <a:t>Įkvėpk tikėjimui ir savęs pažinimui, gyvenimo prasmės ir savojo paskyrimo ieškojimui.</a:t>
            </a:r>
          </a:p>
          <a:p>
            <a:pPr marL="0" indent="0">
              <a:buNone/>
            </a:pPr>
            <a:r>
              <a:rPr lang="lt-LT" dirty="0"/>
              <a:t>Įkvėpk drąsai ir ryžtui daryti kilnius darbus.</a:t>
            </a:r>
          </a:p>
          <a:p>
            <a:pPr marL="0" indent="0">
              <a:buNone/>
            </a:pPr>
            <a:r>
              <a:rPr lang="lt-LT" dirty="0"/>
              <a:t>Įkvėpk tauriai meilei ir gerumo kūrimui. &lt; ...&gt;</a:t>
            </a:r>
          </a:p>
          <a:p>
            <a:pPr marL="0" indent="0">
              <a:buNone/>
            </a:pPr>
            <a:r>
              <a:rPr lang="lt-LT" dirty="0"/>
              <a:t>Mokytojau, įkvėpk mane, kad savyje kurčiau Dvasingą, Taurų ir Kilniaširdį Žmogų“.</a:t>
            </a:r>
          </a:p>
          <a:p>
            <a:pPr marL="0" indent="0">
              <a:buNone/>
            </a:pPr>
            <a:r>
              <a:rPr lang="lt-LT" dirty="0" smtClean="0"/>
              <a:t>                                                        Šalva </a:t>
            </a:r>
            <a:r>
              <a:rPr lang="lt-LT" dirty="0"/>
              <a:t>Amonašvilis</a:t>
            </a:r>
          </a:p>
          <a:p>
            <a:endParaRPr lang="lt-LT" dirty="0"/>
          </a:p>
          <a:p>
            <a:endParaRPr lang="lt-LT" dirty="0"/>
          </a:p>
          <a:p>
            <a:endParaRPr lang="en-US" dirty="0"/>
          </a:p>
        </p:txBody>
      </p:sp>
    </p:spTree>
    <p:extLst>
      <p:ext uri="{BB962C8B-B14F-4D97-AF65-F5344CB8AC3E}">
        <p14:creationId xmlns:p14="http://schemas.microsoft.com/office/powerpoint/2010/main" val="28544822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55934"/>
            <a:ext cx="8229600" cy="1260897"/>
          </a:xfrm>
        </p:spPr>
        <p:txBody>
          <a:bodyPr>
            <a:normAutofit/>
          </a:bodyPr>
          <a:lstStyle/>
          <a:p>
            <a:r>
              <a:rPr lang="lt-LT" sz="2800" dirty="0">
                <a:latin typeface="Algerian" pitchFamily="82" charset="0"/>
              </a:rPr>
              <a:t>Ką reiškia būti Mokytoju? </a:t>
            </a:r>
            <a:br>
              <a:rPr lang="lt-LT" sz="2800" dirty="0">
                <a:latin typeface="Algerian" pitchFamily="82" charset="0"/>
              </a:rPr>
            </a:br>
            <a:endParaRPr lang="en-US" sz="2800" dirty="0">
              <a:latin typeface="Algerian" pitchFamily="82" charset="0"/>
            </a:endParaRPr>
          </a:p>
        </p:txBody>
      </p:sp>
      <p:pic>
        <p:nvPicPr>
          <p:cNvPr id="31746" name="Picture 2" descr="C:\Users\Alvydas\Pictures\63354096_124.gif"/>
          <p:cNvPicPr>
            <a:picLocks noGrp="1"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260648"/>
            <a:ext cx="3794760" cy="632460"/>
          </a:xfrm>
          <a:prstGeom prst="rect">
            <a:avLst/>
          </a:prstGeom>
          <a:noFill/>
          <a:extLst>
            <a:ext uri="{909E8E84-426E-40DD-AFC4-6F175D3DCCD1}">
              <a14:hiddenFill xmlns:a14="http://schemas.microsoft.com/office/drawing/2010/main">
                <a:solidFill>
                  <a:srgbClr val="FFFFFF"/>
                </a:solidFill>
              </a14:hiddenFill>
            </a:ext>
          </a:extLst>
        </p:spPr>
      </p:pic>
      <p:pic>
        <p:nvPicPr>
          <p:cNvPr id="31747" name="Picture 3" descr="C:\Users\Alvydas\Pictures\63354096_124.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260648"/>
            <a:ext cx="4743450" cy="7905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39552" y="1340769"/>
            <a:ext cx="8064896" cy="4370427"/>
          </a:xfrm>
          <a:prstGeom prst="rect">
            <a:avLst/>
          </a:prstGeom>
        </p:spPr>
        <p:txBody>
          <a:bodyPr wrap="square">
            <a:spAutoFit/>
          </a:bodyPr>
          <a:lstStyle/>
          <a:p>
            <a:endParaRPr lang="lt-LT" dirty="0">
              <a:solidFill>
                <a:prstClr val="black"/>
              </a:solidFill>
            </a:endParaRPr>
          </a:p>
          <a:p>
            <a:r>
              <a:rPr lang="lt-LT" sz="2000" dirty="0">
                <a:solidFill>
                  <a:prstClr val="black"/>
                </a:solidFill>
              </a:rPr>
              <a:t> Mokytojo profesija yra labai sudėtinga.</a:t>
            </a:r>
          </a:p>
          <a:p>
            <a:r>
              <a:rPr lang="lt-LT" sz="2000" dirty="0">
                <a:solidFill>
                  <a:prstClr val="black"/>
                </a:solidFill>
              </a:rPr>
              <a:t>Jo darbo objektas yra augantis ir kas akimirka besikeičiantis žmogus.</a:t>
            </a:r>
          </a:p>
          <a:p>
            <a:endParaRPr lang="lt-LT" sz="2000" dirty="0">
              <a:solidFill>
                <a:prstClr val="black"/>
              </a:solidFill>
            </a:endParaRPr>
          </a:p>
          <a:p>
            <a:r>
              <a:rPr lang="lt-LT" sz="2000" dirty="0">
                <a:solidFill>
                  <a:prstClr val="black"/>
                </a:solidFill>
              </a:rPr>
              <a:t>Mokytojo profesiją paprastai renkasi žmonės, kurie  dalytis žiniomis su vaikais, ugdyti asmenybę, kuriems malonu matyti, kaip vaikai vis daugiau sužino, taip pat patinka patiems mokytis.</a:t>
            </a:r>
          </a:p>
          <a:p>
            <a:endParaRPr lang="lt-LT" sz="2000" dirty="0">
              <a:solidFill>
                <a:prstClr val="black"/>
              </a:solidFill>
            </a:endParaRPr>
          </a:p>
          <a:p>
            <a:r>
              <a:rPr lang="lt-LT" sz="2000" dirty="0">
                <a:solidFill>
                  <a:prstClr val="black"/>
                </a:solidFill>
              </a:rPr>
              <a:t>Žmonės, nedirbantys mokykloje, paprastai teigia, jog ši profesija itin patraukli, nes dirbama tik pusė dienos, ilgos atostogos. </a:t>
            </a:r>
          </a:p>
          <a:p>
            <a:endParaRPr lang="lt-LT" sz="2000" dirty="0">
              <a:solidFill>
                <a:prstClr val="black"/>
              </a:solidFill>
            </a:endParaRPr>
          </a:p>
          <a:p>
            <a:r>
              <a:rPr lang="lt-LT" sz="2000" dirty="0">
                <a:solidFill>
                  <a:prstClr val="black"/>
                </a:solidFill>
              </a:rPr>
              <a:t>Bet tik pats dirbantis gali išvardinti kai kuriuos neigiamus aspektus : realiai per dieną reikia dirbti labai daug, kasdien rizikuoti, kad nepasiseks, nesulaukti padėkos, būti įspraustam į laiko rėmus ir t.t.</a:t>
            </a:r>
          </a:p>
        </p:txBody>
      </p:sp>
    </p:spTree>
    <p:extLst>
      <p:ext uri="{BB962C8B-B14F-4D97-AF65-F5344CB8AC3E}">
        <p14:creationId xmlns:p14="http://schemas.microsoft.com/office/powerpoint/2010/main" val="38711923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25000" lnSpcReduction="20000"/>
          </a:bodyPr>
          <a:lstStyle/>
          <a:p>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r>
              <a:rPr lang="en-US" dirty="0" smtClean="0">
                <a:effectLst/>
              </a:rPr>
              <a:t/>
            </a:r>
            <a:br>
              <a:rPr lang="en-US" dirty="0" smtClean="0">
                <a:effectLst/>
              </a:rPr>
            </a:br>
            <a:endParaRPr lang="en-US" dirty="0"/>
          </a:p>
        </p:txBody>
      </p:sp>
      <p:pic>
        <p:nvPicPr>
          <p:cNvPr id="28674" name="Picture 2" descr="C:\Users\Alvydas\Pictures\65960079_57028055_66d5b375b4d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32656"/>
            <a:ext cx="8568952" cy="12241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55576" y="1844824"/>
            <a:ext cx="7848872" cy="4401205"/>
          </a:xfrm>
          <a:prstGeom prst="rect">
            <a:avLst/>
          </a:prstGeom>
          <a:noFill/>
        </p:spPr>
        <p:txBody>
          <a:bodyPr wrap="square" rtlCol="0">
            <a:spAutoFit/>
          </a:bodyPr>
          <a:lstStyle/>
          <a:p>
            <a:r>
              <a:rPr lang="lt-LT" sz="2000" dirty="0">
                <a:solidFill>
                  <a:prstClr val="black"/>
                </a:solidFill>
              </a:rPr>
              <a:t>Svarbūs bruožai:</a:t>
            </a:r>
          </a:p>
          <a:p>
            <a:endParaRPr lang="lt-LT" sz="2000" dirty="0">
              <a:solidFill>
                <a:prstClr val="black"/>
              </a:solidFill>
            </a:endParaRPr>
          </a:p>
          <a:p>
            <a:r>
              <a:rPr lang="lt-LT" sz="2000" dirty="0">
                <a:solidFill>
                  <a:prstClr val="black"/>
                </a:solidFill>
              </a:rPr>
              <a:t>1.Pagarba ir meilė vaikui (ji kyla iš pašaukimo). Mokytojas turi padėti bendrauti, dirbti. Mokytojas turi atiduoti dalį savęs.</a:t>
            </a:r>
          </a:p>
          <a:p>
            <a:r>
              <a:rPr lang="lt-LT" sz="2000" dirty="0">
                <a:solidFill>
                  <a:prstClr val="black"/>
                </a:solidFill>
              </a:rPr>
              <a:t>2.Dalykiškumas ir kompetencija. Kompetenciją sudaro profesinės žinios, sugebėjimai, vertybės, technologinis raštingumas.</a:t>
            </a:r>
          </a:p>
          <a:p>
            <a:r>
              <a:rPr lang="lt-LT" sz="2000" dirty="0">
                <a:solidFill>
                  <a:prstClr val="black"/>
                </a:solidFill>
              </a:rPr>
              <a:t>3.Demokratiškumas.</a:t>
            </a:r>
          </a:p>
          <a:p>
            <a:r>
              <a:rPr lang="lt-LT" sz="2000" dirty="0">
                <a:solidFill>
                  <a:prstClr val="black"/>
                </a:solidFill>
              </a:rPr>
              <a:t>4.Optimizmas. Mokytojas turi tikėti mokinio sugebėjimais ir galimybėmis ateityje.</a:t>
            </a:r>
          </a:p>
          <a:p>
            <a:r>
              <a:rPr lang="lt-LT" sz="2000" dirty="0">
                <a:solidFill>
                  <a:prstClr val="black"/>
                </a:solidFill>
              </a:rPr>
              <a:t>5.Entuziazmas. Be meilės iškepta duona – karti duona…</a:t>
            </a:r>
          </a:p>
          <a:p>
            <a:r>
              <a:rPr lang="lt-LT" sz="2000" dirty="0">
                <a:solidFill>
                  <a:prstClr val="black"/>
                </a:solidFill>
              </a:rPr>
              <a:t>6.Kūrybiškumas (sugebėjimas pateikti žinias nestandartiškai). Reikia visuomet ieškoti metodų, kaip pateikti žinias.</a:t>
            </a:r>
          </a:p>
          <a:p>
            <a:r>
              <a:rPr lang="lt-LT" sz="2000" dirty="0">
                <a:solidFill>
                  <a:prstClr val="black"/>
                </a:solidFill>
              </a:rPr>
              <a:t>7.Humoro jausmas (pasižiūrėti į save ir mokinius iš šalies). Mokinys turi atsipalaiduoti, nejausti įtampos.</a:t>
            </a:r>
          </a:p>
        </p:txBody>
      </p:sp>
    </p:spTree>
    <p:extLst>
      <p:ext uri="{BB962C8B-B14F-4D97-AF65-F5344CB8AC3E}">
        <p14:creationId xmlns:p14="http://schemas.microsoft.com/office/powerpoint/2010/main" val="18029221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solidFill>
            <a:schemeClr val="accent6">
              <a:lumMod val="20000"/>
              <a:lumOff val="80000"/>
            </a:schemeClr>
          </a:solidFill>
        </p:spPr>
        <p:txBody>
          <a:bodyPr>
            <a:normAutofit fontScale="77500" lnSpcReduction="20000"/>
          </a:bodyPr>
          <a:lstStyle/>
          <a:p>
            <a:pPr marL="0" indent="0">
              <a:buNone/>
            </a:pPr>
            <a:r>
              <a:rPr lang="lt-LT" dirty="0"/>
              <a:t>„Galvoju apie mokytojus – savo ir apskritai. Geras mokytojas visuomet turi būti dar ir keistuolis, nes tai padeda formuoti mokinį, įdiegti jame pagarbą originalumui ir meilę intelektualiai avantiūrai, kuri, kaip savotiškas amor fati variantas išlieka iki grabo. Mokytojas turi mokėti sukurti kitokios realybės iliuziją, kad kiekvienas, peržengęs jo klasės slenkstį, staiga pasijustų esąs slaptos brolijos narys, dalyvaująs vienkartinėje pasaulio interpretacijos dramoje. Ir tatai vargu įmanoma mokytojui, atėjusiam iš kasdieniškai funcionuojančios aplinkos su tvarkingai parištu kaklaraiščiu, dailiai sušukuotais plaukais, vienodos spalvos kojinėm ir neišvirkščiu švarku apsirengusiam.” </a:t>
            </a:r>
            <a:endParaRPr lang="lt-LT" dirty="0" smtClean="0"/>
          </a:p>
          <a:p>
            <a:pPr marL="0" indent="0">
              <a:buNone/>
            </a:pPr>
            <a:r>
              <a:rPr lang="lt-LT" dirty="0"/>
              <a:t> </a:t>
            </a:r>
            <a:r>
              <a:rPr lang="lt-LT" dirty="0" smtClean="0"/>
              <a:t>                       </a:t>
            </a:r>
            <a:r>
              <a:rPr lang="lt-LT" dirty="0" smtClean="0"/>
              <a:t>(</a:t>
            </a:r>
            <a:r>
              <a:rPr lang="lt-LT" dirty="0"/>
              <a:t>A. Nyka-Niliūnas. Iš dienoraščių: 1987, kovo </a:t>
            </a:r>
            <a:r>
              <a:rPr lang="lt-LT" dirty="0" smtClean="0"/>
              <a:t>12)</a:t>
            </a:r>
            <a:endParaRPr lang="en-US" dirty="0"/>
          </a:p>
        </p:txBody>
      </p:sp>
      <p:pic>
        <p:nvPicPr>
          <p:cNvPr id="4098" name="Picture 2" descr="C:\Users\Alvydas\Pictures\judantys objektai\0_7318d_fc47cf6a_XL.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11560" y="476672"/>
            <a:ext cx="619125" cy="55245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Alvydas\Pictures\judantys objektai\0_7318d_fc47cf6a_XL.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312328" y="476672"/>
            <a:ext cx="619125" cy="5524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Alvydas\Pictures\judantys objektai\0_7318d_fc47cf6a_XL.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490059"/>
            <a:ext cx="619125" cy="55245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Alvydas\Pictures\judantys objektai\0_7318d_fc47cf6a_XL.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476672"/>
            <a:ext cx="619125" cy="55245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Users\Alvydas\Pictures\judantys objektai\0_7318d_fc47cf6a_XL.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503446"/>
            <a:ext cx="619125" cy="55245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Alvydas\Pictures\judantys objektai\0_7318d_fc47cf6a_XL.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604657" y="503446"/>
            <a:ext cx="619125" cy="55245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C:\Users\Alvydas\Pictures\judantys objektai\0_7318d_fc47cf6a_XL.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473731"/>
            <a:ext cx="619125" cy="552450"/>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C:\Users\Alvydas\Pictures\judantys objektai\0_7318d_fc47cf6a_XL.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503446"/>
            <a:ext cx="619125" cy="55245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C:\Users\Alvydas\Pictures\judantys objektai\0_7318d_fc47cf6a_XL.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930967" y="566241"/>
            <a:ext cx="619125" cy="552450"/>
          </a:xfrm>
          <a:prstGeom prst="rect">
            <a:avLst/>
          </a:prstGeom>
          <a:noFill/>
          <a:extLst>
            <a:ext uri="{909E8E84-426E-40DD-AFC4-6F175D3DCCD1}">
              <a14:hiddenFill xmlns:a14="http://schemas.microsoft.com/office/drawing/2010/main">
                <a:solidFill>
                  <a:srgbClr val="FFFFFF"/>
                </a:solidFill>
              </a14:hiddenFill>
            </a:ext>
          </a:extLst>
        </p:spPr>
      </p:pic>
      <p:pic>
        <p:nvPicPr>
          <p:cNvPr id="4107" name="Picture 11" descr="C:\Users\Alvydas\Pictures\judantys objektai\0_7318d_fc47cf6a_XL.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566420" y="533584"/>
            <a:ext cx="619125" cy="552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6557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lt-LT" sz="3600" i="1" dirty="0" smtClean="0">
                <a:latin typeface="Andalus" pitchFamily="18" charset="-78"/>
                <a:cs typeface="Andalus" pitchFamily="18" charset="-78"/>
              </a:rPr>
              <a:t>Taigi pažvelkime į mokytojus linksmai</a:t>
            </a:r>
          </a:p>
          <a:p>
            <a:endParaRPr lang="lt-LT" sz="3600" i="1" dirty="0">
              <a:latin typeface="Andalus" pitchFamily="18" charset="-78"/>
              <a:cs typeface="Andalus" pitchFamily="18" charset="-78"/>
            </a:endParaRPr>
          </a:p>
          <a:p>
            <a:pPr marL="0" lvl="0" indent="0" algn="ctr">
              <a:spcBef>
                <a:spcPts val="0"/>
              </a:spcBef>
              <a:buNone/>
            </a:pPr>
            <a:r>
              <a:rPr lang="lt-LT" sz="6000" b="1" dirty="0" smtClean="0">
                <a:solidFill>
                  <a:prstClr val="black"/>
                </a:solidFill>
                <a:latin typeface="Curlz MT" pitchFamily="82" charset="0"/>
              </a:rPr>
              <a:t>„Pedagoginė pertraukėlė“</a:t>
            </a:r>
          </a:p>
          <a:p>
            <a:pPr marL="0" lvl="0" indent="0" algn="ctr">
              <a:spcBef>
                <a:spcPts val="0"/>
              </a:spcBef>
              <a:buNone/>
            </a:pPr>
            <a:r>
              <a:rPr lang="lt-LT" sz="6000" b="1" dirty="0">
                <a:solidFill>
                  <a:prstClr val="black"/>
                </a:solidFill>
                <a:latin typeface="Curlz MT" pitchFamily="82" charset="0"/>
              </a:rPr>
              <a:t>Mokytojų frazės </a:t>
            </a:r>
            <a:endParaRPr lang="en-US" sz="6000" b="1" dirty="0">
              <a:solidFill>
                <a:prstClr val="black"/>
              </a:solidFill>
              <a:latin typeface="Curlz MT" pitchFamily="82" charset="0"/>
            </a:endParaRPr>
          </a:p>
          <a:p>
            <a:pPr marL="0" indent="0">
              <a:buNone/>
            </a:pPr>
            <a:endParaRPr lang="en-US" sz="3600" i="1" dirty="0">
              <a:latin typeface="Andalus" pitchFamily="18" charset="-78"/>
              <a:cs typeface="Andalus" pitchFamily="18" charset="-78"/>
            </a:endParaRPr>
          </a:p>
        </p:txBody>
      </p:sp>
      <p:pic>
        <p:nvPicPr>
          <p:cNvPr id="30722" name="Picture 2" descr="C:\Users\Alvydas\Pictures\63354393_11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82" y="641093"/>
            <a:ext cx="47625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30723" name="Picture 3" descr="C:\Users\Alvydas\Pictures\63354393_11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645461"/>
            <a:ext cx="47625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49009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2770" name="Picture 2" descr="C:\Users\Alvydas\Pictures\64345074_841a5119362e.gif"/>
          <p:cNvPicPr>
            <a:picLocks noGrp="1"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332656"/>
            <a:ext cx="374142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32771" name="Picture 3" descr="C:\Users\Alvydas\Pictures\64345074_841a5119362e.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260648"/>
            <a:ext cx="4676775" cy="13811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55576" y="1997839"/>
            <a:ext cx="7488832" cy="3046988"/>
          </a:xfrm>
          <a:prstGeom prst="rect">
            <a:avLst/>
          </a:prstGeom>
        </p:spPr>
        <p:txBody>
          <a:bodyPr wrap="square">
            <a:spAutoFit/>
          </a:bodyPr>
          <a:lstStyle/>
          <a:p>
            <a:r>
              <a:rPr lang="lt-LT" sz="2400" b="1" dirty="0">
                <a:solidFill>
                  <a:prstClr val="black"/>
                </a:solidFill>
                <a:latin typeface="Times New Roman"/>
                <a:ea typeface="Times New Roman"/>
              </a:rPr>
              <a:t>1. Ir galite skųstis direktoriui, ministrui ar kokiam kitam velniui! </a:t>
            </a:r>
            <a:br>
              <a:rPr lang="lt-LT" sz="2400" b="1" dirty="0">
                <a:solidFill>
                  <a:prstClr val="black"/>
                </a:solidFill>
                <a:latin typeface="Times New Roman"/>
                <a:ea typeface="Times New Roman"/>
              </a:rPr>
            </a:br>
            <a:r>
              <a:rPr lang="lt-LT" sz="2400" b="1" dirty="0">
                <a:solidFill>
                  <a:prstClr val="black"/>
                </a:solidFill>
                <a:latin typeface="Times New Roman"/>
                <a:ea typeface="Times New Roman"/>
              </a:rPr>
              <a:t>2. Sėdėkit tyliai, kad girdėtumėt, kaip pelė praskrenda. </a:t>
            </a:r>
            <a:br>
              <a:rPr lang="lt-LT" sz="2400" b="1" dirty="0">
                <a:solidFill>
                  <a:prstClr val="black"/>
                </a:solidFill>
                <a:latin typeface="Times New Roman"/>
                <a:ea typeface="Times New Roman"/>
              </a:rPr>
            </a:br>
            <a:r>
              <a:rPr lang="lt-LT" sz="2400" b="1" dirty="0">
                <a:solidFill>
                  <a:prstClr val="black"/>
                </a:solidFill>
                <a:latin typeface="Times New Roman"/>
                <a:ea typeface="Times New Roman"/>
              </a:rPr>
              <a:t>3. Jums nieko nera švento, net mokyklos tualete rūkote! </a:t>
            </a:r>
            <a:br>
              <a:rPr lang="lt-LT" sz="2400" b="1" dirty="0">
                <a:solidFill>
                  <a:prstClr val="black"/>
                </a:solidFill>
                <a:latin typeface="Times New Roman"/>
                <a:ea typeface="Times New Roman"/>
              </a:rPr>
            </a:br>
            <a:r>
              <a:rPr lang="lt-LT" sz="2400" b="1" dirty="0">
                <a:solidFill>
                  <a:prstClr val="black"/>
                </a:solidFill>
                <a:latin typeface="Times New Roman"/>
                <a:ea typeface="Times New Roman"/>
              </a:rPr>
              <a:t>4. Praėjusį kartą taip nieko ir neišmokote, šiandien tęsime toliau. </a:t>
            </a:r>
            <a:br>
              <a:rPr lang="lt-LT" sz="2400" b="1" dirty="0">
                <a:solidFill>
                  <a:prstClr val="black"/>
                </a:solidFill>
                <a:latin typeface="Times New Roman"/>
                <a:ea typeface="Times New Roman"/>
              </a:rPr>
            </a:br>
            <a:r>
              <a:rPr lang="lt-LT" sz="2400" b="1" dirty="0">
                <a:solidFill>
                  <a:prstClr val="black"/>
                </a:solidFill>
                <a:latin typeface="Times New Roman"/>
                <a:ea typeface="Times New Roman"/>
              </a:rPr>
              <a:t>5. Lukai, tu neteisingai tyli. </a:t>
            </a:r>
            <a:br>
              <a:rPr lang="lt-LT" sz="2400" b="1" dirty="0">
                <a:solidFill>
                  <a:prstClr val="black"/>
                </a:solidFill>
                <a:latin typeface="Times New Roman"/>
                <a:ea typeface="Times New Roman"/>
              </a:rPr>
            </a:br>
            <a:r>
              <a:rPr lang="lt-LT" sz="2400" b="1" dirty="0">
                <a:solidFill>
                  <a:prstClr val="black"/>
                </a:solidFill>
                <a:latin typeface="Times New Roman"/>
                <a:ea typeface="Times New Roman"/>
              </a:rPr>
              <a:t>6. Aš liepiau tau susiimti, o tu ką pasiėmei?! </a:t>
            </a:r>
            <a:endParaRPr lang="en-US" sz="2400" b="1" dirty="0">
              <a:solidFill>
                <a:prstClr val="black"/>
              </a:solidFill>
            </a:endParaRPr>
          </a:p>
        </p:txBody>
      </p:sp>
    </p:spTree>
    <p:extLst>
      <p:ext uri="{BB962C8B-B14F-4D97-AF65-F5344CB8AC3E}">
        <p14:creationId xmlns:p14="http://schemas.microsoft.com/office/powerpoint/2010/main" val="18691718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7500" lnSpcReduction="20000"/>
          </a:bodyPr>
          <a:lstStyle/>
          <a:p>
            <a:r>
              <a:rPr lang="lt-LT" dirty="0"/>
              <a:t>7. Berniukai ir mergaitės! Primenu, kad rytoj visi turite ateiti su baltais marškinėliais ir tamsiais sijonėliais. </a:t>
            </a:r>
          </a:p>
          <a:p>
            <a:r>
              <a:rPr lang="lt-LT" dirty="0"/>
              <a:t>8. Ko tu ten užpakalį kasaisi? A, galvoji. </a:t>
            </a:r>
          </a:p>
          <a:p>
            <a:r>
              <a:rPr lang="lt-LT" dirty="0"/>
              <a:t>9. Žemė turi įprotį suktis. </a:t>
            </a:r>
          </a:p>
          <a:p>
            <a:r>
              <a:rPr lang="lt-LT" dirty="0"/>
              <a:t>10. Tu ką, pirmą kartą gimęs? </a:t>
            </a:r>
          </a:p>
          <a:p>
            <a:r>
              <a:rPr lang="lt-LT" dirty="0"/>
              <a:t>11. Imkite rašiklius ir garsiai užsirašykite. </a:t>
            </a:r>
          </a:p>
          <a:p>
            <a:r>
              <a:rPr lang="lt-LT" dirty="0"/>
              <a:t>12. Tris dienas mokykloje nebuvai, o jau į tualetą užsimanei! </a:t>
            </a:r>
          </a:p>
          <a:p>
            <a:r>
              <a:rPr lang="lt-LT" dirty="0"/>
              <a:t>13. Kodėl tu, Evelina, atėjai į klasę su mini sijonėliu? Nori pasirodyti protinga? </a:t>
            </a:r>
          </a:p>
          <a:p>
            <a:r>
              <a:rPr lang="lt-LT" dirty="0"/>
              <a:t>14. Padalijame atkarpą į tris nelygias puses. </a:t>
            </a:r>
          </a:p>
          <a:p>
            <a:r>
              <a:rPr lang="lt-LT" dirty="0"/>
              <a:t>15. Vegetatyvinis dauginimasis neturi nieko bendra su tuo žodžiu, kurį kažkas parašė ant lentos. </a:t>
            </a:r>
          </a:p>
          <a:p>
            <a:endParaRPr lang="en-US" dirty="0"/>
          </a:p>
        </p:txBody>
      </p:sp>
      <p:pic>
        <p:nvPicPr>
          <p:cNvPr id="1026" name="Picture 2" descr="C:\Users\Alvydas\Pictures\64018183_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0" y="116632"/>
            <a:ext cx="4762500" cy="1533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2310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descr="C:\Users\Alvydas\Pictures\6_.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476672"/>
            <a:ext cx="3810000" cy="65532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lvydas\Pictures\6_.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404664"/>
            <a:ext cx="4762500" cy="8191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7544" y="1556792"/>
            <a:ext cx="8290892" cy="4093428"/>
          </a:xfrm>
          <a:prstGeom prst="rect">
            <a:avLst/>
          </a:prstGeom>
          <a:noFill/>
        </p:spPr>
        <p:txBody>
          <a:bodyPr wrap="square" rtlCol="0">
            <a:spAutoFit/>
          </a:bodyPr>
          <a:lstStyle/>
          <a:p>
            <a:r>
              <a:rPr lang="lt-LT" sz="2000" dirty="0">
                <a:solidFill>
                  <a:prstClr val="black"/>
                </a:solidFill>
              </a:rPr>
              <a:t>16. Dovile, kodėl atėjai tiek prisidažiusi? Tiesiog taip ir norisi ne aiškinti tau apie kondensatorių, o pasiūlyti pinigų. </a:t>
            </a:r>
          </a:p>
          <a:p>
            <a:r>
              <a:rPr lang="lt-LT" sz="2000" dirty="0">
                <a:solidFill>
                  <a:prstClr val="black"/>
                </a:solidFill>
              </a:rPr>
              <a:t>17. Maža to, kad tu rūkai, bet tu netgi rūkai neteisingai. </a:t>
            </a:r>
          </a:p>
          <a:p>
            <a:r>
              <a:rPr lang="lt-LT" sz="2000" dirty="0">
                <a:solidFill>
                  <a:prstClr val="black"/>
                </a:solidFill>
              </a:rPr>
              <a:t>18. Aš žinau, Martynai, kad tu sergi už „Lietuvos rytą“, bet tai dar nereiškia, kad tu neturi mokytis apie Žalgirio mūšį. </a:t>
            </a:r>
          </a:p>
          <a:p>
            <a:r>
              <a:rPr lang="lt-LT" sz="2000" dirty="0">
                <a:solidFill>
                  <a:prstClr val="black"/>
                </a:solidFill>
              </a:rPr>
              <a:t>19. Pasidėk tą savo muziką, nes nuimsiu ausis ir nusuksiu ausines! </a:t>
            </a:r>
          </a:p>
          <a:p>
            <a:r>
              <a:rPr lang="lt-LT" sz="2000" dirty="0">
                <a:solidFill>
                  <a:prstClr val="black"/>
                </a:solidFill>
              </a:rPr>
              <a:t>20. Kur sąsiuvinis? Prarijai? </a:t>
            </a:r>
          </a:p>
          <a:p>
            <a:r>
              <a:rPr lang="lt-LT" sz="2000" dirty="0">
                <a:solidFill>
                  <a:prstClr val="black"/>
                </a:solidFill>
              </a:rPr>
              <a:t>21. Kas man atsakys? Niekas?! Čia juk lengvas klausimas! Nagi, rankas aukštyn! </a:t>
            </a:r>
          </a:p>
          <a:p>
            <a:r>
              <a:rPr lang="lt-LT" sz="2000" dirty="0">
                <a:solidFill>
                  <a:prstClr val="black"/>
                </a:solidFill>
              </a:rPr>
              <a:t>22. Kiek čia </a:t>
            </a:r>
            <a:r>
              <a:rPr lang="lt-LT" sz="2000" dirty="0" smtClean="0">
                <a:solidFill>
                  <a:prstClr val="black"/>
                </a:solidFill>
              </a:rPr>
              <a:t>mokinių </a:t>
            </a:r>
            <a:r>
              <a:rPr lang="lt-LT" sz="2000" dirty="0">
                <a:solidFill>
                  <a:prstClr val="black"/>
                </a:solidFill>
              </a:rPr>
              <a:t>atėjo – penki? O turėjo būti keturi! Kur dar du? </a:t>
            </a:r>
          </a:p>
          <a:p>
            <a:r>
              <a:rPr lang="lt-LT" sz="2000" dirty="0">
                <a:solidFill>
                  <a:prstClr val="black"/>
                </a:solidFill>
              </a:rPr>
              <a:t>23. Zenonai, net jei tu ruošiesi pragyventi iš kortų lošimo, tau reikia išmokti skaičiuoti. </a:t>
            </a:r>
          </a:p>
          <a:p>
            <a:r>
              <a:rPr lang="lt-LT" sz="2000" dirty="0">
                <a:solidFill>
                  <a:prstClr val="black"/>
                </a:solidFill>
              </a:rPr>
              <a:t>24. Mielasis tu mano Mindaugai, tai, ką tu čia nupiešei, tikrai ne sinusoidė, o pats tikriausias užpakalis. </a:t>
            </a:r>
          </a:p>
        </p:txBody>
      </p:sp>
    </p:spTree>
    <p:extLst>
      <p:ext uri="{BB962C8B-B14F-4D97-AF65-F5344CB8AC3E}">
        <p14:creationId xmlns:p14="http://schemas.microsoft.com/office/powerpoint/2010/main" val="37903117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074" name="Picture 2" descr="C:\Users\Alvydas\Pictures\33468585_32463762_Animazione188.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332656"/>
            <a:ext cx="2956560" cy="288798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lvydas\Pictures\33468585_32463762_Animazione18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771901">
            <a:off x="5088382" y="1628800"/>
            <a:ext cx="3695700" cy="36099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51720" y="2132857"/>
            <a:ext cx="4032448" cy="4801314"/>
          </a:xfrm>
          <a:prstGeom prst="rect">
            <a:avLst/>
          </a:prstGeom>
          <a:noFill/>
        </p:spPr>
        <p:txBody>
          <a:bodyPr wrap="square" rtlCol="0">
            <a:spAutoFit/>
          </a:bodyPr>
          <a:lstStyle/>
          <a:p>
            <a:r>
              <a:rPr lang="lt-LT" dirty="0">
                <a:solidFill>
                  <a:prstClr val="black"/>
                </a:solidFill>
              </a:rPr>
              <a:t>25. Šiandien dar tik trečiadienis, o jūs jau tokias nesąmones kalbate. </a:t>
            </a:r>
          </a:p>
          <a:p>
            <a:r>
              <a:rPr lang="lt-LT" dirty="0">
                <a:solidFill>
                  <a:prstClr val="black"/>
                </a:solidFill>
              </a:rPr>
              <a:t>26. Sauliau, šią savaitę tu jau vėluoji į pamokas trečią kartą! Kitas tavo pavėlavimas bus ketvirtas! </a:t>
            </a:r>
          </a:p>
          <a:p>
            <a:r>
              <a:rPr lang="lt-LT" dirty="0">
                <a:solidFill>
                  <a:prstClr val="black"/>
                </a:solidFill>
              </a:rPr>
              <a:t>27. Lūpas pasidažyti net ir aš moku, o tu man papasakok apie pirmą Niutono dėsnį. </a:t>
            </a:r>
          </a:p>
          <a:p>
            <a:r>
              <a:rPr lang="lt-LT" dirty="0">
                <a:solidFill>
                  <a:prstClr val="black"/>
                </a:solidFill>
              </a:rPr>
              <a:t>28. Aš tik vieno nesuprantu - nejaugi apžiūrinėti kažkokias kortas yra įdomiau, negu klausytis apie iešmučio </a:t>
            </a:r>
          </a:p>
          <a:p>
            <a:r>
              <a:rPr lang="lt-LT" dirty="0">
                <a:solidFill>
                  <a:prstClr val="black"/>
                </a:solidFill>
              </a:rPr>
              <a:t>virškinimo sistemą? </a:t>
            </a:r>
          </a:p>
          <a:p>
            <a:r>
              <a:rPr lang="lt-LT" dirty="0">
                <a:solidFill>
                  <a:prstClr val="black"/>
                </a:solidFill>
              </a:rPr>
              <a:t>29. Kai iš tavęs, Jonai, išaugs banditas, tik niekam nesakyk, kad aš buvau tavo mokytoja. </a:t>
            </a:r>
          </a:p>
          <a:p>
            <a:r>
              <a:rPr lang="lt-LT" dirty="0">
                <a:solidFill>
                  <a:prstClr val="black"/>
                </a:solidFill>
              </a:rPr>
              <a:t>30. Justai, baik lįsti prie Igno! Gal jūs meilužiai? </a:t>
            </a:r>
          </a:p>
        </p:txBody>
      </p:sp>
    </p:spTree>
    <p:extLst>
      <p:ext uri="{BB962C8B-B14F-4D97-AF65-F5344CB8AC3E}">
        <p14:creationId xmlns:p14="http://schemas.microsoft.com/office/powerpoint/2010/main" val="15048575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C:\Users\Alvydas\Pictures\79e4c78a5a6a.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404664"/>
            <a:ext cx="5079365" cy="1015873"/>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Alvydas\Pictures\79e4c78a5a6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3203848" y="5445224"/>
            <a:ext cx="5482070" cy="109641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23528" y="2132856"/>
            <a:ext cx="8362390" cy="3170099"/>
          </a:xfrm>
          <a:prstGeom prst="rect">
            <a:avLst/>
          </a:prstGeom>
          <a:noFill/>
        </p:spPr>
        <p:txBody>
          <a:bodyPr wrap="square" rtlCol="0">
            <a:spAutoFit/>
          </a:bodyPr>
          <a:lstStyle/>
          <a:p>
            <a:r>
              <a:rPr lang="lt-LT" sz="2000" dirty="0">
                <a:solidFill>
                  <a:prstClr val="black"/>
                </a:solidFill>
              </a:rPr>
              <a:t>31. Reikia šokinėti taip, kad kojų raumenys dirbtų kaip spyruoklės, o ne kaip varlės ant ledo. </a:t>
            </a:r>
          </a:p>
          <a:p>
            <a:r>
              <a:rPr lang="lt-LT" sz="2000" dirty="0">
                <a:solidFill>
                  <a:prstClr val="black"/>
                </a:solidFill>
              </a:rPr>
              <a:t>32. Lukai, nevaizduok čia kvailio, protingesnio už mane! </a:t>
            </a:r>
          </a:p>
          <a:p>
            <a:r>
              <a:rPr lang="lt-LT" sz="2000" dirty="0">
                <a:solidFill>
                  <a:prstClr val="black"/>
                </a:solidFill>
              </a:rPr>
              <a:t>33. Taigi, kaip sakoma, neperšokęs griovio, nespjauk į šulinį. </a:t>
            </a:r>
          </a:p>
          <a:p>
            <a:r>
              <a:rPr lang="lt-LT" sz="2000" dirty="0">
                <a:solidFill>
                  <a:prstClr val="black"/>
                </a:solidFill>
              </a:rPr>
              <a:t>34. Neatsikalbinėkit, o čiupkit grėblius ir šluokit. </a:t>
            </a:r>
          </a:p>
          <a:p>
            <a:r>
              <a:rPr lang="lt-LT" sz="2000" dirty="0">
                <a:solidFill>
                  <a:prstClr val="black"/>
                </a:solidFill>
              </a:rPr>
              <a:t>35. Kas tau ten skambina per pamoką į mobilųjį? Jei ten tavo tėvas, tai čia man. </a:t>
            </a:r>
          </a:p>
          <a:p>
            <a:r>
              <a:rPr lang="lt-LT" sz="2000" dirty="0">
                <a:solidFill>
                  <a:prstClr val="black"/>
                </a:solidFill>
              </a:rPr>
              <a:t>36. Kokia karvė čia rašė vištos koja? </a:t>
            </a:r>
          </a:p>
          <a:p>
            <a:r>
              <a:rPr lang="lt-LT" sz="2000" dirty="0">
                <a:solidFill>
                  <a:prstClr val="black"/>
                </a:solidFill>
              </a:rPr>
              <a:t>37. Kas čia taip pasmirdo degančia guma? Vėl mokyklos valgykloje bandelės prisvilo? </a:t>
            </a:r>
          </a:p>
          <a:p>
            <a:r>
              <a:rPr lang="lt-LT" sz="2000" dirty="0">
                <a:solidFill>
                  <a:prstClr val="black"/>
                </a:solidFill>
              </a:rPr>
              <a:t>38. Pažiūrėkime į lygtį, kurią ką tik nutrynė Gabija. </a:t>
            </a:r>
          </a:p>
        </p:txBody>
      </p:sp>
    </p:spTree>
    <p:extLst>
      <p:ext uri="{BB962C8B-B14F-4D97-AF65-F5344CB8AC3E}">
        <p14:creationId xmlns:p14="http://schemas.microsoft.com/office/powerpoint/2010/main" val="21911440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C:\Users\Alvydas\Pictures\66357853_2.gif"/>
          <p:cNvPicPr>
            <a:picLocks noGrp="1"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rot="5400000">
            <a:off x="3450744" y="-337904"/>
            <a:ext cx="609600" cy="225552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Alvydas\Pictures\66357853_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6233770" y="-696044"/>
            <a:ext cx="762000" cy="28194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Alvydas\Pictures\66357853_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028384" y="332656"/>
            <a:ext cx="762000" cy="2819400"/>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C:\Users\Alvydas\Pictures\66357853_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3284984"/>
            <a:ext cx="762000" cy="2819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95536" y="1988840"/>
            <a:ext cx="7416824" cy="3477875"/>
          </a:xfrm>
          <a:prstGeom prst="rect">
            <a:avLst/>
          </a:prstGeom>
          <a:noFill/>
        </p:spPr>
        <p:txBody>
          <a:bodyPr wrap="square" rtlCol="0">
            <a:spAutoFit/>
          </a:bodyPr>
          <a:lstStyle/>
          <a:p>
            <a:r>
              <a:rPr lang="lt-LT" sz="2000" dirty="0">
                <a:solidFill>
                  <a:prstClr val="black"/>
                </a:solidFill>
              </a:rPr>
              <a:t>39. Simai, tu gal nebylys? Aš tau šaukiu, šaukiu, o tu šnekiesi toliau lyg niekur nieko! </a:t>
            </a:r>
          </a:p>
          <a:p>
            <a:r>
              <a:rPr lang="lt-LT" sz="2000" dirty="0">
                <a:solidFill>
                  <a:prstClr val="black"/>
                </a:solidFill>
              </a:rPr>
              <a:t>40. Taigi kas tas nelytinis dauginimasis? Tai dauginimasis be pašalinės pagalbos. </a:t>
            </a:r>
          </a:p>
          <a:p>
            <a:r>
              <a:rPr lang="lt-LT" sz="2000" dirty="0">
                <a:solidFill>
                  <a:prstClr val="black"/>
                </a:solidFill>
              </a:rPr>
              <a:t>41. Čia turėjo būti pliusas, bet jo nėra, todėl dauginam. </a:t>
            </a:r>
          </a:p>
          <a:p>
            <a:r>
              <a:rPr lang="lt-LT" sz="2000" dirty="0">
                <a:solidFill>
                  <a:prstClr val="black"/>
                </a:solidFill>
              </a:rPr>
              <a:t>42. Nagi, eik prie lentos atsakinėti, kad būtų už ką dvejetą parašyti! </a:t>
            </a:r>
          </a:p>
          <a:p>
            <a:r>
              <a:rPr lang="lt-LT" sz="2000" dirty="0">
                <a:solidFill>
                  <a:prstClr val="black"/>
                </a:solidFill>
              </a:rPr>
              <a:t>43. Rytoj, Edvinai, atsineši iš namų sulankstomą lovelę. Tavo mama nuo šiol gyvens klasėje, nes man gaila ją kiekvieną dieną kviesti į mokyklą. </a:t>
            </a:r>
          </a:p>
          <a:p>
            <a:r>
              <a:rPr lang="lt-LT" sz="2000" dirty="0">
                <a:solidFill>
                  <a:prstClr val="black"/>
                </a:solidFill>
              </a:rPr>
              <a:t>44. Taigi su dinozaurais mes išsiaiškinome ir jie išmirė. Važiuojam toliau. </a:t>
            </a:r>
          </a:p>
        </p:txBody>
      </p:sp>
    </p:spTree>
    <p:extLst>
      <p:ext uri="{BB962C8B-B14F-4D97-AF65-F5344CB8AC3E}">
        <p14:creationId xmlns:p14="http://schemas.microsoft.com/office/powerpoint/2010/main" val="32417933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lt-LT" dirty="0"/>
              <a:t>45. Justai! Tau žiūrėti į tą nustipusią katę kieme įdomiau negu į mane? Tu man pasakyk, nebijok. Jei įdomiau, aš nusileisiu į kiemą, atsistosiu šalia tos katės ir pasakosiu iš ten. </a:t>
            </a:r>
          </a:p>
          <a:p>
            <a:r>
              <a:rPr lang="lt-LT" dirty="0"/>
              <a:t>46. Namų darbai taip vadinasi ne todėl, kad juos reikia palikti namuose. </a:t>
            </a:r>
          </a:p>
          <a:p>
            <a:r>
              <a:rPr lang="lt-LT" dirty="0"/>
              <a:t>47. Į tualetą išleidžiu tik su dideliu noru veide. </a:t>
            </a:r>
          </a:p>
          <a:p>
            <a:r>
              <a:rPr lang="lt-LT" dirty="0"/>
              <a:t>48. Romai, nagi nutaisyk protingą veidą! Ne, ne tokį, o adekvatų savo amžiui!</a:t>
            </a:r>
            <a:endParaRPr lang="en-US" dirty="0"/>
          </a:p>
        </p:txBody>
      </p:sp>
      <p:pic>
        <p:nvPicPr>
          <p:cNvPr id="6146" name="Picture 2" descr="C:\Users\Alvydas\Pictures\63314441_1283015534_e12581ce357a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98556" y="188640"/>
            <a:ext cx="5514975" cy="7620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Alvydas\Pictures\63314441_1283015534_e12581ce357a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358931" y="3048000"/>
            <a:ext cx="5514975" cy="762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Alvydas\Pictures\63314441_1283015534_e12581ce357a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602126" y="950640"/>
            <a:ext cx="5514975"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92747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3926210985"/>
              </p:ext>
            </p:extLst>
          </p:nvPr>
        </p:nvGraphicFramePr>
        <p:xfrm>
          <a:off x="5436096" y="5733256"/>
          <a:ext cx="3250704" cy="792610"/>
        </p:xfrm>
        <a:graphic>
          <a:graphicData uri="http://schemas.openxmlformats.org/presentationml/2006/ole">
            <mc:AlternateContent xmlns:mc="http://schemas.openxmlformats.org/markup-compatibility/2006">
              <mc:Choice xmlns:v="urn:schemas-microsoft-com:vml" Requires="v">
                <p:oleObj spid="_x0000_s2057" name="Packager Shell Object" showAsIcon="1" r:id="rId4" imgW="2349000" imgH="573840" progId="Package">
                  <p:embed/>
                </p:oleObj>
              </mc:Choice>
              <mc:Fallback>
                <p:oleObj name="Packager Shell Object" showAsIcon="1" r:id="rId4" imgW="2349000" imgH="573840" progId="Package">
                  <p:embed/>
                  <p:pic>
                    <p:nvPicPr>
                      <p:cNvPr id="0" name=""/>
                      <p:cNvPicPr/>
                      <p:nvPr/>
                    </p:nvPicPr>
                    <p:blipFill>
                      <a:blip r:embed="rId5"/>
                      <a:stretch>
                        <a:fillRect/>
                      </a:stretch>
                    </p:blipFill>
                    <p:spPr>
                      <a:xfrm>
                        <a:off x="5436096" y="5733256"/>
                        <a:ext cx="3250704" cy="792610"/>
                      </a:xfrm>
                      <a:prstGeom prst="rect">
                        <a:avLst/>
                      </a:prstGeom>
                    </p:spPr>
                  </p:pic>
                </p:oleObj>
              </mc:Fallback>
            </mc:AlternateContent>
          </a:graphicData>
        </a:graphic>
      </p:graphicFrame>
    </p:spTree>
    <p:extLst>
      <p:ext uri="{BB962C8B-B14F-4D97-AF65-F5344CB8AC3E}">
        <p14:creationId xmlns:p14="http://schemas.microsoft.com/office/powerpoint/2010/main" val="18434629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TotalTime>
  <Words>1144</Words>
  <Application>Microsoft Office PowerPoint</Application>
  <PresentationFormat>On-screen Show (4:3)</PresentationFormat>
  <Paragraphs>85</Paragraphs>
  <Slides>15</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Office Theme</vt:lpstr>
      <vt:lpstr>Package</vt:lpstr>
      <vt:lpstr>PowerPoint Presentation</vt:lpstr>
      <vt:lpstr>Užduotėlė</vt:lpstr>
      <vt:lpstr>PowerPoint Presentation</vt:lpstr>
      <vt:lpstr>Ką reiškia būti Mokytoju?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Alvydas</dc:creator>
  <cp:lastModifiedBy>Alvydas</cp:lastModifiedBy>
  <cp:revision>9</cp:revision>
  <dcterms:created xsi:type="dcterms:W3CDTF">2011-10-04T20:07:06Z</dcterms:created>
  <dcterms:modified xsi:type="dcterms:W3CDTF">2012-09-23T08:21:16Z</dcterms:modified>
</cp:coreProperties>
</file>