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8" r:id="rId8"/>
    <p:sldId id="262" r:id="rId9"/>
    <p:sldId id="266" r:id="rId10"/>
    <p:sldId id="263" r:id="rId11"/>
    <p:sldId id="265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038D073-970B-4A20-AE22-05BED173E444}" type="slidenum">
              <a:rPr lang="lt-LT" smtClean="0"/>
              <a:t>‹#›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810DEF3-1317-4EB4-A6FE-A61AD3219F88}" type="datetimeFigureOut">
              <a:rPr lang="lt-LT" smtClean="0"/>
              <a:t>2012.04.22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564904"/>
            <a:ext cx="7772400" cy="1470025"/>
          </a:xfrm>
        </p:spPr>
        <p:txBody>
          <a:bodyPr/>
          <a:lstStyle/>
          <a:p>
            <a:r>
              <a:rPr lang="lt-LT" sz="6600" dirty="0" smtClean="0"/>
              <a:t>Romantizmas</a:t>
            </a:r>
            <a:br>
              <a:rPr lang="lt-LT" sz="6600" dirty="0" smtClean="0"/>
            </a:br>
            <a:r>
              <a:rPr lang="lt-LT" sz="6600" dirty="0" smtClean="0"/>
              <a:t>    </a:t>
            </a:r>
            <a:r>
              <a:rPr lang="lt-LT" sz="4000" dirty="0" smtClean="0"/>
              <a:t>Antanas Baranauskas</a:t>
            </a:r>
            <a:br>
              <a:rPr lang="lt-LT" sz="4000" dirty="0" smtClean="0"/>
            </a:br>
            <a:r>
              <a:rPr lang="lt-LT" sz="4000" dirty="0" smtClean="0"/>
              <a:t>       „Anykščių šilelis“</a:t>
            </a:r>
            <a:endParaRPr lang="lt-LT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8986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772400" cy="1470025"/>
          </a:xfrm>
        </p:spPr>
        <p:txBody>
          <a:bodyPr>
            <a:noAutofit/>
          </a:bodyPr>
          <a:lstStyle/>
          <a:p>
            <a:r>
              <a:rPr lang="lt-LT" sz="2800" b="1" dirty="0" smtClean="0"/>
              <a:t>Romantizmas</a:t>
            </a:r>
            <a:r>
              <a:rPr lang="lt-LT" sz="2800" dirty="0" smtClean="0"/>
              <a:t> – XVIII a. pab.–XIX a. I pusės Europos meno, filosofijos ir literatūros kryptis. Romantizmas pabrėžė stiprias emocijas, vaizduotę, laisvę nuo antikinių ir klasikinių griežtų meno formų ir maištavo prieš socialines konvencijas.</a:t>
            </a:r>
            <a:endParaRPr lang="lt-LT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2026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Romantizmo bruožai: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7620000" cy="48006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Aukštinamas žmogaus pilnatvės siekimas, gamtos kultas, jausmai, fantazija.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Naudojami liaudies, istorijos ir egzotiški motyvai.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Skelbiamos patriotizmo ir nepriklausomybės idėjos.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Kūryboje – naujas herojus – vienišas kovotojas su pasauliu.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Tikrovė perkūrinėjama, noras pertvarkyti gyvenimą, daug fantastikos, sąlygiškų (= neatitinkančių tikrovės) situacijų, simbolių (= primenančių gyvenimo reiškinius), grotesko (= kai žmogus arba jo gyvenimas piešiamas sutirštintomis komiškomis spalvomis, jame pinasi gyvenimo tikrovė su fantastika, tragiški elementai su komiškais), daug romantikos (= idealizuojama tikrovė, svajojama ir įsivaizduojama jausmingai).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Idealo ir tikrovės konfliktas, romantinė meilė.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Gamta idealizuota, emocinga; gamtoje žmogus išgyvena.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067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rmAutofit/>
          </a:bodyPr>
          <a:lstStyle/>
          <a:p>
            <a:r>
              <a:rPr lang="lt-LT" dirty="0" smtClean="0"/>
              <a:t>Antanas Baranauskas (1835 – 1902)</a:t>
            </a:r>
            <a:endParaRPr lang="lt-L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1588283"/>
            <a:ext cx="3096387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480770"/>
            <a:ext cx="46805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/>
              <a:t>     Gimė Anykščouse, gražioje aplinkoje, kur bėga upė Šventoji, kur, matyt, graži gamta paveikė jo sielą, įkvėpdama iš mažens grožio skonį. </a:t>
            </a:r>
            <a:br>
              <a:rPr lang="lt-LT" sz="2200" dirty="0" smtClean="0"/>
            </a:br>
            <a:r>
              <a:rPr lang="lt-LT" sz="2200" dirty="0" smtClean="0"/>
              <a:t>     Kurį laiką pabuvęs valsčiaus raštininku, paskui mokėsi Varnių seminarijoje, pačioje Žemaitijos gilumoje. Iš ten kaip labai gabus mokinys buvo pasiųstas į Peterburgo akademiją. Baigus akademiją išvyko studijuoti į Miuncheną po to į Rymą.</a:t>
            </a:r>
          </a:p>
          <a:p>
            <a:r>
              <a:rPr lang="lt-LT" sz="2200" dirty="0" smtClean="0"/>
              <a:t>     Grįžęs mokytojavo Peterburgo akademijoje ir Kauno dvasinėje seminarijoje. </a:t>
            </a:r>
            <a:br>
              <a:rPr lang="lt-LT" sz="2200" dirty="0" smtClean="0"/>
            </a:br>
            <a:r>
              <a:rPr lang="lt-LT" sz="2200" dirty="0" smtClean="0"/>
              <a:t>     Mirė būdamas Seinų vyskupu. </a:t>
            </a:r>
            <a:endParaRPr lang="lt-LT" sz="2200" dirty="0"/>
          </a:p>
        </p:txBody>
      </p:sp>
    </p:spTree>
    <p:extLst>
      <p:ext uri="{BB962C8B-B14F-4D97-AF65-F5344CB8AC3E}">
        <p14:creationId xmlns:p14="http://schemas.microsoft.com/office/powerpoint/2010/main" val="219000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139136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lt-LT" sz="2400" dirty="0" smtClean="0"/>
              <a:t>Poema „Anykščių šilelis” yra ne tik poeto Antano Baranausko kūrybos viršūnė, bet ir žymiausias XIXa. pirmos pusės lietuvių poezijos kūrinys. Poema buvo parašyta per dvejas vasaros atostogas (1858 – 1859). “Anykščių šilelis” parašytas silabine eilėdara, rytų aukštaičių tarme. Pirmą kartą buvo išspausdintas L.Ivinskio 1860 ir 1861 m. kalendoriuose, Jurkšo Smalaūsio slapyvardžiu. Pirmasis atskiras “Anykščių šilelio” leidimas išėjo Vilniuje 1905m.  </a:t>
            </a:r>
            <a:endParaRPr lang="lt-LT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„Anykščių šilelis“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0766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“Anykščių šilelio” parašymo aplinkybės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7620000" cy="48006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lt-LT" sz="2400" dirty="0" smtClean="0"/>
              <a:t>Atsakas Varnių kunigų seminarijos retorikos dėstytojui, neigiamai atsiliepusiam apie lietuvių kalbą.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lt-LT" sz="2400" dirty="0" smtClean="0"/>
              <a:t>Lenkų romantikų (A.Mickevičiaus, J.Kraševskio) lietuviškos tematikos kūriniai</a:t>
            </a:r>
          </a:p>
          <a:p>
            <a:pPr marL="533400" indent="-533400">
              <a:buFont typeface="+mj-lt"/>
              <a:buAutoNum type="arabicPeriod"/>
            </a:pPr>
            <a:r>
              <a:rPr lang="lt-LT" sz="2400" dirty="0" smtClean="0"/>
              <a:t>Tautiškai susipratusių Varnių seminaristų, lietuvių inteligentų (M. Valančiaus) įtaka. </a:t>
            </a:r>
          </a:p>
          <a:p>
            <a:pPr marL="533400" indent="-533400">
              <a:buFont typeface="+mj-lt"/>
              <a:buAutoNum type="arabicPeriod"/>
            </a:pPr>
            <a:r>
              <a:rPr lang="lt-LT" sz="2400" dirty="0" smtClean="0"/>
              <a:t>A.Mickevičiaus “Pono Tado” gamtos vaizdai.</a:t>
            </a:r>
          </a:p>
          <a:p>
            <a:pPr marL="533400" indent="-533400">
              <a:buFont typeface="+mj-lt"/>
              <a:buAutoNum type="arabicPeriod"/>
            </a:pPr>
            <a:r>
              <a:rPr lang="lt-LT" sz="2400" dirty="0" smtClean="0"/>
              <a:t>Anykščių krašto gamtos grožis.</a:t>
            </a:r>
          </a:p>
          <a:p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419166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„Anykščių šilelis“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/>
              <a:t>Tema: </a:t>
            </a:r>
            <a:r>
              <a:rPr lang="lt-LT" dirty="0" smtClean="0"/>
              <a:t>Lietuvos gamtos grožis</a:t>
            </a:r>
          </a:p>
          <a:p>
            <a:pPr marL="0" indent="0">
              <a:buNone/>
            </a:pPr>
            <a:r>
              <a:rPr lang="lt-LT" b="1" dirty="0" smtClean="0"/>
              <a:t>Problema:</a:t>
            </a:r>
            <a:r>
              <a:rPr lang="lt-LT" dirty="0" smtClean="0"/>
              <a:t> Lietuvos gamtos grožio nykimas</a:t>
            </a:r>
          </a:p>
          <a:p>
            <a:pPr marL="0" indent="0">
              <a:buNone/>
            </a:pPr>
            <a:r>
              <a:rPr lang="lt-LT" b="1" dirty="0" smtClean="0"/>
              <a:t>Stilius:</a:t>
            </a:r>
          </a:p>
          <a:p>
            <a:r>
              <a:rPr lang="lt-LT" dirty="0" smtClean="0"/>
              <a:t>Gamtos grožio poetizavimas</a:t>
            </a:r>
          </a:p>
          <a:p>
            <a:r>
              <a:rPr lang="lt-LT" dirty="0" smtClean="0"/>
              <a:t>Dabarties ir praeities priešprieša, kontrastas</a:t>
            </a:r>
          </a:p>
          <a:p>
            <a:r>
              <a:rPr lang="lt-LT" dirty="0" smtClean="0"/>
              <a:t>Miškas lyginamas su lietuvio būdu</a:t>
            </a:r>
          </a:p>
          <a:p>
            <a:r>
              <a:rPr lang="lt-LT" dirty="0" smtClean="0"/>
              <a:t> Šilelio likimas tarsi visos lietuvos likimo metafora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5" descr="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4"/>
          <a:stretch/>
        </p:blipFill>
        <p:spPr bwMode="auto">
          <a:xfrm>
            <a:off x="5115286" y="1571391"/>
            <a:ext cx="3326607" cy="444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1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“Anykščių šilelis”- romantinė poema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7620000" cy="48006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lt-LT" sz="2400" dirty="0" smtClean="0"/>
              <a:t>Patriotinis sumanymas-apginti gimtąją kalbą.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lt-LT" sz="2400" dirty="0" smtClean="0"/>
              <a:t>Gimtojo krašto praeities ir dabarties antitezė. Praeities idealizavimas.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lt-LT" sz="2400" dirty="0" smtClean="0"/>
              <a:t>Gamtos vaizdais atskleidžia epochos nuotaikas ir lūkesčius.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lt-LT" sz="2400" dirty="0" smtClean="0"/>
              <a:t>Peizažas padeda išreikšti kilniausią jausmą-tėvynės meilę. 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lt-LT" sz="2400" dirty="0" smtClean="0"/>
              <a:t>Tautosakiniai motyvai poemoje  (pasakų, padavimų elementai, patarlės ir priežodžiai).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lt-LT" sz="2400" dirty="0" smtClean="0"/>
              <a:t>Pasaulėjautos giedrumas, veržlumas, emocingumas.</a:t>
            </a:r>
          </a:p>
          <a:p>
            <a:pPr>
              <a:buFontTx/>
              <a:buNone/>
            </a:pPr>
            <a:endParaRPr lang="lt-LT" sz="1800" dirty="0" smtClean="0"/>
          </a:p>
          <a:p>
            <a:pPr marL="0" indent="0">
              <a:lnSpc>
                <a:spcPct val="80000"/>
              </a:lnSpc>
              <a:buNone/>
            </a:pPr>
            <a:endParaRPr lang="lt-LT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34659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„Anykščių šilelio“ vaizdai</a:t>
            </a:r>
            <a:endParaRPr lang="lt-L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4525963"/>
          </a:xfrm>
        </p:spPr>
        <p:txBody>
          <a:bodyPr>
            <a:normAutofit/>
          </a:bodyPr>
          <a:lstStyle/>
          <a:p>
            <a:r>
              <a:rPr lang="lt-LT" sz="2800" dirty="0" smtClean="0"/>
              <a:t> Girdimieji vaizdai</a:t>
            </a:r>
          </a:p>
          <a:p>
            <a:r>
              <a:rPr lang="lt-LT" sz="2800" dirty="0" smtClean="0"/>
              <a:t> Regimieji vaizdai</a:t>
            </a:r>
            <a:endParaRPr lang="lt-LT" sz="2800" dirty="0"/>
          </a:p>
          <a:p>
            <a:r>
              <a:rPr lang="lt-LT" sz="2800" dirty="0" smtClean="0"/>
              <a:t> Uodžiamieji vaizdai</a:t>
            </a:r>
          </a:p>
          <a:p>
            <a:r>
              <a:rPr lang="lt-LT" sz="2800" dirty="0" smtClean="0"/>
              <a:t> Liečiamieji vaizdai</a:t>
            </a:r>
            <a:endParaRPr lang="lt-LT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423212" cy="503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2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Miškas ir lietuvis</a:t>
            </a:r>
            <a:endParaRPr lang="lt-L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7620000" cy="4800600"/>
          </a:xfrm>
        </p:spPr>
        <p:txBody>
          <a:bodyPr>
            <a:normAutofit/>
          </a:bodyPr>
          <a:lstStyle/>
          <a:p>
            <a:r>
              <a:rPr lang="lt-LT" sz="2400" dirty="0" smtClean="0"/>
              <a:t>Miškas- šventovė, teikianti malonumą, ugdanti dvasią, kūrybines galias bei žadinanti tyriausius jausmus:</a:t>
            </a:r>
          </a:p>
          <a:p>
            <a:r>
              <a:rPr lang="lt-LT" sz="2400" dirty="0" smtClean="0"/>
              <a:t>Lietuviai nuo senų pagonybės laikų garbinę mišką, jį tausoję. Matomi vidiniai ryšiai su ir mišku. </a:t>
            </a:r>
          </a:p>
          <a:p>
            <a:r>
              <a:rPr lang="lt-LT" sz="2400" dirty="0" smtClean="0"/>
              <a:t>Miškas žmogų stichinių nelaimių, kovų, politinių represijų laikotarpiais gelbėjęs, ne tik buitines reikmes tenkindavęs.</a:t>
            </a:r>
          </a:p>
          <a:p>
            <a:r>
              <a:rPr lang="lt-LT" sz="2400" dirty="0"/>
              <a:t>Galiausiai lietuvius užvaldo godumas. Iš miško galima užsidirbti pinigų, dingsta miško šventumas:</a:t>
            </a:r>
          </a:p>
          <a:p>
            <a:r>
              <a:rPr lang="lt-LT" sz="2400" dirty="0"/>
              <a:t>Pagaliau šilelį visiškai išnaikino „kučmeisteriai", caro biurokratinės administracijos atstovai, o lietuviai jo negynė.  </a:t>
            </a:r>
          </a:p>
          <a:p>
            <a:endParaRPr lang="lt-LT" sz="2400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1411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Miško naikinimo pasekmės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7850"/>
            <a:ext cx="396044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lt-LT" sz="2400" dirty="0" smtClean="0"/>
              <a:t>Egoistiškas, savanaudiškas žmonių elgesys visiškai sunaikino mišką.</a:t>
            </a:r>
          </a:p>
          <a:p>
            <a:pPr>
              <a:lnSpc>
                <a:spcPct val="90000"/>
              </a:lnSpc>
            </a:pPr>
            <a:r>
              <a:rPr lang="lt-LT" sz="2400" dirty="0" smtClean="0"/>
              <a:t>Miško naikinimo vaizdais daromos aliuzijos į tautos gyvenimą, reiškiamas protestas prieš socialinę ir tautinę priespaudą. Miško likimas yra paralelė ir visos tautos dramatiškam likimui</a:t>
            </a:r>
            <a:r>
              <a:rPr lang="lt-LT" dirty="0"/>
              <a:t>.</a:t>
            </a:r>
            <a:endParaRPr lang="lt-LT" dirty="0" smtClean="0"/>
          </a:p>
          <a:p>
            <a:endParaRPr lang="lt-LT" dirty="0"/>
          </a:p>
        </p:txBody>
      </p:sp>
      <p:pic>
        <p:nvPicPr>
          <p:cNvPr id="4" name="Picture 6" descr="4300504_jVrl8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984" y="1844824"/>
            <a:ext cx="3906440" cy="43920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0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108</TotalTime>
  <Words>565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Romantizmas     Antanas Baranauskas        „Anykščių šilelis“</vt:lpstr>
      <vt:lpstr>Romantizmas – XVIII a. pab.–XIX a. I pusės Europos meno, filosofijos ir literatūros kryptis. Romantizmas pabrėžė stiprias emocijas, vaizduotę, laisvę nuo antikinių ir klasikinių griežtų meno formų ir maištavo prieš socialines konvencijas.</vt:lpstr>
      <vt:lpstr>Romantizmo bruožai: </vt:lpstr>
      <vt:lpstr>Antanas Baranauskas (1835 – 1902)</vt:lpstr>
      <vt:lpstr>„Anykščių šilelis“</vt:lpstr>
      <vt:lpstr>“Anykščių šilelio” parašymo aplinkybės</vt:lpstr>
      <vt:lpstr>„Anykščių šilelis“</vt:lpstr>
      <vt:lpstr>“Anykščių šilelis”- romantinė poema</vt:lpstr>
      <vt:lpstr>„Anykščių šilelio“ vaizdai</vt:lpstr>
      <vt:lpstr>Miškas ir lietuvis</vt:lpstr>
      <vt:lpstr>Miško naikinimo pasekmės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Romantizmas</dc:title>
  <dc:creator>Audrius</dc:creator>
  <cp:lastModifiedBy>Audrius</cp:lastModifiedBy>
  <cp:revision>9</cp:revision>
  <dcterms:created xsi:type="dcterms:W3CDTF">2012-04-22T15:03:26Z</dcterms:created>
  <dcterms:modified xsi:type="dcterms:W3CDTF">2012-04-22T16:52:21Z</dcterms:modified>
</cp:coreProperties>
</file>