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83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</p:sldIdLst>
  <p:sldSz cx="9144000" cy="6858000" type="screen4x3"/>
  <p:notesSz cx="6858000" cy="9144000"/>
  <p:defaultTextStyle>
    <a:defPPr>
      <a:defRPr lang="lt-L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75" d="100"/>
          <a:sy n="75" d="100"/>
        </p:scale>
        <p:origin x="-1014" y="-8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Pavadinimo skaidrė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857364"/>
            <a:ext cx="7772400" cy="1470025"/>
          </a:xfrm>
        </p:spPr>
        <p:txBody>
          <a:bodyPr anchor="ctr"/>
          <a:lstStyle>
            <a:lvl1pPr algn="r">
              <a:defRPr>
                <a:gradFill flip="none" rotWithShape="1">
                  <a:gsLst>
                    <a:gs pos="0">
                      <a:schemeClr val="accent2"/>
                    </a:gs>
                    <a:gs pos="45000">
                      <a:schemeClr val="accent2">
                        <a:tint val="60000"/>
                      </a:schemeClr>
                    </a:gs>
                    <a:gs pos="90000">
                      <a:schemeClr val="accent2">
                        <a:tint val="40000"/>
                      </a:schemeClr>
                    </a:gs>
                    <a:gs pos="100000">
                      <a:schemeClr val="accent2">
                        <a:tint val="20000"/>
                      </a:schemeClr>
                    </a:gs>
                  </a:gsLst>
                  <a:lin ang="16200000" scaled="1"/>
                  <a:tileRect/>
                </a:gradFill>
              </a:defRPr>
            </a:lvl1pPr>
          </a:lstStyle>
          <a:p>
            <a:r>
              <a:rPr kumimoji="0" lang="lt-LT" smtClean="0"/>
              <a:t>Spustelėję redag. ruoš. pavad. stilių</a:t>
            </a:r>
            <a:endParaRPr kumimoji="0"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062792" y="3357562"/>
            <a:ext cx="6400800" cy="1752600"/>
          </a:xfrm>
        </p:spPr>
        <p:txBody>
          <a:bodyPr/>
          <a:lstStyle>
            <a:lvl1pPr marL="0" indent="0" algn="r">
              <a:buNone/>
              <a:defRPr sz="28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kumimoji="0" lang="lt-LT" smtClean="0"/>
              <a:t>Spustelėję redag. ruoš. paantrš. stilių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461E28-BE60-4509-9BF0-3743CB731232}" type="datetimeFigureOut">
              <a:rPr lang="lt-LT" smtClean="0"/>
              <a:t>2012.08.26</a:t>
            </a:fld>
            <a:endParaRPr lang="lt-L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2CA2FB-09BE-4351-A151-3310B2E325D3}" type="slidenum">
              <a:rPr lang="lt-LT" smtClean="0"/>
              <a:t>‹#›</a:t>
            </a:fld>
            <a:endParaRPr lang="lt-LT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Pavadinimas ir turiny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23"/>
          <p:cNvGrpSpPr/>
          <p:nvPr/>
        </p:nvGrpSpPr>
        <p:grpSpPr>
          <a:xfrm>
            <a:off x="2207747" y="1332379"/>
            <a:ext cx="6482858" cy="144000"/>
            <a:chOff x="2214546" y="1427612"/>
            <a:chExt cx="6482858" cy="144000"/>
          </a:xfrm>
        </p:grpSpPr>
        <p:sp>
          <p:nvSpPr>
            <p:cNvPr id="10" name="Chevron 9"/>
            <p:cNvSpPr/>
            <p:nvPr userDrawn="1"/>
          </p:nvSpPr>
          <p:spPr>
            <a:xfrm flipH="1">
              <a:off x="8643404" y="1427612"/>
              <a:ext cx="54000" cy="144000"/>
            </a:xfrm>
            <a:prstGeom prst="chevron">
              <a:avLst>
                <a:gd name="adj" fmla="val 50000"/>
              </a:avLst>
            </a:prstGeom>
            <a:gradFill flip="none" rotWithShape="1">
              <a:gsLst>
                <a:gs pos="0">
                  <a:schemeClr val="accent1">
                    <a:alpha val="20000"/>
                  </a:schemeClr>
                </a:gs>
                <a:gs pos="100000">
                  <a:schemeClr val="accent1">
                    <a:alpha val="15000"/>
                  </a:schemeClr>
                </a:gs>
              </a:gsLst>
              <a:lin ang="10800000" scaled="1"/>
              <a:tileRect/>
            </a:gradFill>
            <a:ln w="25400" cap="flat" cmpd="sng" algn="ctr">
              <a:noFill/>
              <a:prstDash val="solid"/>
            </a:ln>
          </p:spPr>
          <p:style>
            <a:lnRef idx="2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eaLnBrk="1" latinLnBrk="0" hangingPunct="1"/>
              <a:endParaRPr kumimoji="0"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23" name="Rectangle 22"/>
            <p:cNvSpPr/>
            <p:nvPr userDrawn="1"/>
          </p:nvSpPr>
          <p:spPr>
            <a:xfrm>
              <a:off x="2214546" y="1490779"/>
              <a:ext cx="6429600" cy="18000"/>
            </a:xfrm>
            <a:prstGeom prst="rect">
              <a:avLst/>
            </a:prstGeom>
            <a:gradFill flip="none" rotWithShape="1">
              <a:gsLst>
                <a:gs pos="0">
                  <a:schemeClr val="accent1">
                    <a:alpha val="20000"/>
                  </a:schemeClr>
                </a:gs>
                <a:gs pos="100000">
                  <a:schemeClr val="accent1">
                    <a:alpha val="4000"/>
                  </a:schemeClr>
                </a:gs>
              </a:gsLst>
              <a:lin ang="10800000" scaled="1"/>
              <a:tileRect/>
            </a:gradFill>
            <a:ln w="25400" cap="flat" cmpd="sng" algn="ctr">
              <a:noFill/>
              <a:prstDash val="solid"/>
            </a:ln>
          </p:spPr>
          <p:style>
            <a:lnRef idx="2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eaLnBrk="1" latinLnBrk="0" hangingPunct="1"/>
              <a:endParaRPr kumimoji="0" lang="zh-CN" altLang="en-US"/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lt-LT" smtClean="0"/>
              <a:t>Spustelėję redag. ruoš. pavad. stilių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lt-LT" smtClean="0"/>
              <a:t>Spustelėję redag. ruoš. teksto stilių</a:t>
            </a:r>
          </a:p>
          <a:p>
            <a:pPr lvl="1" eaLnBrk="1" latinLnBrk="0" hangingPunct="1"/>
            <a:r>
              <a:rPr lang="lt-LT" smtClean="0"/>
              <a:t>Antras lygmuo</a:t>
            </a:r>
          </a:p>
          <a:p>
            <a:pPr lvl="2" eaLnBrk="1" latinLnBrk="0" hangingPunct="1"/>
            <a:r>
              <a:rPr lang="lt-LT" smtClean="0"/>
              <a:t>Trečias lygmuo</a:t>
            </a:r>
          </a:p>
          <a:p>
            <a:pPr lvl="3" eaLnBrk="1" latinLnBrk="0" hangingPunct="1"/>
            <a:r>
              <a:rPr lang="lt-LT" smtClean="0"/>
              <a:t>Ketvirtas lygmuo</a:t>
            </a:r>
          </a:p>
          <a:p>
            <a:pPr lvl="4" eaLnBrk="1" latinLnBrk="0" hangingPunct="1"/>
            <a:r>
              <a:rPr lang="lt-LT" smtClean="0"/>
              <a:t>Penktas lygmuo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461E28-BE60-4509-9BF0-3743CB731232}" type="datetimeFigureOut">
              <a:rPr lang="lt-LT" smtClean="0"/>
              <a:t>2012.08.26</a:t>
            </a:fld>
            <a:endParaRPr lang="lt-L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2CA2FB-09BE-4351-A151-3310B2E325D3}" type="slidenum">
              <a:rPr lang="lt-LT" smtClean="0"/>
              <a:t>‹#›</a:t>
            </a:fld>
            <a:endParaRPr lang="lt-LT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kcijos antraštė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3286113"/>
            <a:ext cx="7772400" cy="1362075"/>
          </a:xfrm>
        </p:spPr>
        <p:txBody>
          <a:bodyPr anchor="t"/>
          <a:lstStyle>
            <a:lvl1pPr algn="r">
              <a:defRPr sz="4000" b="0" cap="all">
                <a:gradFill flip="none" rotWithShape="1">
                  <a:gsLst>
                    <a:gs pos="0">
                      <a:schemeClr val="accent2"/>
                    </a:gs>
                    <a:gs pos="45000">
                      <a:schemeClr val="accent2">
                        <a:tint val="60000"/>
                      </a:schemeClr>
                    </a:gs>
                    <a:gs pos="90000">
                      <a:schemeClr val="accent2">
                        <a:tint val="40000"/>
                      </a:schemeClr>
                    </a:gs>
                    <a:gs pos="100000">
                      <a:schemeClr val="accent2">
                        <a:tint val="20000"/>
                      </a:schemeClr>
                    </a:gs>
                  </a:gsLst>
                  <a:lin ang="16200000" scaled="1"/>
                  <a:tileRect/>
                </a:gradFill>
              </a:defRPr>
            </a:lvl1pPr>
          </a:lstStyle>
          <a:p>
            <a:r>
              <a:rPr kumimoji="0" lang="lt-LT" smtClean="0"/>
              <a:t>Spustelėję redag. ruoš. pavad. stilių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1785926"/>
            <a:ext cx="7772400" cy="1500187"/>
          </a:xfrm>
        </p:spPr>
        <p:txBody>
          <a:bodyPr anchor="b"/>
          <a:lstStyle>
            <a:lvl1pPr marL="0" indent="0" algn="r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r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r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r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eaLnBrk="1" latinLnBrk="0" hangingPunct="1"/>
            <a:r>
              <a:rPr lang="lt-LT" smtClean="0"/>
              <a:t>Spustelėję redag. ruoš. teksto stilių</a:t>
            </a:r>
          </a:p>
          <a:p>
            <a:pPr lvl="1" eaLnBrk="1" latinLnBrk="0" hangingPunct="1"/>
            <a:r>
              <a:rPr lang="lt-LT" smtClean="0"/>
              <a:t>Antras lygmuo</a:t>
            </a:r>
          </a:p>
          <a:p>
            <a:pPr lvl="2" eaLnBrk="1" latinLnBrk="0" hangingPunct="1"/>
            <a:r>
              <a:rPr lang="lt-LT" smtClean="0"/>
              <a:t>Trečias lygmuo</a:t>
            </a:r>
          </a:p>
          <a:p>
            <a:pPr lvl="3" eaLnBrk="1" latinLnBrk="0" hangingPunct="1"/>
            <a:r>
              <a:rPr lang="lt-LT" smtClean="0"/>
              <a:t>Ketvirtas lygmuo</a:t>
            </a:r>
          </a:p>
          <a:p>
            <a:pPr lvl="4" eaLnBrk="1" latinLnBrk="0" hangingPunct="1"/>
            <a:r>
              <a:rPr lang="lt-LT" smtClean="0"/>
              <a:t>Penktas lygmuo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461E28-BE60-4509-9BF0-3743CB731232}" type="datetimeFigureOut">
              <a:rPr lang="lt-LT" smtClean="0"/>
              <a:t>2012.08.26</a:t>
            </a:fld>
            <a:endParaRPr lang="lt-L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2CA2FB-09BE-4351-A151-3310B2E325D3}" type="slidenum">
              <a:rPr lang="lt-LT" smtClean="0"/>
              <a:t>‹#›</a:t>
            </a:fld>
            <a:endParaRPr lang="lt-LT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 turinia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2207747" y="1332379"/>
            <a:ext cx="6482858" cy="144000"/>
            <a:chOff x="2214546" y="1427612"/>
            <a:chExt cx="6482858" cy="144000"/>
          </a:xfrm>
        </p:grpSpPr>
        <p:sp>
          <p:nvSpPr>
            <p:cNvPr id="9" name="Chevron 8"/>
            <p:cNvSpPr/>
            <p:nvPr userDrawn="1"/>
          </p:nvSpPr>
          <p:spPr>
            <a:xfrm flipH="1">
              <a:off x="8643404" y="1427612"/>
              <a:ext cx="54000" cy="144000"/>
            </a:xfrm>
            <a:prstGeom prst="chevron">
              <a:avLst>
                <a:gd name="adj" fmla="val 50000"/>
              </a:avLst>
            </a:prstGeom>
            <a:gradFill flip="none" rotWithShape="1">
              <a:gsLst>
                <a:gs pos="0">
                  <a:schemeClr val="accent1">
                    <a:alpha val="20000"/>
                  </a:schemeClr>
                </a:gs>
                <a:gs pos="100000">
                  <a:schemeClr val="accent1">
                    <a:alpha val="15000"/>
                  </a:schemeClr>
                </a:gs>
              </a:gsLst>
              <a:lin ang="10800000" scaled="1"/>
              <a:tileRect/>
            </a:gradFill>
            <a:ln w="25400" cap="flat" cmpd="sng" algn="ctr">
              <a:noFill/>
              <a:prstDash val="solid"/>
            </a:ln>
          </p:spPr>
          <p:style>
            <a:lnRef idx="2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eaLnBrk="1" latinLnBrk="0" hangingPunct="1"/>
              <a:endParaRPr kumimoji="0"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10" name="Rectangle 9"/>
            <p:cNvSpPr/>
            <p:nvPr userDrawn="1"/>
          </p:nvSpPr>
          <p:spPr>
            <a:xfrm>
              <a:off x="2214546" y="1490779"/>
              <a:ext cx="6429600" cy="18000"/>
            </a:xfrm>
            <a:prstGeom prst="rect">
              <a:avLst/>
            </a:prstGeom>
            <a:gradFill flip="none" rotWithShape="1">
              <a:gsLst>
                <a:gs pos="0">
                  <a:schemeClr val="accent1">
                    <a:alpha val="20000"/>
                  </a:schemeClr>
                </a:gs>
                <a:gs pos="100000">
                  <a:schemeClr val="accent1">
                    <a:alpha val="4000"/>
                  </a:schemeClr>
                </a:gs>
              </a:gsLst>
              <a:lin ang="10800000" scaled="1"/>
              <a:tileRect/>
            </a:gradFill>
            <a:ln w="25400" cap="flat" cmpd="sng" algn="ctr">
              <a:noFill/>
              <a:prstDash val="solid"/>
            </a:ln>
          </p:spPr>
          <p:style>
            <a:lnRef idx="2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eaLnBrk="1" latinLnBrk="0" hangingPunct="1"/>
              <a:endParaRPr kumimoji="0" lang="zh-CN" altLang="en-US"/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lt-LT" smtClean="0"/>
              <a:t>Spustelėję redag. ruoš. pavad. stilių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 eaLnBrk="1" latinLnBrk="0" hangingPunct="1"/>
            <a:r>
              <a:rPr lang="lt-LT" smtClean="0"/>
              <a:t>Spustelėję redag. ruoš. teksto stilių</a:t>
            </a:r>
          </a:p>
          <a:p>
            <a:pPr lvl="1" eaLnBrk="1" latinLnBrk="0" hangingPunct="1"/>
            <a:r>
              <a:rPr lang="lt-LT" smtClean="0"/>
              <a:t>Antras lygmuo</a:t>
            </a:r>
          </a:p>
          <a:p>
            <a:pPr lvl="2" eaLnBrk="1" latinLnBrk="0" hangingPunct="1"/>
            <a:r>
              <a:rPr lang="lt-LT" smtClean="0"/>
              <a:t>Trečias lygmuo</a:t>
            </a:r>
          </a:p>
          <a:p>
            <a:pPr lvl="3" eaLnBrk="1" latinLnBrk="0" hangingPunct="1"/>
            <a:r>
              <a:rPr lang="lt-LT" smtClean="0"/>
              <a:t>Ketvirtas lygmuo</a:t>
            </a:r>
          </a:p>
          <a:p>
            <a:pPr lvl="4" eaLnBrk="1" latinLnBrk="0" hangingPunct="1"/>
            <a:r>
              <a:rPr lang="lt-LT" smtClean="0"/>
              <a:t>Penktas lygmuo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 eaLnBrk="1" latinLnBrk="0" hangingPunct="1"/>
            <a:r>
              <a:rPr lang="lt-LT" smtClean="0"/>
              <a:t>Spustelėję redag. ruoš. teksto stilių</a:t>
            </a:r>
          </a:p>
          <a:p>
            <a:pPr lvl="1" eaLnBrk="1" latinLnBrk="0" hangingPunct="1"/>
            <a:r>
              <a:rPr lang="lt-LT" smtClean="0"/>
              <a:t>Antras lygmuo</a:t>
            </a:r>
          </a:p>
          <a:p>
            <a:pPr lvl="2" eaLnBrk="1" latinLnBrk="0" hangingPunct="1"/>
            <a:r>
              <a:rPr lang="lt-LT" smtClean="0"/>
              <a:t>Trečias lygmuo</a:t>
            </a:r>
          </a:p>
          <a:p>
            <a:pPr lvl="3" eaLnBrk="1" latinLnBrk="0" hangingPunct="1"/>
            <a:r>
              <a:rPr lang="lt-LT" smtClean="0"/>
              <a:t>Ketvirtas lygmuo</a:t>
            </a:r>
          </a:p>
          <a:p>
            <a:pPr lvl="4" eaLnBrk="1" latinLnBrk="0" hangingPunct="1"/>
            <a:r>
              <a:rPr lang="lt-LT" smtClean="0"/>
              <a:t>Penktas lygmuo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461E28-BE60-4509-9BF0-3743CB731232}" type="datetimeFigureOut">
              <a:rPr lang="lt-LT" smtClean="0"/>
              <a:t>2012.08.26</a:t>
            </a:fld>
            <a:endParaRPr lang="lt-L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2CA2FB-09BE-4351-A151-3310B2E325D3}" type="slidenum">
              <a:rPr lang="lt-LT" smtClean="0"/>
              <a:t>‹#›</a:t>
            </a:fld>
            <a:endParaRPr lang="lt-LT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Lyginim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Group 9"/>
          <p:cNvGrpSpPr/>
          <p:nvPr/>
        </p:nvGrpSpPr>
        <p:grpSpPr>
          <a:xfrm>
            <a:off x="2207747" y="1332379"/>
            <a:ext cx="6482858" cy="144000"/>
            <a:chOff x="2214546" y="1427612"/>
            <a:chExt cx="6482858" cy="144000"/>
          </a:xfrm>
        </p:grpSpPr>
        <p:sp>
          <p:nvSpPr>
            <p:cNvPr id="11" name="Chevron 10"/>
            <p:cNvSpPr/>
            <p:nvPr userDrawn="1"/>
          </p:nvSpPr>
          <p:spPr>
            <a:xfrm flipH="1">
              <a:off x="8643404" y="1427612"/>
              <a:ext cx="54000" cy="144000"/>
            </a:xfrm>
            <a:prstGeom prst="chevron">
              <a:avLst>
                <a:gd name="adj" fmla="val 50000"/>
              </a:avLst>
            </a:prstGeom>
            <a:gradFill flip="none" rotWithShape="1">
              <a:gsLst>
                <a:gs pos="0">
                  <a:schemeClr val="accent1">
                    <a:alpha val="20000"/>
                  </a:schemeClr>
                </a:gs>
                <a:gs pos="100000">
                  <a:schemeClr val="accent1">
                    <a:alpha val="15000"/>
                  </a:schemeClr>
                </a:gs>
              </a:gsLst>
              <a:lin ang="10800000" scaled="1"/>
              <a:tileRect/>
            </a:gradFill>
            <a:ln w="25400" cap="flat" cmpd="sng" algn="ctr">
              <a:noFill/>
              <a:prstDash val="solid"/>
            </a:ln>
          </p:spPr>
          <p:style>
            <a:lnRef idx="2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eaLnBrk="1" latinLnBrk="0" hangingPunct="1"/>
              <a:endParaRPr kumimoji="0"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12" name="Rectangle 11"/>
            <p:cNvSpPr/>
            <p:nvPr userDrawn="1"/>
          </p:nvSpPr>
          <p:spPr>
            <a:xfrm>
              <a:off x="2214546" y="1490779"/>
              <a:ext cx="6429600" cy="18000"/>
            </a:xfrm>
            <a:prstGeom prst="rect">
              <a:avLst/>
            </a:prstGeom>
            <a:gradFill flip="none" rotWithShape="1">
              <a:gsLst>
                <a:gs pos="0">
                  <a:schemeClr val="accent1">
                    <a:alpha val="20000"/>
                  </a:schemeClr>
                </a:gs>
                <a:gs pos="100000">
                  <a:schemeClr val="accent1">
                    <a:alpha val="4000"/>
                  </a:schemeClr>
                </a:gs>
              </a:gsLst>
              <a:lin ang="10800000" scaled="1"/>
              <a:tileRect/>
            </a:gradFill>
            <a:ln w="25400" cap="flat" cmpd="sng" algn="ctr">
              <a:noFill/>
              <a:prstDash val="solid"/>
            </a:ln>
          </p:spPr>
          <p:style>
            <a:lnRef idx="2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eaLnBrk="1" latinLnBrk="0" hangingPunct="1"/>
              <a:endParaRPr kumimoji="0" lang="zh-CN" altLang="en-US"/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kumimoji="0" lang="lt-LT" smtClean="0"/>
              <a:t>Spustelėję redag. ruoš. pavad. stilių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eaLnBrk="1" latinLnBrk="0" hangingPunct="1"/>
            <a:r>
              <a:rPr lang="lt-LT" smtClean="0"/>
              <a:t>Spustelėję redag. ruoš. teksto stilių</a:t>
            </a:r>
          </a:p>
          <a:p>
            <a:pPr lvl="1" eaLnBrk="1" latinLnBrk="0" hangingPunct="1"/>
            <a:r>
              <a:rPr lang="lt-LT" smtClean="0"/>
              <a:t>Antras lygmuo</a:t>
            </a:r>
          </a:p>
          <a:p>
            <a:pPr lvl="2" eaLnBrk="1" latinLnBrk="0" hangingPunct="1"/>
            <a:r>
              <a:rPr lang="lt-LT" smtClean="0"/>
              <a:t>Trečias lygmuo</a:t>
            </a:r>
          </a:p>
          <a:p>
            <a:pPr lvl="3" eaLnBrk="1" latinLnBrk="0" hangingPunct="1"/>
            <a:r>
              <a:rPr lang="lt-LT" smtClean="0"/>
              <a:t>Ketvirtas lygmuo</a:t>
            </a:r>
          </a:p>
          <a:p>
            <a:pPr lvl="4" eaLnBrk="1" latinLnBrk="0" hangingPunct="1"/>
            <a:r>
              <a:rPr lang="lt-LT" smtClean="0"/>
              <a:t>Penktas lygmuo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 eaLnBrk="1" latinLnBrk="0" hangingPunct="1"/>
            <a:r>
              <a:rPr lang="lt-LT" smtClean="0"/>
              <a:t>Spustelėję redag. ruoš. teksto stilių</a:t>
            </a:r>
          </a:p>
          <a:p>
            <a:pPr lvl="1" eaLnBrk="1" latinLnBrk="0" hangingPunct="1"/>
            <a:r>
              <a:rPr lang="lt-LT" smtClean="0"/>
              <a:t>Antras lygmuo</a:t>
            </a:r>
          </a:p>
          <a:p>
            <a:pPr lvl="2" eaLnBrk="1" latinLnBrk="0" hangingPunct="1"/>
            <a:r>
              <a:rPr lang="lt-LT" smtClean="0"/>
              <a:t>Trečias lygmuo</a:t>
            </a:r>
          </a:p>
          <a:p>
            <a:pPr lvl="3" eaLnBrk="1" latinLnBrk="0" hangingPunct="1"/>
            <a:r>
              <a:rPr lang="lt-LT" smtClean="0"/>
              <a:t>Ketvirtas lygmuo</a:t>
            </a:r>
          </a:p>
          <a:p>
            <a:pPr lvl="4" eaLnBrk="1" latinLnBrk="0" hangingPunct="1"/>
            <a:r>
              <a:rPr lang="lt-LT" smtClean="0"/>
              <a:t>Penktas lygmuo</a:t>
            </a:r>
            <a:endParaRPr kumimoji="0"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eaLnBrk="1" latinLnBrk="0" hangingPunct="1"/>
            <a:r>
              <a:rPr lang="lt-LT" smtClean="0"/>
              <a:t>Spustelėję redag. ruoš. teksto stilių</a:t>
            </a:r>
          </a:p>
          <a:p>
            <a:pPr lvl="1" eaLnBrk="1" latinLnBrk="0" hangingPunct="1"/>
            <a:r>
              <a:rPr lang="lt-LT" smtClean="0"/>
              <a:t>Antras lygmuo</a:t>
            </a:r>
          </a:p>
          <a:p>
            <a:pPr lvl="2" eaLnBrk="1" latinLnBrk="0" hangingPunct="1"/>
            <a:r>
              <a:rPr lang="lt-LT" smtClean="0"/>
              <a:t>Trečias lygmuo</a:t>
            </a:r>
          </a:p>
          <a:p>
            <a:pPr lvl="3" eaLnBrk="1" latinLnBrk="0" hangingPunct="1"/>
            <a:r>
              <a:rPr lang="lt-LT" smtClean="0"/>
              <a:t>Ketvirtas lygmuo</a:t>
            </a:r>
          </a:p>
          <a:p>
            <a:pPr lvl="4" eaLnBrk="1" latinLnBrk="0" hangingPunct="1"/>
            <a:r>
              <a:rPr lang="lt-LT" smtClean="0"/>
              <a:t>Penktas lygmuo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 eaLnBrk="1" latinLnBrk="0" hangingPunct="1"/>
            <a:r>
              <a:rPr lang="lt-LT" smtClean="0"/>
              <a:t>Spustelėję redag. ruoš. teksto stilių</a:t>
            </a:r>
          </a:p>
          <a:p>
            <a:pPr lvl="1" eaLnBrk="1" latinLnBrk="0" hangingPunct="1"/>
            <a:r>
              <a:rPr lang="lt-LT" smtClean="0"/>
              <a:t>Antras lygmuo</a:t>
            </a:r>
          </a:p>
          <a:p>
            <a:pPr lvl="2" eaLnBrk="1" latinLnBrk="0" hangingPunct="1"/>
            <a:r>
              <a:rPr lang="lt-LT" smtClean="0"/>
              <a:t>Trečias lygmuo</a:t>
            </a:r>
          </a:p>
          <a:p>
            <a:pPr lvl="3" eaLnBrk="1" latinLnBrk="0" hangingPunct="1"/>
            <a:r>
              <a:rPr lang="lt-LT" smtClean="0"/>
              <a:t>Ketvirtas lygmuo</a:t>
            </a:r>
          </a:p>
          <a:p>
            <a:pPr lvl="4" eaLnBrk="1" latinLnBrk="0" hangingPunct="1"/>
            <a:r>
              <a:rPr lang="lt-LT" smtClean="0"/>
              <a:t>Penktas lygmuo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461E28-BE60-4509-9BF0-3743CB731232}" type="datetimeFigureOut">
              <a:rPr lang="lt-LT" smtClean="0"/>
              <a:t>2012.08.26</a:t>
            </a:fld>
            <a:endParaRPr lang="lt-LT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2CA2FB-09BE-4351-A151-3310B2E325D3}" type="slidenum">
              <a:rPr lang="lt-LT" smtClean="0"/>
              <a:t>‹#›</a:t>
            </a:fld>
            <a:endParaRPr lang="lt-LT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k pavadinim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5"/>
          <p:cNvGrpSpPr/>
          <p:nvPr/>
        </p:nvGrpSpPr>
        <p:grpSpPr>
          <a:xfrm>
            <a:off x="2207747" y="1332379"/>
            <a:ext cx="6482858" cy="144000"/>
            <a:chOff x="2214546" y="1427612"/>
            <a:chExt cx="6482858" cy="144000"/>
          </a:xfrm>
        </p:grpSpPr>
        <p:sp>
          <p:nvSpPr>
            <p:cNvPr id="7" name="Chevron 6"/>
            <p:cNvSpPr/>
            <p:nvPr userDrawn="1"/>
          </p:nvSpPr>
          <p:spPr>
            <a:xfrm flipH="1">
              <a:off x="8643404" y="1427612"/>
              <a:ext cx="54000" cy="144000"/>
            </a:xfrm>
            <a:prstGeom prst="chevron">
              <a:avLst>
                <a:gd name="adj" fmla="val 50000"/>
              </a:avLst>
            </a:prstGeom>
            <a:gradFill flip="none" rotWithShape="1">
              <a:gsLst>
                <a:gs pos="0">
                  <a:schemeClr val="accent1">
                    <a:alpha val="20000"/>
                  </a:schemeClr>
                </a:gs>
                <a:gs pos="100000">
                  <a:schemeClr val="accent1">
                    <a:alpha val="15000"/>
                  </a:schemeClr>
                </a:gs>
              </a:gsLst>
              <a:lin ang="10800000" scaled="1"/>
              <a:tileRect/>
            </a:gradFill>
            <a:ln w="25400" cap="flat" cmpd="sng" algn="ctr">
              <a:noFill/>
              <a:prstDash val="solid"/>
            </a:ln>
          </p:spPr>
          <p:style>
            <a:lnRef idx="2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eaLnBrk="1" latinLnBrk="0" hangingPunct="1"/>
              <a:endParaRPr kumimoji="0"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8" name="Rectangle 7"/>
            <p:cNvSpPr/>
            <p:nvPr userDrawn="1"/>
          </p:nvSpPr>
          <p:spPr>
            <a:xfrm>
              <a:off x="2214546" y="1490779"/>
              <a:ext cx="6429600" cy="18000"/>
            </a:xfrm>
            <a:prstGeom prst="rect">
              <a:avLst/>
            </a:prstGeom>
            <a:gradFill flip="none" rotWithShape="1">
              <a:gsLst>
                <a:gs pos="0">
                  <a:schemeClr val="accent1">
                    <a:alpha val="20000"/>
                  </a:schemeClr>
                </a:gs>
                <a:gs pos="100000">
                  <a:schemeClr val="accent1">
                    <a:alpha val="4000"/>
                  </a:schemeClr>
                </a:gs>
              </a:gsLst>
              <a:lin ang="10800000" scaled="1"/>
              <a:tileRect/>
            </a:gradFill>
            <a:ln w="25400" cap="flat" cmpd="sng" algn="ctr">
              <a:noFill/>
              <a:prstDash val="solid"/>
            </a:ln>
          </p:spPr>
          <p:style>
            <a:lnRef idx="2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eaLnBrk="1" latinLnBrk="0" hangingPunct="1"/>
              <a:endParaRPr kumimoji="0" lang="zh-CN" altLang="en-US"/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lt-LT" smtClean="0"/>
              <a:t>Spustelėję redag. ruoš. pavad. stilių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461E28-BE60-4509-9BF0-3743CB731232}" type="datetimeFigureOut">
              <a:rPr lang="lt-LT" smtClean="0"/>
              <a:t>2012.08.26</a:t>
            </a:fld>
            <a:endParaRPr lang="lt-LT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2CA2FB-09BE-4351-A151-3310B2E325D3}" type="slidenum">
              <a:rPr lang="lt-LT" smtClean="0"/>
              <a:t>‹#›</a:t>
            </a:fld>
            <a:endParaRPr lang="lt-LT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ušč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461E28-BE60-4509-9BF0-3743CB731232}" type="datetimeFigureOut">
              <a:rPr lang="lt-LT" smtClean="0"/>
              <a:t>2012.08.26</a:t>
            </a:fld>
            <a:endParaRPr lang="lt-LT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2CA2FB-09BE-4351-A151-3310B2E325D3}" type="slidenum">
              <a:rPr lang="lt-LT" smtClean="0"/>
              <a:t>‹#›</a:t>
            </a:fld>
            <a:endParaRPr lang="lt-LT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Turinys ir antrašt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580745" y="285728"/>
            <a:ext cx="5106055" cy="1162050"/>
          </a:xfrm>
        </p:spPr>
        <p:txBody>
          <a:bodyPr anchor="ctr">
            <a:normAutofit/>
          </a:bodyPr>
          <a:lstStyle>
            <a:lvl1pPr algn="ctr">
              <a:defRPr sz="3200" b="0" kern="1200" cap="all">
                <a:ln w="11430"/>
                <a:gradFill flip="none" rotWithShape="1">
                  <a:gsLst>
                    <a:gs pos="0">
                      <a:schemeClr val="accent2"/>
                    </a:gs>
                    <a:gs pos="45000">
                      <a:schemeClr val="accent2">
                        <a:tint val="60000"/>
                      </a:schemeClr>
                    </a:gs>
                    <a:gs pos="90000">
                      <a:schemeClr val="accent2">
                        <a:tint val="40000"/>
                      </a:schemeClr>
                    </a:gs>
                    <a:gs pos="100000">
                      <a:schemeClr val="accent2">
                        <a:tint val="20000"/>
                      </a:schemeClr>
                    </a:gs>
                  </a:gsLst>
                  <a:lin ang="16200000" scaled="1"/>
                  <a:tileRect/>
                </a:gradFill>
                <a:effectLst>
                  <a:outerShdw blurRad="44450" dist="41910" dir="3600000" algn="tl">
                    <a:srgbClr val="000000">
                      <a:alpha val="50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lt-LT" smtClean="0"/>
              <a:t>Spustelėję redag. ruoš. pavad. stilių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1446218"/>
            <a:ext cx="5111750" cy="4679671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 eaLnBrk="1" latinLnBrk="0" hangingPunct="1"/>
            <a:r>
              <a:rPr lang="lt-LT" smtClean="0"/>
              <a:t>Spustelėję redag. ruoš. teksto stilių</a:t>
            </a:r>
          </a:p>
          <a:p>
            <a:pPr lvl="1" eaLnBrk="1" latinLnBrk="0" hangingPunct="1"/>
            <a:r>
              <a:rPr lang="lt-LT" smtClean="0"/>
              <a:t>Antras lygmuo</a:t>
            </a:r>
          </a:p>
          <a:p>
            <a:pPr lvl="2" eaLnBrk="1" latinLnBrk="0" hangingPunct="1"/>
            <a:r>
              <a:rPr lang="lt-LT" smtClean="0"/>
              <a:t>Trečias lygmuo</a:t>
            </a:r>
          </a:p>
          <a:p>
            <a:pPr lvl="3" eaLnBrk="1" latinLnBrk="0" hangingPunct="1"/>
            <a:r>
              <a:rPr lang="lt-LT" smtClean="0"/>
              <a:t>Ketvirtas lygmuo</a:t>
            </a:r>
          </a:p>
          <a:p>
            <a:pPr lvl="4" eaLnBrk="1" latinLnBrk="0" hangingPunct="1"/>
            <a:r>
              <a:rPr lang="lt-LT" smtClean="0"/>
              <a:t>Penktas lygmuo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1" y="285729"/>
            <a:ext cx="3008313" cy="5840435"/>
          </a:xfrm>
        </p:spPr>
        <p:txBody>
          <a:bodyPr anchor="b"/>
          <a:lstStyle>
            <a:lvl1pPr marL="0" indent="0">
              <a:spcAft>
                <a:spcPts val="0"/>
              </a:spcAft>
              <a:buNone/>
              <a:defRPr sz="1400"/>
            </a:lvl1pPr>
            <a:lvl2pPr marL="457200" indent="0">
              <a:spcAft>
                <a:spcPts val="0"/>
              </a:spcAft>
              <a:buNone/>
              <a:defRPr sz="1200"/>
            </a:lvl2pPr>
            <a:lvl3pPr marL="914400" indent="0">
              <a:spcAft>
                <a:spcPts val="0"/>
              </a:spcAft>
              <a:buNone/>
              <a:defRPr sz="1000"/>
            </a:lvl3pPr>
            <a:lvl4pPr marL="1371600" indent="0">
              <a:spcAft>
                <a:spcPts val="0"/>
              </a:spcAft>
              <a:buNone/>
              <a:defRPr sz="900"/>
            </a:lvl4pPr>
            <a:lvl5pPr marL="1828800" indent="0">
              <a:spcAft>
                <a:spcPts val="0"/>
              </a:spcAft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 eaLnBrk="1" latinLnBrk="0" hangingPunct="1"/>
            <a:r>
              <a:rPr lang="lt-LT" smtClean="0"/>
              <a:t>Spustelėję redag. ruoš. teksto stilių</a:t>
            </a:r>
          </a:p>
          <a:p>
            <a:pPr lvl="1" eaLnBrk="1" latinLnBrk="0" hangingPunct="1"/>
            <a:r>
              <a:rPr lang="lt-LT" smtClean="0"/>
              <a:t>Antras lygmuo</a:t>
            </a:r>
          </a:p>
          <a:p>
            <a:pPr lvl="2" eaLnBrk="1" latinLnBrk="0" hangingPunct="1"/>
            <a:r>
              <a:rPr lang="lt-LT" smtClean="0"/>
              <a:t>Trečias lygmuo</a:t>
            </a:r>
          </a:p>
          <a:p>
            <a:pPr lvl="3" eaLnBrk="1" latinLnBrk="0" hangingPunct="1"/>
            <a:r>
              <a:rPr lang="lt-LT" smtClean="0"/>
              <a:t>Ketvirtas lygmuo</a:t>
            </a:r>
          </a:p>
          <a:p>
            <a:pPr lvl="4" eaLnBrk="1" latinLnBrk="0" hangingPunct="1"/>
            <a:r>
              <a:rPr lang="lt-LT" smtClean="0"/>
              <a:t>Penktas lygmuo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461E28-BE60-4509-9BF0-3743CB731232}" type="datetimeFigureOut">
              <a:rPr lang="lt-LT" smtClean="0"/>
              <a:t>2012.08.26</a:t>
            </a:fld>
            <a:endParaRPr lang="lt-L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2CA2FB-09BE-4351-A151-3310B2E325D3}" type="slidenum">
              <a:rPr lang="lt-LT" smtClean="0"/>
              <a:t>‹#›</a:t>
            </a:fld>
            <a:endParaRPr lang="lt-LT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aveikslėlis ir antraštė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715272" y="615868"/>
            <a:ext cx="928694" cy="5813528"/>
          </a:xfrm>
        </p:spPr>
        <p:txBody>
          <a:bodyPr vert="eaVert" anchor="ctr">
            <a:normAutofit/>
          </a:bodyPr>
          <a:lstStyle>
            <a:lvl1pPr algn="l">
              <a:defRPr sz="2800" b="0" kern="1200" cap="all">
                <a:ln w="11430"/>
                <a:gradFill flip="none" rotWithShape="1">
                  <a:gsLst>
                    <a:gs pos="0">
                      <a:schemeClr val="accent2"/>
                    </a:gs>
                    <a:gs pos="45000">
                      <a:schemeClr val="accent2">
                        <a:tint val="60000"/>
                      </a:schemeClr>
                    </a:gs>
                    <a:gs pos="90000">
                      <a:schemeClr val="accent2">
                        <a:tint val="40000"/>
                      </a:schemeClr>
                    </a:gs>
                    <a:gs pos="100000">
                      <a:schemeClr val="accent2">
                        <a:tint val="20000"/>
                      </a:schemeClr>
                    </a:gs>
                  </a:gsLst>
                  <a:lin ang="16200000" scaled="1"/>
                  <a:tileRect/>
                </a:gradFill>
                <a:effectLst>
                  <a:outerShdw blurRad="44450" dist="41910" dir="18600000" algn="tl">
                    <a:srgbClr val="000000">
                      <a:alpha val="50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lt-LT" smtClean="0"/>
              <a:t>Spustelėję redag. ruoš. pavad. stilių</a:t>
            </a:r>
            <a:endParaRPr kumimoji="0"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714348" y="612777"/>
            <a:ext cx="6858048" cy="4745051"/>
          </a:xfrm>
          <a:ln w="38100" cap="flat" cmpd="sng" algn="ctr">
            <a:gradFill flip="none" rotWithShape="1">
              <a:gsLst>
                <a:gs pos="0">
                  <a:srgbClr val="000082"/>
                </a:gs>
                <a:gs pos="30000">
                  <a:srgbClr val="66008F"/>
                </a:gs>
                <a:gs pos="64999">
                  <a:srgbClr val="BA0066"/>
                </a:gs>
                <a:gs pos="89999">
                  <a:srgbClr val="FF0000"/>
                </a:gs>
                <a:gs pos="100000">
                  <a:srgbClr val="FF8200"/>
                </a:gs>
              </a:gsLst>
              <a:path path="rect">
                <a:fillToRect l="100000" t="100000"/>
              </a:path>
              <a:tileRect r="-100000" b="-100000"/>
            </a:gradFill>
            <a:prstDash val="solid"/>
          </a:ln>
          <a:effectLst>
            <a:outerShdw blurRad="38100" dist="50800" dir="5400000" algn="tl" rotWithShape="0">
              <a:srgbClr val="000000">
                <a:alpha val="50000"/>
              </a:srgbClr>
            </a:outerShdw>
          </a:effectLst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kumimoji="0" lang="lt-LT" smtClean="0"/>
              <a:t>Spustelėkite piktogr. norėdami įtraukti pav.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14348" y="5500702"/>
            <a:ext cx="6858048" cy="928694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 eaLnBrk="1" latinLnBrk="0" hangingPunct="1"/>
            <a:r>
              <a:rPr lang="lt-LT" smtClean="0"/>
              <a:t>Spustelėję redag. ruoš. teksto stilių</a:t>
            </a:r>
          </a:p>
          <a:p>
            <a:pPr lvl="1" eaLnBrk="1" latinLnBrk="0" hangingPunct="1"/>
            <a:r>
              <a:rPr lang="lt-LT" smtClean="0"/>
              <a:t>Antras lygmuo</a:t>
            </a:r>
          </a:p>
          <a:p>
            <a:pPr lvl="2" eaLnBrk="1" latinLnBrk="0" hangingPunct="1"/>
            <a:r>
              <a:rPr lang="lt-LT" smtClean="0"/>
              <a:t>Trečias lygmuo</a:t>
            </a:r>
          </a:p>
          <a:p>
            <a:pPr lvl="3" eaLnBrk="1" latinLnBrk="0" hangingPunct="1"/>
            <a:r>
              <a:rPr lang="lt-LT" smtClean="0"/>
              <a:t>Ketvirtas lygmuo</a:t>
            </a:r>
          </a:p>
          <a:p>
            <a:pPr lvl="4" eaLnBrk="1" latinLnBrk="0" hangingPunct="1"/>
            <a:r>
              <a:rPr lang="lt-LT" smtClean="0"/>
              <a:t>Penktas lygmuo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461E28-BE60-4509-9BF0-3743CB731232}" type="datetimeFigureOut">
              <a:rPr lang="lt-LT" smtClean="0"/>
              <a:t>2012.08.26</a:t>
            </a:fld>
            <a:endParaRPr lang="lt-L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2CA2FB-09BE-4351-A151-3310B2E325D3}" type="slidenum">
              <a:rPr lang="lt-LT" smtClean="0"/>
              <a:t>‹#›</a:t>
            </a:fld>
            <a:endParaRPr lang="lt-LT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Pavadinimas ir vertikalus tekst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2207747" y="1332379"/>
            <a:ext cx="6482858" cy="144000"/>
            <a:chOff x="2214546" y="1427612"/>
            <a:chExt cx="6482858" cy="144000"/>
          </a:xfrm>
        </p:grpSpPr>
        <p:sp>
          <p:nvSpPr>
            <p:cNvPr id="8" name="Chevron 7"/>
            <p:cNvSpPr/>
            <p:nvPr userDrawn="1"/>
          </p:nvSpPr>
          <p:spPr>
            <a:xfrm flipH="1">
              <a:off x="8643404" y="1427612"/>
              <a:ext cx="54000" cy="144000"/>
            </a:xfrm>
            <a:prstGeom prst="chevron">
              <a:avLst>
                <a:gd name="adj" fmla="val 50000"/>
              </a:avLst>
            </a:prstGeom>
            <a:gradFill flip="none" rotWithShape="1">
              <a:gsLst>
                <a:gs pos="0">
                  <a:schemeClr val="accent1">
                    <a:alpha val="20000"/>
                  </a:schemeClr>
                </a:gs>
                <a:gs pos="100000">
                  <a:schemeClr val="accent1">
                    <a:alpha val="15000"/>
                  </a:schemeClr>
                </a:gs>
              </a:gsLst>
              <a:lin ang="10800000" scaled="1"/>
              <a:tileRect/>
            </a:gradFill>
            <a:ln w="25400" cap="flat" cmpd="sng" algn="ctr">
              <a:noFill/>
              <a:prstDash val="solid"/>
            </a:ln>
          </p:spPr>
          <p:style>
            <a:lnRef idx="2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eaLnBrk="1" latinLnBrk="0" hangingPunct="1"/>
              <a:endParaRPr kumimoji="0"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9" name="Rectangle 8"/>
            <p:cNvSpPr/>
            <p:nvPr userDrawn="1"/>
          </p:nvSpPr>
          <p:spPr>
            <a:xfrm>
              <a:off x="2214546" y="1490779"/>
              <a:ext cx="6429600" cy="18000"/>
            </a:xfrm>
            <a:prstGeom prst="rect">
              <a:avLst/>
            </a:prstGeom>
            <a:gradFill flip="none" rotWithShape="1">
              <a:gsLst>
                <a:gs pos="0">
                  <a:schemeClr val="accent1">
                    <a:alpha val="20000"/>
                  </a:schemeClr>
                </a:gs>
                <a:gs pos="100000">
                  <a:schemeClr val="accent1">
                    <a:alpha val="4000"/>
                  </a:schemeClr>
                </a:gs>
              </a:gsLst>
              <a:lin ang="10800000" scaled="1"/>
              <a:tileRect/>
            </a:gradFill>
            <a:ln w="25400" cap="flat" cmpd="sng" algn="ctr">
              <a:noFill/>
              <a:prstDash val="solid"/>
            </a:ln>
          </p:spPr>
          <p:style>
            <a:lnRef idx="2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eaLnBrk="1" latinLnBrk="0" hangingPunct="1"/>
              <a:endParaRPr kumimoji="0" lang="zh-CN" altLang="en-US"/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lt-LT" smtClean="0"/>
              <a:t>Spustelėję redag. ruoš. pavad. stilių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8229600" cy="4829196"/>
          </a:xfrm>
        </p:spPr>
        <p:txBody>
          <a:bodyPr vert="eaVert"/>
          <a:lstStyle/>
          <a:p>
            <a:pPr lvl="0" eaLnBrk="1" latinLnBrk="0" hangingPunct="1"/>
            <a:r>
              <a:rPr lang="lt-LT" smtClean="0"/>
              <a:t>Spustelėję redag. ruoš. teksto stilių</a:t>
            </a:r>
          </a:p>
          <a:p>
            <a:pPr lvl="1" eaLnBrk="1" latinLnBrk="0" hangingPunct="1"/>
            <a:r>
              <a:rPr lang="lt-LT" smtClean="0"/>
              <a:t>Antras lygmuo</a:t>
            </a:r>
          </a:p>
          <a:p>
            <a:pPr lvl="2" eaLnBrk="1" latinLnBrk="0" hangingPunct="1"/>
            <a:r>
              <a:rPr lang="lt-LT" smtClean="0"/>
              <a:t>Trečias lygmuo</a:t>
            </a:r>
          </a:p>
          <a:p>
            <a:pPr lvl="3" eaLnBrk="1" latinLnBrk="0" hangingPunct="1"/>
            <a:r>
              <a:rPr lang="lt-LT" smtClean="0"/>
              <a:t>Ketvirtas lygmuo</a:t>
            </a:r>
          </a:p>
          <a:p>
            <a:pPr lvl="4" eaLnBrk="1" latinLnBrk="0" hangingPunct="1"/>
            <a:r>
              <a:rPr lang="lt-LT" smtClean="0"/>
              <a:t>Penktas lygmuo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461E28-BE60-4509-9BF0-3743CB731232}" type="datetimeFigureOut">
              <a:rPr lang="lt-LT" smtClean="0"/>
              <a:t>2012.08.26</a:t>
            </a:fld>
            <a:endParaRPr lang="lt-L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2CA2FB-09BE-4351-A151-3310B2E325D3}" type="slidenum">
              <a:rPr lang="lt-LT" smtClean="0"/>
              <a:t>‹#›</a:t>
            </a:fld>
            <a:endParaRPr lang="lt-LT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us pavadinimas ir tekst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215206" y="274638"/>
            <a:ext cx="1471594" cy="6154758"/>
          </a:xfrm>
        </p:spPr>
        <p:txBody>
          <a:bodyPr vert="eaVert"/>
          <a:lstStyle>
            <a:lvl1pPr>
              <a:defRPr>
                <a:effectLst>
                  <a:outerShdw blurRad="50800" dist="50800" dir="18900000" algn="tl" rotWithShape="0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kumimoji="0" lang="lt-LT" smtClean="0"/>
              <a:t>Spustelėję redag. ruoš. pavad. stilių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686568" cy="6154758"/>
          </a:xfrm>
        </p:spPr>
        <p:txBody>
          <a:bodyPr vert="eaVert"/>
          <a:lstStyle/>
          <a:p>
            <a:pPr lvl="0" eaLnBrk="1" latinLnBrk="0" hangingPunct="1"/>
            <a:r>
              <a:rPr lang="lt-LT" smtClean="0"/>
              <a:t>Spustelėję redag. ruoš. teksto stilių</a:t>
            </a:r>
          </a:p>
          <a:p>
            <a:pPr lvl="1" eaLnBrk="1" latinLnBrk="0" hangingPunct="1"/>
            <a:r>
              <a:rPr lang="lt-LT" smtClean="0"/>
              <a:t>Antras lygmuo</a:t>
            </a:r>
          </a:p>
          <a:p>
            <a:pPr lvl="2" eaLnBrk="1" latinLnBrk="0" hangingPunct="1"/>
            <a:r>
              <a:rPr lang="lt-LT" smtClean="0"/>
              <a:t>Trečias lygmuo</a:t>
            </a:r>
          </a:p>
          <a:p>
            <a:pPr lvl="3" eaLnBrk="1" latinLnBrk="0" hangingPunct="1"/>
            <a:r>
              <a:rPr lang="lt-LT" smtClean="0"/>
              <a:t>Ketvirtas lygmuo</a:t>
            </a:r>
          </a:p>
          <a:p>
            <a:pPr lvl="4" eaLnBrk="1" latinLnBrk="0" hangingPunct="1"/>
            <a:r>
              <a:rPr lang="lt-LT" smtClean="0"/>
              <a:t>Penktas lygmuo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461E28-BE60-4509-9BF0-3743CB731232}" type="datetimeFigureOut">
              <a:rPr lang="lt-LT" smtClean="0"/>
              <a:t>2012.08.26</a:t>
            </a:fld>
            <a:endParaRPr lang="lt-L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2CA2FB-09BE-4351-A151-3310B2E325D3}" type="slidenum">
              <a:rPr lang="lt-LT" smtClean="0"/>
              <a:t>‹#›</a:t>
            </a:fld>
            <a:endParaRPr lang="lt-LT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blipFill>
            <a:blip r:embed="rId13">
              <a:alphaModFix amt="30000"/>
              <a:duotone>
                <a:schemeClr val="accent1"/>
                <a:srgbClr val="FFFFFF"/>
              </a:duotone>
            </a:blip>
            <a:tile tx="0" ty="0" sx="100000" sy="100000" flip="none" algn="tl"/>
          </a:blipFill>
          <a:ln w="25400" cap="flat" cmpd="sng" algn="ctr">
            <a:noFill/>
            <a:prstDash val="solid"/>
          </a:ln>
          <a:effectLst/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rtl="0" eaLnBrk="1" latinLnBrk="0" hangingPunct="1"/>
            <a:endParaRPr kumimoji="0" lang="zh-CN" altLang="en-US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grpSp>
        <p:nvGrpSpPr>
          <p:cNvPr id="8" name="Group 17"/>
          <p:cNvGrpSpPr/>
          <p:nvPr/>
        </p:nvGrpSpPr>
        <p:grpSpPr>
          <a:xfrm>
            <a:off x="0" y="6570024"/>
            <a:ext cx="9144000" cy="288000"/>
            <a:chOff x="0" y="6353387"/>
            <a:chExt cx="9144000" cy="361763"/>
          </a:xfrm>
        </p:grpSpPr>
        <p:grpSp>
          <p:nvGrpSpPr>
            <p:cNvPr id="9" name="Group 16"/>
            <p:cNvGrpSpPr/>
            <p:nvPr/>
          </p:nvGrpSpPr>
          <p:grpSpPr>
            <a:xfrm>
              <a:off x="0" y="6353387"/>
              <a:ext cx="8756597" cy="360000"/>
              <a:chOff x="1" y="6353387"/>
              <a:chExt cx="8756597" cy="360000"/>
            </a:xfrm>
          </p:grpSpPr>
          <p:sp>
            <p:nvSpPr>
              <p:cNvPr id="10" name="Freeform 9"/>
              <p:cNvSpPr/>
              <p:nvPr userDrawn="1"/>
            </p:nvSpPr>
            <p:spPr>
              <a:xfrm>
                <a:off x="1" y="6533387"/>
                <a:ext cx="8756597" cy="180000"/>
              </a:xfrm>
              <a:custGeom>
                <a:avLst/>
                <a:gdLst/>
                <a:ahLst/>
                <a:cxnLst/>
                <a:rect l="0" t="0" r="0" b="0"/>
                <a:pathLst>
                  <a:path w="7867650" h="177288">
                    <a:moveTo>
                      <a:pt x="7867650" y="177288"/>
                    </a:moveTo>
                    <a:lnTo>
                      <a:pt x="0" y="171450"/>
                    </a:lnTo>
                    <a:lnTo>
                      <a:pt x="0" y="0"/>
                    </a:lnTo>
                    <a:lnTo>
                      <a:pt x="7753350" y="0"/>
                    </a:lnTo>
                    <a:close/>
                  </a:path>
                </a:pathLst>
              </a:custGeom>
              <a:gradFill flip="none" rotWithShape="1">
                <a:gsLst>
                  <a:gs pos="25000">
                    <a:schemeClr val="accent1">
                      <a:shade val="50000"/>
                      <a:alpha val="75000"/>
                    </a:schemeClr>
                  </a:gs>
                  <a:gs pos="100000">
                    <a:schemeClr val="accent1">
                      <a:tint val="40000"/>
                      <a:alpha val="50000"/>
                    </a:schemeClr>
                  </a:gs>
                </a:gsLst>
                <a:lin ang="10800000" scaled="1"/>
                <a:tileRect/>
              </a:gradFill>
              <a:ln w="25400" cap="flat" cmpd="sng" algn="ctr">
                <a:noFill/>
                <a:prstDash val="solid"/>
              </a:ln>
            </p:spPr>
            <p:style>
              <a:lnRef idx="2">
                <a:schemeClr val="accent1"/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eaLnBrk="1" latinLnBrk="0" hangingPunct="1"/>
                <a:endParaRPr kumimoji="0" lang="zh-CN" altLang="en-US"/>
              </a:p>
            </p:txBody>
          </p:sp>
          <p:sp>
            <p:nvSpPr>
              <p:cNvPr id="11" name="Freeform 10"/>
              <p:cNvSpPr/>
              <p:nvPr userDrawn="1"/>
            </p:nvSpPr>
            <p:spPr>
              <a:xfrm flipV="1">
                <a:off x="1" y="6353387"/>
                <a:ext cx="8756597" cy="180000"/>
              </a:xfrm>
              <a:custGeom>
                <a:avLst/>
                <a:gdLst/>
                <a:ahLst/>
                <a:cxnLst/>
                <a:rect l="0" t="0" r="0" b="0"/>
                <a:pathLst>
                  <a:path w="7867650" h="177288">
                    <a:moveTo>
                      <a:pt x="7867650" y="177288"/>
                    </a:moveTo>
                    <a:lnTo>
                      <a:pt x="0" y="171450"/>
                    </a:lnTo>
                    <a:lnTo>
                      <a:pt x="0" y="0"/>
                    </a:lnTo>
                    <a:lnTo>
                      <a:pt x="7753350" y="0"/>
                    </a:lnTo>
                    <a:close/>
                  </a:path>
                </a:pathLst>
              </a:custGeom>
              <a:gradFill flip="none" rotWithShape="1">
                <a:gsLst>
                  <a:gs pos="25000">
                    <a:schemeClr val="accent1">
                      <a:shade val="75000"/>
                      <a:alpha val="75000"/>
                    </a:schemeClr>
                  </a:gs>
                  <a:gs pos="100000">
                    <a:schemeClr val="accent1">
                      <a:tint val="40000"/>
                      <a:alpha val="50000"/>
                    </a:schemeClr>
                  </a:gs>
                </a:gsLst>
                <a:lin ang="10800000" scaled="1"/>
                <a:tileRect/>
              </a:gradFill>
              <a:ln w="25400" cap="flat" cmpd="sng" algn="ctr">
                <a:noFill/>
                <a:prstDash val="solid"/>
              </a:ln>
            </p:spPr>
            <p:style>
              <a:lnRef idx="2">
                <a:schemeClr val="accent1"/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eaLnBrk="1" latinLnBrk="0" hangingPunct="1"/>
                <a:endParaRPr kumimoji="0" lang="zh-CN" altLang="en-US"/>
              </a:p>
            </p:txBody>
          </p:sp>
        </p:grpSp>
        <p:grpSp>
          <p:nvGrpSpPr>
            <p:cNvPr id="15" name="Group 15"/>
            <p:cNvGrpSpPr/>
            <p:nvPr/>
          </p:nvGrpSpPr>
          <p:grpSpPr>
            <a:xfrm>
              <a:off x="8640700" y="6354583"/>
              <a:ext cx="503300" cy="360567"/>
              <a:chOff x="8640700" y="6354583"/>
              <a:chExt cx="503300" cy="360567"/>
            </a:xfrm>
          </p:grpSpPr>
          <p:sp>
            <p:nvSpPr>
              <p:cNvPr id="12" name="Chevron 11"/>
              <p:cNvSpPr/>
              <p:nvPr userDrawn="1"/>
            </p:nvSpPr>
            <p:spPr>
              <a:xfrm flipH="1">
                <a:off x="8640700" y="6354583"/>
                <a:ext cx="249884" cy="360000"/>
              </a:xfrm>
              <a:prstGeom prst="chevron">
                <a:avLst>
                  <a:gd name="adj" fmla="val 50000"/>
                </a:avLst>
              </a:prstGeom>
              <a:gradFill flip="none" rotWithShape="1">
                <a:gsLst>
                  <a:gs pos="0">
                    <a:schemeClr val="accent1">
                      <a:alpha val="60000"/>
                    </a:schemeClr>
                  </a:gs>
                  <a:gs pos="100000">
                    <a:schemeClr val="accent1"/>
                  </a:gs>
                </a:gsLst>
                <a:lin ang="10800000" scaled="1"/>
                <a:tileRect/>
              </a:gradFill>
              <a:ln w="25400" cap="flat" cmpd="sng" algn="ctr">
                <a:noFill/>
                <a:prstDash val="solid"/>
              </a:ln>
            </p:spPr>
            <p:style>
              <a:lnRef idx="2">
                <a:schemeClr val="accent1"/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eaLnBrk="1" latinLnBrk="0" hangingPunct="1"/>
                <a:endParaRPr kumimoji="0" lang="zh-CN" alt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13" name="Chevron 12"/>
              <p:cNvSpPr/>
              <p:nvPr userDrawn="1"/>
            </p:nvSpPr>
            <p:spPr>
              <a:xfrm flipH="1">
                <a:off x="8767248" y="6355150"/>
                <a:ext cx="249884" cy="360000"/>
              </a:xfrm>
              <a:prstGeom prst="chevron">
                <a:avLst>
                  <a:gd name="adj" fmla="val 50000"/>
                </a:avLst>
              </a:prstGeom>
              <a:gradFill flip="none" rotWithShape="1">
                <a:gsLst>
                  <a:gs pos="0">
                    <a:schemeClr val="accent1"/>
                  </a:gs>
                  <a:gs pos="100000">
                    <a:schemeClr val="accent1">
                      <a:shade val="75000"/>
                    </a:schemeClr>
                  </a:gs>
                </a:gsLst>
                <a:lin ang="10800000" scaled="1"/>
                <a:tileRect/>
              </a:gradFill>
              <a:ln w="25400" cap="flat" cmpd="sng" algn="ctr">
                <a:noFill/>
                <a:prstDash val="solid"/>
              </a:ln>
            </p:spPr>
            <p:style>
              <a:lnRef idx="2">
                <a:schemeClr val="accent1"/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eaLnBrk="1" latinLnBrk="0" hangingPunct="1"/>
                <a:endParaRPr kumimoji="0" lang="zh-CN" alt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14" name="Chevron 13"/>
              <p:cNvSpPr/>
              <p:nvPr userDrawn="1"/>
            </p:nvSpPr>
            <p:spPr>
              <a:xfrm flipH="1">
                <a:off x="8894116" y="6355000"/>
                <a:ext cx="249884" cy="360000"/>
              </a:xfrm>
              <a:prstGeom prst="chevron">
                <a:avLst>
                  <a:gd name="adj" fmla="val 50000"/>
                </a:avLst>
              </a:prstGeom>
              <a:gradFill flip="none" rotWithShape="1">
                <a:gsLst>
                  <a:gs pos="0">
                    <a:schemeClr val="accent1">
                      <a:shade val="75000"/>
                    </a:schemeClr>
                  </a:gs>
                  <a:gs pos="100000">
                    <a:schemeClr val="accent1">
                      <a:shade val="50000"/>
                      <a:shade val="20000"/>
                    </a:schemeClr>
                  </a:gs>
                </a:gsLst>
                <a:lin ang="10800000" scaled="1"/>
                <a:tileRect/>
              </a:gradFill>
              <a:ln w="25400" cap="flat" cmpd="sng" algn="ctr">
                <a:noFill/>
                <a:prstDash val="solid"/>
              </a:ln>
            </p:spPr>
            <p:style>
              <a:lnRef idx="2">
                <a:schemeClr val="accent1"/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eaLnBrk="1" latinLnBrk="0" hangingPunct="1"/>
                <a:endParaRPr kumimoji="0" lang="zh-CN" altLang="en-US">
                  <a:solidFill>
                    <a:schemeClr val="tx1"/>
                  </a:solidFill>
                </a:endParaRPr>
              </a:p>
            </p:txBody>
          </p:sp>
        </p:grp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rtlCol="0" anchor="ctr">
            <a:normAutofit/>
            <a:scene3d>
              <a:camera prst="orthographicFront"/>
              <a:lightRig rig="threePt" dir="tl">
                <a:rot lat="0" lon="0" rev="7200000"/>
              </a:lightRig>
            </a:scene3d>
            <a:sp3d contourW="6350">
              <a:contourClr>
                <a:schemeClr val="accent1"/>
              </a:contourClr>
            </a:sp3d>
          </a:bodyPr>
          <a:lstStyle/>
          <a:p>
            <a:r>
              <a:rPr kumimoji="0" lang="lt-LT" smtClean="0"/>
              <a:t>Spustelėję redag. ruoš. pavad. stilių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rtlCol="0">
            <a:normAutofit/>
          </a:bodyPr>
          <a:lstStyle/>
          <a:p>
            <a:pPr lvl="0" eaLnBrk="1" latinLnBrk="0" hangingPunct="1"/>
            <a:r>
              <a:rPr kumimoji="0" lang="lt-LT" smtClean="0"/>
              <a:t>Spustelėję redag. ruoš. teksto stilių</a:t>
            </a:r>
          </a:p>
          <a:p>
            <a:pPr lvl="1" eaLnBrk="1" latinLnBrk="0" hangingPunct="1"/>
            <a:r>
              <a:rPr kumimoji="0" lang="lt-LT" smtClean="0"/>
              <a:t>Antras lygmuo</a:t>
            </a:r>
          </a:p>
          <a:p>
            <a:pPr lvl="2" eaLnBrk="1" latinLnBrk="0" hangingPunct="1"/>
            <a:r>
              <a:rPr kumimoji="0" lang="lt-LT" smtClean="0"/>
              <a:t>Trečias lygmuo</a:t>
            </a:r>
          </a:p>
          <a:p>
            <a:pPr lvl="3" eaLnBrk="1" latinLnBrk="0" hangingPunct="1"/>
            <a:r>
              <a:rPr kumimoji="0" lang="lt-LT" smtClean="0"/>
              <a:t>Ketvirtas lygmuo</a:t>
            </a:r>
          </a:p>
          <a:p>
            <a:pPr lvl="4" eaLnBrk="1" latinLnBrk="0" hangingPunct="1"/>
            <a:r>
              <a:rPr kumimoji="0" lang="lt-LT" smtClean="0"/>
              <a:t>Penktas lygmuo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0" y="6570000"/>
            <a:ext cx="1643042" cy="288000"/>
          </a:xfrm>
          <a:prstGeom prst="rect">
            <a:avLst/>
          </a:prstGeom>
        </p:spPr>
        <p:txBody>
          <a:bodyPr vert="horz" rtlCol="0" anchor="ctr"/>
          <a:lstStyle>
            <a:lvl1pPr algn="l" eaLnBrk="1" latinLnBrk="0" hangingPunct="1">
              <a:defRPr kumimoji="0"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A461E28-BE60-4509-9BF0-3743CB731232}" type="datetimeFigureOut">
              <a:rPr lang="lt-LT" smtClean="0"/>
              <a:t>2012.08.26</a:t>
            </a:fld>
            <a:endParaRPr lang="lt-L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643042" y="6570000"/>
            <a:ext cx="4214842" cy="288000"/>
          </a:xfrm>
          <a:prstGeom prst="rect">
            <a:avLst/>
          </a:prstGeom>
        </p:spPr>
        <p:txBody>
          <a:bodyPr vert="horz" rtlCol="0" anchor="ctr"/>
          <a:lstStyle>
            <a:lvl1pPr algn="l" eaLnBrk="1" latinLnBrk="0" hangingPunct="1">
              <a:defRPr kumimoji="0" sz="1200">
                <a:solidFill>
                  <a:schemeClr val="tx1">
                    <a:tint val="85000"/>
                  </a:schemeClr>
                </a:solidFill>
              </a:defRPr>
            </a:lvl1pPr>
          </a:lstStyle>
          <a:p>
            <a:endParaRPr lang="lt-L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72528" y="6570000"/>
            <a:ext cx="571472" cy="288000"/>
          </a:xfrm>
          <a:prstGeom prst="rect">
            <a:avLst/>
          </a:prstGeom>
        </p:spPr>
        <p:txBody>
          <a:bodyPr vert="horz" rtlCol="0" anchor="ctr"/>
          <a:lstStyle>
            <a:lvl1pPr algn="ctr" eaLnBrk="1" latinLnBrk="0" hangingPunct="1">
              <a:defRPr kumimoji="0" sz="1200">
                <a:solidFill>
                  <a:schemeClr val="tx1">
                    <a:tint val="95000"/>
                  </a:schemeClr>
                </a:solidFill>
              </a:defRPr>
            </a:lvl1pPr>
          </a:lstStyle>
          <a:p>
            <a:fld id="{DB2CA2FB-09BE-4351-A151-3310B2E325D3}" type="slidenum">
              <a:rPr lang="lt-LT" smtClean="0"/>
              <a:t>‹#›</a:t>
            </a:fld>
            <a:endParaRPr lang="lt-LT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rtl="0" eaLnBrk="1" latinLnBrk="0" hangingPunct="1">
        <a:spcBef>
          <a:spcPct val="0"/>
        </a:spcBef>
        <a:buNone/>
        <a:defRPr kumimoji="0" lang="zh-CN" altLang="en-US" sz="4400" b="1" kern="1200" dirty="0">
          <a:ln w="11430"/>
          <a:gradFill flip="none" rotWithShape="1">
            <a:gsLst>
              <a:gs pos="0">
                <a:schemeClr val="accent2"/>
              </a:gs>
              <a:gs pos="45000">
                <a:schemeClr val="accent2">
                  <a:tint val="60000"/>
                </a:schemeClr>
              </a:gs>
              <a:gs pos="90000">
                <a:schemeClr val="accent2">
                  <a:tint val="40000"/>
                </a:schemeClr>
              </a:gs>
              <a:gs pos="100000">
                <a:schemeClr val="accent2">
                  <a:tint val="20000"/>
                </a:schemeClr>
              </a:gs>
            </a:gsLst>
            <a:lin ang="5400000" scaled="1"/>
            <a:tileRect/>
          </a:gradFill>
          <a:effectLst>
            <a:outerShdw blurRad="44450" dist="41910" dir="3600000" algn="tl">
              <a:srgbClr val="000000">
                <a:alpha val="50000"/>
              </a:srgbClr>
            </a:outerShdw>
          </a:effectLst>
          <a:latin typeface="+mj-lt"/>
          <a:ea typeface="+mj-ea"/>
          <a:cs typeface="+mj-cs"/>
        </a:defRPr>
      </a:lvl1pPr>
      <a:lvl2pPr eaLnBrk="1" latinLnBrk="0" hangingPunct="1">
        <a:defRPr kumimoji="0">
          <a:solidFill>
            <a:schemeClr val="tx2"/>
          </a:solidFill>
        </a:defRPr>
      </a:lvl2pPr>
      <a:lvl3pPr eaLnBrk="1" latinLnBrk="0" hangingPunct="1">
        <a:defRPr kumimoji="0">
          <a:solidFill>
            <a:schemeClr val="tx2"/>
          </a:solidFill>
        </a:defRPr>
      </a:lvl3pPr>
      <a:lvl4pPr eaLnBrk="1" latinLnBrk="0" hangingPunct="1">
        <a:defRPr kumimoji="0">
          <a:solidFill>
            <a:schemeClr val="tx2"/>
          </a:solidFill>
        </a:defRPr>
      </a:lvl4pPr>
      <a:lvl5pPr eaLnBrk="1" latinLnBrk="0" hangingPunct="1">
        <a:defRPr kumimoji="0">
          <a:solidFill>
            <a:schemeClr val="tx2"/>
          </a:solidFill>
        </a:defRPr>
      </a:lvl5pPr>
      <a:lvl6pPr eaLnBrk="1" latinLnBrk="0" hangingPunct="1">
        <a:defRPr kumimoji="0">
          <a:solidFill>
            <a:schemeClr val="tx2"/>
          </a:solidFill>
        </a:defRPr>
      </a:lvl6pPr>
      <a:lvl7pPr eaLnBrk="1" latinLnBrk="0" hangingPunct="1">
        <a:defRPr kumimoji="0">
          <a:solidFill>
            <a:schemeClr val="tx2"/>
          </a:solidFill>
        </a:defRPr>
      </a:lvl7pPr>
      <a:lvl8pPr eaLnBrk="1" latinLnBrk="0" hangingPunct="1">
        <a:defRPr kumimoji="0">
          <a:solidFill>
            <a:schemeClr val="tx2"/>
          </a:solidFill>
        </a:defRPr>
      </a:lvl8pPr>
      <a:lvl9pPr eaLnBrk="1" latinLnBrk="0" hangingPunct="1">
        <a:defRPr kumimoji="0">
          <a:solidFill>
            <a:schemeClr val="tx2"/>
          </a:solidFill>
        </a:defRPr>
      </a:lvl9pPr>
    </p:titleStyle>
    <p:bodyStyle>
      <a:lvl1pPr marL="342900" indent="-342900" algn="l" rtl="0" eaLnBrk="1" latinLnBrk="0" hangingPunct="1">
        <a:spcBef>
          <a:spcPct val="20000"/>
        </a:spcBef>
        <a:buClr>
          <a:schemeClr val="tx2"/>
        </a:buClr>
        <a:buSzPct val="50000"/>
        <a:buFont typeface="Wingdings 2"/>
        <a:buChar char=""/>
        <a:defRPr kumimoji="0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latinLnBrk="0" hangingPunct="1">
        <a:spcBef>
          <a:spcPct val="20000"/>
        </a:spcBef>
        <a:buClr>
          <a:schemeClr val="tx2"/>
        </a:buClr>
        <a:buSzPct val="60000"/>
        <a:buFont typeface="Wingdings 2"/>
        <a:buChar char="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1" latinLnBrk="0" hangingPunct="1">
        <a:spcBef>
          <a:spcPct val="20000"/>
        </a:spcBef>
        <a:buClr>
          <a:schemeClr val="tx2"/>
        </a:buClr>
        <a:buSzPct val="60000"/>
        <a:buFont typeface="Wingdings 2"/>
        <a:buChar char="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1" latinLnBrk="0" hangingPunct="1">
        <a:spcBef>
          <a:spcPct val="20000"/>
        </a:spcBef>
        <a:buClr>
          <a:schemeClr val="tx2"/>
        </a:buClr>
        <a:buSzPct val="60000"/>
        <a:buFont typeface="Wingdings 2"/>
        <a:buChar char="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1" latinLnBrk="0" hangingPunct="1">
        <a:spcBef>
          <a:spcPct val="20000"/>
        </a:spcBef>
        <a:buClr>
          <a:schemeClr val="tx2"/>
        </a:buClr>
        <a:buSzPct val="60000"/>
        <a:buFont typeface="Wingdings 2"/>
        <a:buChar char="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rtl="0" eaLnBrk="1" latinLnBrk="0" hangingPunct="1">
        <a:spcBef>
          <a:spcPct val="20000"/>
        </a:spcBef>
        <a:buFont typeface="Arial"/>
        <a:buChar char="•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rtl="0" eaLnBrk="1" latinLnBrk="0" hangingPunct="1">
        <a:spcBef>
          <a:spcPct val="20000"/>
        </a:spcBef>
        <a:buFont typeface="Arial"/>
        <a:buChar char="•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rtl="0" eaLnBrk="1" latinLnBrk="0" hangingPunct="1">
        <a:spcBef>
          <a:spcPct val="20000"/>
        </a:spcBef>
        <a:buFont typeface="Arial"/>
        <a:buChar char="•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rtl="0" eaLnBrk="1" latinLnBrk="0" hangingPunct="1">
        <a:spcBef>
          <a:spcPct val="20000"/>
        </a:spcBef>
        <a:buFont typeface="Arial"/>
        <a:buChar char="•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ctrTitle"/>
          </p:nvPr>
        </p:nvSpPr>
        <p:spPr>
          <a:xfrm>
            <a:off x="683568" y="1124744"/>
            <a:ext cx="8136904" cy="2736304"/>
          </a:xfrm>
        </p:spPr>
        <p:txBody>
          <a:bodyPr>
            <a:normAutofit fontScale="90000"/>
          </a:bodyPr>
          <a:lstStyle/>
          <a:p>
            <a:pPr algn="ctr"/>
            <a:r>
              <a:rPr lang="lt-LT" b="1" dirty="0" smtClean="0"/>
              <a:t>LIETUVIŲ KALBOS IR LITERATŪROS BRANDOS EGZAMINO PROGRAMA</a:t>
            </a:r>
            <a:br>
              <a:rPr lang="lt-LT" b="1" dirty="0" smtClean="0"/>
            </a:br>
            <a:r>
              <a:rPr lang="lt-LT" u="sng" dirty="0" smtClean="0"/>
              <a:t>(nuo2013 </a:t>
            </a:r>
            <a:r>
              <a:rPr lang="lt-LT" u="sng" dirty="0"/>
              <a:t>m.)</a:t>
            </a:r>
            <a:br>
              <a:rPr lang="lt-LT" u="sng" dirty="0"/>
            </a:br>
            <a:endParaRPr lang="lt-LT" dirty="0"/>
          </a:p>
        </p:txBody>
      </p:sp>
      <p:sp>
        <p:nvSpPr>
          <p:cNvPr id="3" name="Antrinis pavadinimas 2"/>
          <p:cNvSpPr>
            <a:spLocks noGrp="1"/>
          </p:cNvSpPr>
          <p:nvPr>
            <p:ph type="subTitle" idx="1"/>
          </p:nvPr>
        </p:nvSpPr>
        <p:spPr>
          <a:xfrm>
            <a:off x="2123728" y="3645024"/>
            <a:ext cx="6400800" cy="1464568"/>
          </a:xfrm>
        </p:spPr>
        <p:txBody>
          <a:bodyPr/>
          <a:lstStyle/>
          <a:p>
            <a:pPr algn="l"/>
            <a:r>
              <a:rPr lang="lt-LT" sz="3600" b="1" dirty="0" smtClean="0"/>
              <a:t>A. </a:t>
            </a:r>
            <a:r>
              <a:rPr lang="lt-LT" sz="3600" b="1" dirty="0" err="1" smtClean="0"/>
              <a:t>Vaičiulienė</a:t>
            </a:r>
            <a:r>
              <a:rPr lang="lt-LT" sz="3600" b="1" dirty="0" smtClean="0"/>
              <a:t>, lietuvių kalbos mokytoja metodininkė</a:t>
            </a:r>
            <a:endParaRPr lang="lt-LT" sz="3600" b="1" dirty="0"/>
          </a:p>
        </p:txBody>
      </p:sp>
    </p:spTree>
    <p:extLst>
      <p:ext uri="{BB962C8B-B14F-4D97-AF65-F5344CB8AC3E}">
        <p14:creationId xmlns:p14="http://schemas.microsoft.com/office/powerpoint/2010/main" val="14871062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lt-LT" b="1" dirty="0" smtClean="0"/>
              <a:t>EGZAMINO UŽDUOTIES POBŪDIS</a:t>
            </a:r>
            <a:r>
              <a:rPr lang="lt-LT" dirty="0" smtClean="0"/>
              <a:t/>
            </a:r>
            <a:br>
              <a:rPr lang="lt-LT" dirty="0" smtClean="0"/>
            </a:br>
            <a:endParaRPr lang="lt-LT" dirty="0"/>
          </a:p>
        </p:txBody>
      </p:sp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>
          <a:xfrm>
            <a:off x="395536" y="1268760"/>
            <a:ext cx="8496944" cy="4857403"/>
          </a:xfrm>
        </p:spPr>
        <p:txBody>
          <a:bodyPr>
            <a:normAutofit fontScale="25000" lnSpcReduction="20000"/>
          </a:bodyPr>
          <a:lstStyle/>
          <a:p>
            <a:pPr marL="0" indent="0">
              <a:buNone/>
            </a:pPr>
            <a:r>
              <a:rPr lang="lt-LT" sz="9600" b="1" dirty="0" smtClean="0">
                <a:latin typeface="Times New Roman" pitchFamily="18" charset="0"/>
                <a:cs typeface="Times New Roman" pitchFamily="18" charset="0"/>
              </a:rPr>
              <a:t>Brandos egzaminui pateikiamos </a:t>
            </a:r>
            <a:r>
              <a:rPr lang="lt-LT" sz="96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dvi </a:t>
            </a:r>
            <a:r>
              <a:rPr lang="lt-LT" sz="9600" b="1" u="sng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samprotavimo</a:t>
            </a:r>
            <a:r>
              <a:rPr lang="lt-LT" sz="96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rašinio</a:t>
            </a:r>
            <a:r>
              <a:rPr lang="lt-LT" sz="9600" b="1" dirty="0" smtClean="0">
                <a:latin typeface="Times New Roman" pitchFamily="18" charset="0"/>
                <a:cs typeface="Times New Roman" pitchFamily="18" charset="0"/>
              </a:rPr>
              <a:t> ir </a:t>
            </a:r>
            <a:r>
              <a:rPr lang="lt-LT" sz="9600" b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dvi </a:t>
            </a:r>
            <a:r>
              <a:rPr lang="lt-LT" sz="9600" b="1" u="sng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literatūrinio</a:t>
            </a:r>
            <a:r>
              <a:rPr lang="lt-LT" sz="9600" b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 rašinio užduotys:</a:t>
            </a:r>
          </a:p>
          <a:p>
            <a:r>
              <a:rPr lang="lt-LT" sz="9600" b="1" u="sng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samprotavimo</a:t>
            </a:r>
            <a:r>
              <a:rPr lang="lt-LT" sz="9600" b="1" dirty="0" smtClean="0">
                <a:latin typeface="Times New Roman" pitchFamily="18" charset="0"/>
                <a:cs typeface="Times New Roman" pitchFamily="18" charset="0"/>
              </a:rPr>
              <a:t> objektas – </a:t>
            </a:r>
            <a:r>
              <a:rPr lang="lt-LT" sz="9600" b="1" u="sng" dirty="0" smtClean="0">
                <a:latin typeface="Times New Roman" pitchFamily="18" charset="0"/>
                <a:cs typeface="Times New Roman" pitchFamily="18" charset="0"/>
              </a:rPr>
              <a:t>problema</a:t>
            </a:r>
            <a:r>
              <a:rPr lang="lt-LT" sz="9600" b="1" dirty="0" smtClean="0">
                <a:latin typeface="Times New Roman" pitchFamily="18" charset="0"/>
                <a:cs typeface="Times New Roman" pitchFamily="18" charset="0"/>
              </a:rPr>
              <a:t>; tikslas – apsvarstyti (išspręsti) problemą;</a:t>
            </a:r>
          </a:p>
          <a:p>
            <a:r>
              <a:rPr lang="lt-LT" sz="9600" b="1" u="sng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literatūrinio rašinio </a:t>
            </a:r>
            <a:r>
              <a:rPr lang="lt-LT" sz="9600" b="1" dirty="0" smtClean="0">
                <a:latin typeface="Times New Roman" pitchFamily="18" charset="0"/>
                <a:cs typeface="Times New Roman" pitchFamily="18" charset="0"/>
              </a:rPr>
              <a:t>objektas – </a:t>
            </a:r>
            <a:r>
              <a:rPr lang="lt-LT" sz="9600" b="1" u="sng" dirty="0" smtClean="0">
                <a:latin typeface="Times New Roman" pitchFamily="18" charset="0"/>
                <a:cs typeface="Times New Roman" pitchFamily="18" charset="0"/>
              </a:rPr>
              <a:t>literatūra</a:t>
            </a:r>
            <a:r>
              <a:rPr lang="lt-LT" sz="9600" b="1" dirty="0" smtClean="0">
                <a:latin typeface="Times New Roman" pitchFamily="18" charset="0"/>
                <a:cs typeface="Times New Roman" pitchFamily="18" charset="0"/>
              </a:rPr>
              <a:t>; tikslas – pateikta tema interpretuoti (nagrinėti, analizuoti) autoriaus(-</a:t>
            </a:r>
            <a:r>
              <a:rPr lang="lt-LT" sz="9600" b="1" dirty="0" err="1" smtClean="0">
                <a:latin typeface="Times New Roman" pitchFamily="18" charset="0"/>
                <a:cs typeface="Times New Roman" pitchFamily="18" charset="0"/>
              </a:rPr>
              <a:t>ių</a:t>
            </a:r>
            <a:r>
              <a:rPr lang="lt-LT" sz="9600" b="1" dirty="0" smtClean="0">
                <a:latin typeface="Times New Roman" pitchFamily="18" charset="0"/>
                <a:cs typeface="Times New Roman" pitchFamily="18" charset="0"/>
              </a:rPr>
              <a:t>) kūrybą;</a:t>
            </a:r>
          </a:p>
          <a:p>
            <a:r>
              <a:rPr lang="lt-LT" sz="9600" b="1" u="sng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prie kiekvienos temos pateikiamas sąrašas autorių, iš kurių </a:t>
            </a:r>
            <a:r>
              <a:rPr lang="lt-LT" sz="9600" b="1" u="sng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vieną būtina</a:t>
            </a:r>
            <a:r>
              <a:rPr lang="lt-LT" sz="9600" b="1" u="sng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pasirinkti</a:t>
            </a:r>
            <a:r>
              <a:rPr lang="lt-LT" sz="9600" b="1" dirty="0" smtClean="0">
                <a:latin typeface="Times New Roman" pitchFamily="18" charset="0"/>
                <a:cs typeface="Times New Roman" pitchFamily="18" charset="0"/>
              </a:rPr>
              <a:t>:</a:t>
            </a:r>
          </a:p>
          <a:p>
            <a:r>
              <a:rPr lang="lt-LT" sz="9600" b="1" u="sng" dirty="0" smtClean="0">
                <a:latin typeface="Times New Roman" pitchFamily="18" charset="0"/>
                <a:cs typeface="Times New Roman" pitchFamily="18" charset="0"/>
              </a:rPr>
              <a:t>valstybiniam</a:t>
            </a:r>
            <a:r>
              <a:rPr lang="lt-LT" sz="9600" b="1" dirty="0" smtClean="0">
                <a:latin typeface="Times New Roman" pitchFamily="18" charset="0"/>
                <a:cs typeface="Times New Roman" pitchFamily="18" charset="0"/>
              </a:rPr>
              <a:t> brandos egzaminui pateikiami </a:t>
            </a:r>
            <a:r>
              <a:rPr lang="lt-LT" sz="9600" b="1" u="sng" dirty="0" smtClean="0">
                <a:latin typeface="Times New Roman" pitchFamily="18" charset="0"/>
                <a:cs typeface="Times New Roman" pitchFamily="18" charset="0"/>
              </a:rPr>
              <a:t>trys privalomi </a:t>
            </a:r>
            <a:r>
              <a:rPr lang="lt-LT" sz="9600" b="1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lietuvių</a:t>
            </a:r>
            <a:r>
              <a:rPr lang="lt-LT" sz="96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lt-LT" sz="9600" b="1" u="sng" dirty="0" smtClean="0">
                <a:latin typeface="Times New Roman" pitchFamily="18" charset="0"/>
                <a:cs typeface="Times New Roman" pitchFamily="18" charset="0"/>
              </a:rPr>
              <a:t>autoriai</a:t>
            </a:r>
            <a:r>
              <a:rPr lang="lt-LT" sz="9600" b="1" dirty="0" smtClean="0">
                <a:latin typeface="Times New Roman" pitchFamily="18" charset="0"/>
                <a:cs typeface="Times New Roman" pitchFamily="18" charset="0"/>
              </a:rPr>
              <a:t> iš Bendrosios programos </a:t>
            </a:r>
            <a:r>
              <a:rPr lang="lt-LT" sz="96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išplėstinio kurso</a:t>
            </a:r>
            <a:r>
              <a:rPr lang="lt-LT" sz="9600" b="1" dirty="0" smtClean="0">
                <a:latin typeface="Times New Roman" pitchFamily="18" charset="0"/>
                <a:cs typeface="Times New Roman" pitchFamily="18" charset="0"/>
              </a:rPr>
              <a:t>;</a:t>
            </a:r>
          </a:p>
          <a:p>
            <a:r>
              <a:rPr lang="lt-LT" sz="9600" b="1" u="sng" dirty="0" smtClean="0">
                <a:latin typeface="Times New Roman" pitchFamily="18" charset="0"/>
                <a:cs typeface="Times New Roman" pitchFamily="18" charset="0"/>
              </a:rPr>
              <a:t>mokykliniam</a:t>
            </a:r>
            <a:r>
              <a:rPr lang="lt-LT" sz="9600" b="1" dirty="0" smtClean="0">
                <a:latin typeface="Times New Roman" pitchFamily="18" charset="0"/>
                <a:cs typeface="Times New Roman" pitchFamily="18" charset="0"/>
              </a:rPr>
              <a:t> brandos egzaminui pateikiami </a:t>
            </a:r>
            <a:r>
              <a:rPr lang="lt-LT" sz="9600" b="1" u="sng" dirty="0" smtClean="0">
                <a:latin typeface="Times New Roman" pitchFamily="18" charset="0"/>
                <a:cs typeface="Times New Roman" pitchFamily="18" charset="0"/>
              </a:rPr>
              <a:t>keturi privalomi </a:t>
            </a:r>
            <a:r>
              <a:rPr lang="lt-LT" sz="9600" b="1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lietuvių</a:t>
            </a:r>
            <a:r>
              <a:rPr lang="lt-LT" sz="9600" b="1" dirty="0" smtClean="0">
                <a:latin typeface="Times New Roman" pitchFamily="18" charset="0"/>
                <a:cs typeface="Times New Roman" pitchFamily="18" charset="0"/>
              </a:rPr>
              <a:t> autoriai iš Bendrosios programos </a:t>
            </a:r>
            <a:r>
              <a:rPr lang="lt-LT" sz="96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bendrojo kurso</a:t>
            </a:r>
            <a:r>
              <a:rPr lang="lt-LT" sz="9600" b="1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endParaRPr lang="lt-LT" dirty="0"/>
          </a:p>
        </p:txBody>
      </p:sp>
    </p:spTree>
    <p:extLst>
      <p:ext uri="{BB962C8B-B14F-4D97-AF65-F5344CB8AC3E}">
        <p14:creationId xmlns:p14="http://schemas.microsoft.com/office/powerpoint/2010/main" val="8891879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lt-LT" b="1" dirty="0" smtClean="0"/>
              <a:t>Valstybinio brandos egzamino </a:t>
            </a:r>
            <a:r>
              <a:rPr lang="lt-LT" b="1" dirty="0" smtClean="0">
                <a:solidFill>
                  <a:srgbClr val="C00000"/>
                </a:solidFill>
              </a:rPr>
              <a:t>samprotavimo rašinyje:</a:t>
            </a:r>
          </a:p>
        </p:txBody>
      </p:sp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lt-LT" dirty="0" smtClean="0"/>
              <a:t> </a:t>
            </a:r>
            <a:r>
              <a:rPr lang="lt-LT" b="1" dirty="0"/>
              <a:t>pasirinktą temą reikalaujama atskleisti analizuojant </a:t>
            </a:r>
            <a:r>
              <a:rPr lang="lt-LT" b="1" dirty="0">
                <a:solidFill>
                  <a:srgbClr val="FF0000"/>
                </a:solidFill>
              </a:rPr>
              <a:t>pilietines, egzistencines,</a:t>
            </a:r>
          </a:p>
          <a:p>
            <a:r>
              <a:rPr lang="lt-LT" b="1" dirty="0">
                <a:solidFill>
                  <a:srgbClr val="FF0000"/>
                </a:solidFill>
              </a:rPr>
              <a:t>pasaulėvokines ir pan. problemas</a:t>
            </a:r>
            <a:r>
              <a:rPr lang="lt-LT" b="1" dirty="0"/>
              <a:t>;</a:t>
            </a:r>
          </a:p>
          <a:p>
            <a:r>
              <a:rPr lang="lt-LT" b="1" dirty="0" smtClean="0"/>
              <a:t> </a:t>
            </a:r>
            <a:r>
              <a:rPr lang="lt-LT" b="1" dirty="0"/>
              <a:t>analizę privalu susieti </a:t>
            </a:r>
            <a:r>
              <a:rPr lang="lt-LT" b="1" dirty="0">
                <a:solidFill>
                  <a:srgbClr val="FF0000"/>
                </a:solidFill>
              </a:rPr>
              <a:t>su pasirinkto </a:t>
            </a:r>
            <a:r>
              <a:rPr lang="lt-LT" b="1" u="sng" dirty="0">
                <a:solidFill>
                  <a:schemeClr val="bg2">
                    <a:lumMod val="50000"/>
                  </a:schemeClr>
                </a:solidFill>
              </a:rPr>
              <a:t>vieno</a:t>
            </a:r>
            <a:r>
              <a:rPr lang="lt-LT" b="1" dirty="0">
                <a:solidFill>
                  <a:srgbClr val="FF0000"/>
                </a:solidFill>
              </a:rPr>
              <a:t> iš nurodytų autorių kūryba </a:t>
            </a:r>
            <a:r>
              <a:rPr lang="lt-LT" b="1" dirty="0"/>
              <a:t>ir</a:t>
            </a:r>
          </a:p>
          <a:p>
            <a:r>
              <a:rPr lang="lt-LT" b="1" dirty="0">
                <a:solidFill>
                  <a:srgbClr val="FF0000"/>
                </a:solidFill>
              </a:rPr>
              <a:t>literatūriniais (kultūriniais) kontekstais</a:t>
            </a:r>
            <a:r>
              <a:rPr lang="lt-LT" b="1" dirty="0"/>
              <a:t>; be to, galima remtis ir asmenine (kultūrine, visuomenine</a:t>
            </a:r>
            <a:r>
              <a:rPr lang="lt-LT" b="1" dirty="0" smtClean="0"/>
              <a:t>, emocine</a:t>
            </a:r>
            <a:r>
              <a:rPr lang="lt-LT" b="1" dirty="0"/>
              <a:t>) patirtimi.</a:t>
            </a:r>
          </a:p>
          <a:p>
            <a:endParaRPr lang="lt-LT" b="1" dirty="0"/>
          </a:p>
        </p:txBody>
      </p:sp>
    </p:spTree>
    <p:extLst>
      <p:ext uri="{BB962C8B-B14F-4D97-AF65-F5344CB8AC3E}">
        <p14:creationId xmlns:p14="http://schemas.microsoft.com/office/powerpoint/2010/main" val="11780358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>
          <a:xfrm>
            <a:off x="539552" y="260648"/>
            <a:ext cx="8147248" cy="1156990"/>
          </a:xfrm>
        </p:spPr>
        <p:txBody>
          <a:bodyPr>
            <a:noAutofit/>
          </a:bodyPr>
          <a:lstStyle/>
          <a:p>
            <a:r>
              <a:rPr lang="lt-LT" sz="3200" b="1" dirty="0" smtClean="0"/>
              <a:t>Valstybinio brandos egzamino </a:t>
            </a:r>
            <a:r>
              <a:rPr lang="lt-LT" sz="3200" b="1" dirty="0" smtClean="0">
                <a:solidFill>
                  <a:srgbClr val="C00000"/>
                </a:solidFill>
              </a:rPr>
              <a:t>literatūriniame rašinyje:</a:t>
            </a:r>
            <a:r>
              <a:rPr lang="lt-LT" sz="3200" b="1" dirty="0" smtClean="0"/>
              <a:t/>
            </a:r>
            <a:br>
              <a:rPr lang="lt-LT" sz="3200" b="1" dirty="0" smtClean="0"/>
            </a:br>
            <a:endParaRPr lang="lt-LT" sz="3200" b="1" dirty="0"/>
          </a:p>
        </p:txBody>
      </p:sp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lt-LT" sz="3600" b="1" dirty="0" smtClean="0"/>
              <a:t>pasirinktą temą reikalaujama atskleisti analizuojant </a:t>
            </a:r>
            <a:r>
              <a:rPr lang="lt-LT" sz="3600" b="1" dirty="0" smtClean="0">
                <a:solidFill>
                  <a:srgbClr val="7030A0"/>
                </a:solidFill>
              </a:rPr>
              <a:t>kūrinius ir jų kontekstus</a:t>
            </a:r>
            <a:r>
              <a:rPr lang="lt-LT" sz="3600" b="1" dirty="0" smtClean="0"/>
              <a:t>;</a:t>
            </a:r>
          </a:p>
          <a:p>
            <a:r>
              <a:rPr lang="lt-LT" sz="3600" b="1" dirty="0" smtClean="0"/>
              <a:t>privalu rašyti apie </a:t>
            </a:r>
            <a:r>
              <a:rPr lang="lt-LT" sz="3600" b="1" u="sng" dirty="0" smtClean="0">
                <a:solidFill>
                  <a:srgbClr val="FF0000"/>
                </a:solidFill>
              </a:rPr>
              <a:t>dviejų autorių kūrybą</a:t>
            </a:r>
            <a:r>
              <a:rPr lang="lt-LT" sz="3600" b="1" dirty="0" smtClean="0"/>
              <a:t>: vieną autorių </a:t>
            </a:r>
            <a:r>
              <a:rPr lang="lt-LT" sz="3600" b="1" dirty="0" smtClean="0">
                <a:solidFill>
                  <a:srgbClr val="FF0000"/>
                </a:solidFill>
              </a:rPr>
              <a:t>pasirinkti iš nurodytų</a:t>
            </a:r>
            <a:r>
              <a:rPr lang="lt-LT" sz="3600" b="1" dirty="0" smtClean="0"/>
              <a:t>, kitą </a:t>
            </a:r>
            <a:r>
              <a:rPr lang="lt-LT" sz="3600" b="1" dirty="0" smtClean="0">
                <a:solidFill>
                  <a:srgbClr val="FF0000"/>
                </a:solidFill>
              </a:rPr>
              <a:t>programinį</a:t>
            </a:r>
            <a:r>
              <a:rPr lang="lt-LT" sz="3600" b="1" dirty="0" smtClean="0"/>
              <a:t> autorių pasirinkti </a:t>
            </a:r>
            <a:r>
              <a:rPr lang="lt-LT" sz="3600" b="1" dirty="0" smtClean="0">
                <a:solidFill>
                  <a:srgbClr val="FF0000"/>
                </a:solidFill>
              </a:rPr>
              <a:t>savo nuožiūra</a:t>
            </a:r>
            <a:r>
              <a:rPr lang="lt-LT" sz="3600" b="1" dirty="0" smtClean="0"/>
              <a:t>.</a:t>
            </a:r>
          </a:p>
          <a:p>
            <a:pPr marL="0" indent="0">
              <a:buNone/>
            </a:pPr>
            <a:r>
              <a:rPr lang="lt-LT" sz="6500" b="1" dirty="0" smtClean="0">
                <a:solidFill>
                  <a:srgbClr val="00B050"/>
                </a:solidFill>
                <a:latin typeface="Times New Roman"/>
                <a:cs typeface="Times New Roman"/>
              </a:rPr>
              <a:t>☺</a:t>
            </a:r>
            <a:r>
              <a:rPr lang="lt-LT" sz="3600" b="1" dirty="0" smtClean="0">
                <a:solidFill>
                  <a:srgbClr val="00B050"/>
                </a:solidFill>
              </a:rPr>
              <a:t>Per valstybinį ir mokyklinį brandos egzaminą mokiniams leidžiama naudotis</a:t>
            </a:r>
          </a:p>
          <a:p>
            <a:pPr marL="0" indent="0">
              <a:buNone/>
            </a:pPr>
            <a:r>
              <a:rPr lang="lt-LT" sz="3600" b="1" dirty="0" smtClean="0">
                <a:solidFill>
                  <a:srgbClr val="00B050"/>
                </a:solidFill>
              </a:rPr>
              <a:t>norminamaisiais lietuvių kalbos žodynais.</a:t>
            </a:r>
          </a:p>
          <a:p>
            <a:endParaRPr lang="lt-LT" sz="3600" b="1" dirty="0" smtClean="0"/>
          </a:p>
          <a:p>
            <a:pPr marL="0" indent="0">
              <a:buNone/>
            </a:pPr>
            <a:endParaRPr lang="lt-LT" sz="3600" b="1" dirty="0"/>
          </a:p>
        </p:txBody>
      </p:sp>
    </p:spTree>
    <p:extLst>
      <p:ext uri="{BB962C8B-B14F-4D97-AF65-F5344CB8AC3E}">
        <p14:creationId xmlns:p14="http://schemas.microsoft.com/office/powerpoint/2010/main" val="24979224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b="1" dirty="0" smtClean="0"/>
              <a:t>Rašinio apimtis ir trukmė</a:t>
            </a:r>
            <a:endParaRPr lang="lt-LT" b="1" dirty="0"/>
          </a:p>
        </p:txBody>
      </p:sp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lt-LT" b="1" u="sng" dirty="0" smtClean="0">
                <a:solidFill>
                  <a:srgbClr val="C00000"/>
                </a:solidFill>
              </a:rPr>
              <a:t>valstybinio</a:t>
            </a:r>
            <a:r>
              <a:rPr lang="lt-LT" b="1" dirty="0" smtClean="0"/>
              <a:t> brandos egzamino – </a:t>
            </a:r>
            <a:r>
              <a:rPr lang="lt-LT" b="1" dirty="0" smtClean="0">
                <a:solidFill>
                  <a:srgbClr val="C00000"/>
                </a:solidFill>
              </a:rPr>
              <a:t>500–600 žodžių</a:t>
            </a:r>
            <a:r>
              <a:rPr lang="lt-LT" b="1" dirty="0" smtClean="0"/>
              <a:t>; </a:t>
            </a:r>
            <a:r>
              <a:rPr lang="lt-LT" b="1" u="sng" dirty="0" smtClean="0">
                <a:solidFill>
                  <a:srgbClr val="00B0F0"/>
                </a:solidFill>
              </a:rPr>
              <a:t>mokyklinio</a:t>
            </a:r>
            <a:r>
              <a:rPr lang="lt-LT" b="1" dirty="0" smtClean="0"/>
              <a:t> brandos egzamino – </a:t>
            </a:r>
            <a:r>
              <a:rPr lang="lt-LT" b="1" dirty="0" smtClean="0">
                <a:solidFill>
                  <a:srgbClr val="00B0F0"/>
                </a:solidFill>
              </a:rPr>
              <a:t>350–400 žodžių</a:t>
            </a:r>
            <a:r>
              <a:rPr lang="lt-LT" b="1" dirty="0" smtClean="0"/>
              <a:t>.</a:t>
            </a:r>
          </a:p>
          <a:p>
            <a:r>
              <a:rPr lang="lt-LT" b="1" u="sng" dirty="0" smtClean="0">
                <a:solidFill>
                  <a:srgbClr val="C00000"/>
                </a:solidFill>
              </a:rPr>
              <a:t>valstybinio</a:t>
            </a:r>
            <a:r>
              <a:rPr lang="lt-LT" b="1" dirty="0" smtClean="0"/>
              <a:t> brandos egzamino trukmė </a:t>
            </a:r>
            <a:r>
              <a:rPr lang="lt-LT" b="1" dirty="0" smtClean="0">
                <a:solidFill>
                  <a:srgbClr val="C00000"/>
                </a:solidFill>
              </a:rPr>
              <a:t>4 val</a:t>
            </a:r>
            <a:r>
              <a:rPr lang="lt-LT" b="1" dirty="0" smtClean="0"/>
              <a:t>.; </a:t>
            </a:r>
            <a:r>
              <a:rPr lang="lt-LT" b="1" u="sng" dirty="0" smtClean="0">
                <a:solidFill>
                  <a:srgbClr val="00B0F0"/>
                </a:solidFill>
              </a:rPr>
              <a:t>mokyklinio</a:t>
            </a:r>
            <a:r>
              <a:rPr lang="lt-LT" b="1" dirty="0" smtClean="0"/>
              <a:t> brandos egzamino – </a:t>
            </a:r>
            <a:r>
              <a:rPr lang="lt-LT" b="1" dirty="0" smtClean="0">
                <a:solidFill>
                  <a:srgbClr val="00B0F0"/>
                </a:solidFill>
              </a:rPr>
              <a:t>3,5 val.</a:t>
            </a:r>
          </a:p>
          <a:p>
            <a:pPr marL="0" indent="0">
              <a:buNone/>
            </a:pPr>
            <a:endParaRPr lang="lt-LT" dirty="0"/>
          </a:p>
        </p:txBody>
      </p:sp>
    </p:spTree>
    <p:extLst>
      <p:ext uri="{BB962C8B-B14F-4D97-AF65-F5344CB8AC3E}">
        <p14:creationId xmlns:p14="http://schemas.microsoft.com/office/powerpoint/2010/main" val="7645192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lt-LT" b="1" dirty="0" smtClean="0"/>
              <a:t>EGZAMINO VERTINIMAS</a:t>
            </a:r>
            <a:br>
              <a:rPr lang="lt-LT" b="1" dirty="0" smtClean="0"/>
            </a:br>
            <a:endParaRPr lang="lt-LT" b="1" dirty="0"/>
          </a:p>
        </p:txBody>
      </p:sp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>
          <a:xfrm>
            <a:off x="179512" y="1600200"/>
            <a:ext cx="8784976" cy="4525963"/>
          </a:xfrm>
        </p:spPr>
        <p:txBody>
          <a:bodyPr/>
          <a:lstStyle/>
          <a:p>
            <a:pPr marL="0" indent="0" algn="ctr">
              <a:buNone/>
            </a:pPr>
            <a:r>
              <a:rPr lang="lt-LT" sz="3600" b="1" dirty="0" smtClean="0"/>
              <a:t>Vertinimo sritys yra šios: </a:t>
            </a:r>
          </a:p>
          <a:p>
            <a:pPr marL="514350" indent="-514350">
              <a:buFont typeface="+mj-lt"/>
              <a:buAutoNum type="arabicPeriod"/>
            </a:pPr>
            <a:r>
              <a:rPr lang="lt-LT" sz="4400" b="1" dirty="0" smtClean="0"/>
              <a:t>Rašinio </a:t>
            </a:r>
            <a:r>
              <a:rPr lang="lt-LT" sz="4400" b="1" dirty="0" smtClean="0">
                <a:solidFill>
                  <a:srgbClr val="FF0000"/>
                </a:solidFill>
              </a:rPr>
              <a:t>turinys (40 %)</a:t>
            </a:r>
            <a:r>
              <a:rPr lang="lt-LT" sz="4400" b="1" dirty="0" smtClean="0"/>
              <a:t>, </a:t>
            </a:r>
          </a:p>
          <a:p>
            <a:pPr marL="514350" indent="-514350">
              <a:buFont typeface="+mj-lt"/>
              <a:buAutoNum type="arabicPeriod"/>
            </a:pPr>
            <a:r>
              <a:rPr lang="lt-LT" sz="4400" b="1" dirty="0" smtClean="0">
                <a:solidFill>
                  <a:srgbClr val="00B050"/>
                </a:solidFill>
              </a:rPr>
              <a:t>Kalbos taisyklingumas (35 %),</a:t>
            </a:r>
            <a:endParaRPr lang="lt-LT" sz="4400" b="1" dirty="0" smtClean="0"/>
          </a:p>
          <a:p>
            <a:pPr marL="514350" indent="-514350">
              <a:buFont typeface="+mj-lt"/>
              <a:buAutoNum type="arabicPeriod"/>
            </a:pPr>
            <a:r>
              <a:rPr lang="lt-LT" sz="4400" b="1" dirty="0" smtClean="0">
                <a:solidFill>
                  <a:srgbClr val="0070C0"/>
                </a:solidFill>
              </a:rPr>
              <a:t>Teksto raiška (25 %)</a:t>
            </a:r>
            <a:r>
              <a:rPr lang="lt-LT" sz="4400" dirty="0" smtClean="0"/>
              <a:t>.</a:t>
            </a:r>
          </a:p>
          <a:p>
            <a:pPr marL="0" indent="0">
              <a:buNone/>
            </a:pPr>
            <a:endParaRPr lang="lt-LT" dirty="0"/>
          </a:p>
        </p:txBody>
      </p:sp>
    </p:spTree>
    <p:extLst>
      <p:ext uri="{BB962C8B-B14F-4D97-AF65-F5344CB8AC3E}">
        <p14:creationId xmlns:p14="http://schemas.microsoft.com/office/powerpoint/2010/main" val="12273715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>
          <a:xfrm>
            <a:off x="539552" y="260648"/>
            <a:ext cx="8147248" cy="1156990"/>
          </a:xfrm>
        </p:spPr>
        <p:txBody>
          <a:bodyPr>
            <a:noAutofit/>
          </a:bodyPr>
          <a:lstStyle/>
          <a:p>
            <a:r>
              <a:rPr lang="it-IT" sz="3600" b="1" dirty="0" smtClean="0">
                <a:solidFill>
                  <a:srgbClr val="0070C0"/>
                </a:solidFill>
              </a:rPr>
              <a:t>Samprotavimo rašinio </a:t>
            </a:r>
            <a:r>
              <a:rPr lang="it-IT" sz="3600" b="1" u="sng" dirty="0" smtClean="0">
                <a:solidFill>
                  <a:srgbClr val="FF0000"/>
                </a:solidFill>
              </a:rPr>
              <a:t>turinio</a:t>
            </a:r>
            <a:r>
              <a:rPr lang="it-IT" sz="3600" b="1" dirty="0" smtClean="0"/>
              <a:t> vertinimo kriterijai:</a:t>
            </a:r>
            <a:br>
              <a:rPr lang="it-IT" sz="3600" b="1" dirty="0" smtClean="0"/>
            </a:br>
            <a:endParaRPr lang="lt-LT" sz="3600" b="1" dirty="0"/>
          </a:p>
        </p:txBody>
      </p:sp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lt-LT" sz="4000" b="1" u="sng" dirty="0" smtClean="0">
                <a:solidFill>
                  <a:srgbClr val="C00000"/>
                </a:solidFill>
              </a:rPr>
              <a:t>problemos analizė </a:t>
            </a:r>
            <a:r>
              <a:rPr lang="lt-LT" sz="4000" b="1" dirty="0" smtClean="0"/>
              <a:t>(bendri gebėjimai kryptingai analizuoti, argumentuoti, vertinti, pagrįstai apibendrinti);</a:t>
            </a:r>
          </a:p>
          <a:p>
            <a:r>
              <a:rPr lang="lt-LT" sz="4000" b="1" u="sng" dirty="0" smtClean="0">
                <a:solidFill>
                  <a:srgbClr val="C00000"/>
                </a:solidFill>
              </a:rPr>
              <a:t>rėmimasis literatūra ir kontekstu </a:t>
            </a:r>
            <a:r>
              <a:rPr lang="lt-LT" sz="4000" b="1" dirty="0" smtClean="0"/>
              <a:t>(gebėjimas tinkamai paremti teiginius kūriniu ir  kontekstu).</a:t>
            </a:r>
          </a:p>
          <a:p>
            <a:endParaRPr lang="lt-LT" dirty="0"/>
          </a:p>
        </p:txBody>
      </p:sp>
    </p:spTree>
    <p:extLst>
      <p:ext uri="{BB962C8B-B14F-4D97-AF65-F5344CB8AC3E}">
        <p14:creationId xmlns:p14="http://schemas.microsoft.com/office/powerpoint/2010/main" val="1057052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>
          <a:xfrm>
            <a:off x="683568" y="188640"/>
            <a:ext cx="8229600" cy="1143000"/>
          </a:xfrm>
        </p:spPr>
        <p:txBody>
          <a:bodyPr>
            <a:noAutofit/>
          </a:bodyPr>
          <a:lstStyle/>
          <a:p>
            <a:r>
              <a:rPr lang="it-IT" sz="3200" dirty="0">
                <a:solidFill>
                  <a:srgbClr val="0070C0"/>
                </a:solidFill>
              </a:rPr>
              <a:t>Literatūrinio rašinio </a:t>
            </a:r>
            <a:r>
              <a:rPr lang="it-IT" sz="3200" u="sng" dirty="0">
                <a:solidFill>
                  <a:srgbClr val="C00000"/>
                </a:solidFill>
              </a:rPr>
              <a:t>turinio </a:t>
            </a:r>
            <a:r>
              <a:rPr lang="it-IT" sz="3200" dirty="0"/>
              <a:t>vertinimo kriterijai:</a:t>
            </a:r>
            <a:br>
              <a:rPr lang="it-IT" sz="3200" dirty="0"/>
            </a:br>
            <a:endParaRPr lang="lt-LT" sz="3200" dirty="0"/>
          </a:p>
        </p:txBody>
      </p:sp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lt-LT" b="1" dirty="0"/>
              <a:t>temos plėtotė;</a:t>
            </a:r>
          </a:p>
          <a:p>
            <a:r>
              <a:rPr lang="lt-LT" b="1" dirty="0" smtClean="0"/>
              <a:t>literatūros </a:t>
            </a:r>
            <a:r>
              <a:rPr lang="lt-LT" b="1" dirty="0"/>
              <a:t>kūrinio(-</a:t>
            </a:r>
            <a:r>
              <a:rPr lang="lt-LT" b="1" dirty="0" err="1"/>
              <a:t>ių</a:t>
            </a:r>
            <a:r>
              <a:rPr lang="lt-LT" b="1" dirty="0"/>
              <a:t>) </a:t>
            </a:r>
            <a:r>
              <a:rPr lang="lt-LT" b="1" u="sng" dirty="0"/>
              <a:t>interpretavimas</a:t>
            </a:r>
            <a:r>
              <a:rPr lang="lt-LT" b="1" dirty="0"/>
              <a:t> ir siejimas </a:t>
            </a:r>
            <a:r>
              <a:rPr lang="lt-LT" b="1" u="sng" dirty="0"/>
              <a:t>su kontekstu</a:t>
            </a:r>
            <a:r>
              <a:rPr lang="lt-LT" b="1" dirty="0"/>
              <a:t>.</a:t>
            </a:r>
          </a:p>
          <a:p>
            <a:pPr marL="0" indent="0">
              <a:buNone/>
            </a:pPr>
            <a:endParaRPr lang="lt-LT" dirty="0"/>
          </a:p>
        </p:txBody>
      </p:sp>
    </p:spTree>
    <p:extLst>
      <p:ext uri="{BB962C8B-B14F-4D97-AF65-F5344CB8AC3E}">
        <p14:creationId xmlns:p14="http://schemas.microsoft.com/office/powerpoint/2010/main" val="31897532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lt-LT" dirty="0"/>
              <a:t>Kalbos </a:t>
            </a:r>
            <a:r>
              <a:rPr lang="lt-LT" u="sng" dirty="0">
                <a:solidFill>
                  <a:srgbClr val="C00000"/>
                </a:solidFill>
              </a:rPr>
              <a:t>taisyklingumo</a:t>
            </a:r>
            <a:r>
              <a:rPr lang="lt-LT" dirty="0"/>
              <a:t> vertinimo kriterijai:</a:t>
            </a:r>
          </a:p>
        </p:txBody>
      </p:sp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lt-LT" sz="4000" b="1" dirty="0"/>
              <a:t>kalbos vartojimas (gramatika ir leksika);</a:t>
            </a:r>
          </a:p>
          <a:p>
            <a:r>
              <a:rPr lang="lt-LT" sz="4000" b="1" dirty="0" smtClean="0"/>
              <a:t>raštingumas </a:t>
            </a:r>
            <a:r>
              <a:rPr lang="lt-LT" sz="4000" b="1" dirty="0"/>
              <a:t>(rašyba ir skyryba).</a:t>
            </a:r>
          </a:p>
          <a:p>
            <a:endParaRPr lang="lt-LT" dirty="0"/>
          </a:p>
        </p:txBody>
      </p:sp>
    </p:spTree>
    <p:extLst>
      <p:ext uri="{BB962C8B-B14F-4D97-AF65-F5344CB8AC3E}">
        <p14:creationId xmlns:p14="http://schemas.microsoft.com/office/powerpoint/2010/main" val="11263506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lt-LT" dirty="0"/>
              <a:t>Teksto </a:t>
            </a:r>
            <a:r>
              <a:rPr lang="lt-LT" u="sng" dirty="0">
                <a:solidFill>
                  <a:srgbClr val="C00000"/>
                </a:solidFill>
              </a:rPr>
              <a:t>raiškos</a:t>
            </a:r>
            <a:r>
              <a:rPr lang="lt-LT" dirty="0"/>
              <a:t> vertinimo kriterijai:</a:t>
            </a:r>
          </a:p>
        </p:txBody>
      </p:sp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lt-LT" b="1" u="sng" dirty="0">
                <a:solidFill>
                  <a:srgbClr val="C00000"/>
                </a:solidFill>
              </a:rPr>
              <a:t>kalbinė raiška </a:t>
            </a:r>
            <a:r>
              <a:rPr lang="lt-LT" b="1" dirty="0"/>
              <a:t>(logika, stilius; ž</a:t>
            </a:r>
            <a:r>
              <a:rPr lang="lt-LT" b="1" dirty="0" smtClean="0"/>
              <a:t>odyno </a:t>
            </a:r>
            <a:r>
              <a:rPr lang="lt-LT" b="1" dirty="0"/>
              <a:t>turtingumas ir sintaksinės </a:t>
            </a:r>
            <a:r>
              <a:rPr lang="lt-LT" b="1" dirty="0" smtClean="0"/>
              <a:t>sandaros įvairumas</a:t>
            </a:r>
            <a:r>
              <a:rPr lang="lt-LT" b="1" dirty="0"/>
              <a:t>);</a:t>
            </a:r>
          </a:p>
          <a:p>
            <a:r>
              <a:rPr lang="lt-LT" b="1" u="sng" dirty="0" smtClean="0">
                <a:solidFill>
                  <a:srgbClr val="C00000"/>
                </a:solidFill>
              </a:rPr>
              <a:t>teksto </a:t>
            </a:r>
            <a:r>
              <a:rPr lang="lt-LT" b="1" u="sng" dirty="0">
                <a:solidFill>
                  <a:srgbClr val="C00000"/>
                </a:solidFill>
              </a:rPr>
              <a:t>struktūra </a:t>
            </a:r>
            <a:r>
              <a:rPr lang="lt-LT" b="1" dirty="0"/>
              <a:t>(tinkamos struktūrinių dalių proporcijos, pagrįstas </a:t>
            </a:r>
            <a:r>
              <a:rPr lang="lt-LT" b="1" dirty="0" smtClean="0"/>
              <a:t>teksto skaidymas </a:t>
            </a:r>
            <a:r>
              <a:rPr lang="lt-LT" b="1" dirty="0"/>
              <a:t>pastraipomis, nuoseklumas).</a:t>
            </a:r>
          </a:p>
          <a:p>
            <a:endParaRPr lang="lt-LT" dirty="0"/>
          </a:p>
        </p:txBody>
      </p:sp>
    </p:spTree>
    <p:extLst>
      <p:ext uri="{BB962C8B-B14F-4D97-AF65-F5344CB8AC3E}">
        <p14:creationId xmlns:p14="http://schemas.microsoft.com/office/powerpoint/2010/main" val="20245187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>
          <a:xfrm>
            <a:off x="323528" y="260648"/>
            <a:ext cx="8301608" cy="1440160"/>
          </a:xfrm>
        </p:spPr>
        <p:txBody>
          <a:bodyPr>
            <a:noAutofit/>
          </a:bodyPr>
          <a:lstStyle/>
          <a:p>
            <a:r>
              <a:rPr lang="lt-LT" sz="3200" dirty="0" smtClean="0"/>
              <a:t>Vertinant rašinio turinį</a:t>
            </a:r>
            <a:r>
              <a:rPr lang="lt-LT" sz="3200" dirty="0"/>
              <a:t>, skiriamas santykinis ir</a:t>
            </a:r>
            <a:br>
              <a:rPr lang="lt-LT" sz="3200" dirty="0"/>
            </a:br>
            <a:r>
              <a:rPr lang="lt-LT" sz="3200" dirty="0"/>
              <a:t>absoliutus </a:t>
            </a:r>
            <a:r>
              <a:rPr lang="lt-LT" sz="3200" dirty="0" smtClean="0"/>
              <a:t>turinio nulis </a:t>
            </a:r>
            <a:r>
              <a:rPr lang="lt-LT" sz="3200" dirty="0"/>
              <a:t>(„0“):</a:t>
            </a:r>
            <a:br>
              <a:rPr lang="lt-LT" sz="3200" dirty="0"/>
            </a:br>
            <a:endParaRPr lang="lt-LT" sz="3200" dirty="0"/>
          </a:p>
        </p:txBody>
      </p:sp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lt-LT" sz="4300" b="1" u="sng" dirty="0" smtClean="0">
                <a:solidFill>
                  <a:srgbClr val="C00000"/>
                </a:solidFill>
              </a:rPr>
              <a:t>santykiniu </a:t>
            </a:r>
            <a:r>
              <a:rPr lang="lt-LT" sz="4300" b="1" u="sng" dirty="0">
                <a:solidFill>
                  <a:srgbClr val="C00000"/>
                </a:solidFill>
              </a:rPr>
              <a:t>nuliu </a:t>
            </a:r>
            <a:r>
              <a:rPr lang="lt-LT" b="1" dirty="0"/>
              <a:t>abu </a:t>
            </a:r>
            <a:r>
              <a:rPr lang="lt-LT" b="1" u="sng" dirty="0"/>
              <a:t>turinio</a:t>
            </a:r>
            <a:r>
              <a:rPr lang="lt-LT" b="1" dirty="0"/>
              <a:t> kriterijai vertinami tada, kai mokiniui </a:t>
            </a:r>
            <a:r>
              <a:rPr lang="lt-LT" b="1" u="sng" dirty="0"/>
              <a:t>nepavyko </a:t>
            </a:r>
            <a:r>
              <a:rPr lang="lt-LT" b="1" u="sng" dirty="0" smtClean="0"/>
              <a:t>atlikti užduoties</a:t>
            </a:r>
            <a:r>
              <a:rPr lang="lt-LT" b="1" dirty="0"/>
              <a:t>, nors akivaizdu, kad jis </a:t>
            </a:r>
            <a:r>
              <a:rPr lang="lt-LT" b="1" u="sng" dirty="0">
                <a:solidFill>
                  <a:srgbClr val="00B050"/>
                </a:solidFill>
              </a:rPr>
              <a:t>stengėsi tai padaryti</a:t>
            </a:r>
            <a:r>
              <a:rPr lang="lt-LT" b="1" dirty="0"/>
              <a:t>; rašinys vertinamas toliau pagal </a:t>
            </a:r>
            <a:r>
              <a:rPr lang="lt-LT" b="1" dirty="0" smtClean="0"/>
              <a:t>kitus kriterijus</a:t>
            </a:r>
            <a:r>
              <a:rPr lang="lt-LT" b="1" dirty="0"/>
              <a:t>;</a:t>
            </a:r>
          </a:p>
          <a:p>
            <a:r>
              <a:rPr lang="lt-LT" sz="4300" b="1" u="sng" dirty="0" smtClean="0">
                <a:solidFill>
                  <a:srgbClr val="C00000"/>
                </a:solidFill>
              </a:rPr>
              <a:t>absoliutus </a:t>
            </a:r>
            <a:r>
              <a:rPr lang="lt-LT" sz="4300" b="1" u="sng" dirty="0">
                <a:solidFill>
                  <a:srgbClr val="C00000"/>
                </a:solidFill>
              </a:rPr>
              <a:t>turinio nulis </a:t>
            </a:r>
            <a:r>
              <a:rPr lang="lt-LT" b="1" dirty="0"/>
              <a:t>rašomas tada, kai mokinys </a:t>
            </a:r>
            <a:r>
              <a:rPr lang="lt-LT" b="1" dirty="0" smtClean="0">
                <a:solidFill>
                  <a:srgbClr val="FF0000"/>
                </a:solidFill>
              </a:rPr>
              <a:t>1.</a:t>
            </a:r>
            <a:r>
              <a:rPr lang="lt-LT" b="1" dirty="0" smtClean="0"/>
              <a:t> </a:t>
            </a:r>
            <a:r>
              <a:rPr lang="lt-LT" b="1" u="sng" dirty="0" smtClean="0"/>
              <a:t>neatliko užduoties</a:t>
            </a:r>
            <a:r>
              <a:rPr lang="lt-LT" b="1" dirty="0"/>
              <a:t>, </a:t>
            </a:r>
            <a:r>
              <a:rPr lang="lt-LT" b="1" dirty="0" smtClean="0">
                <a:solidFill>
                  <a:srgbClr val="FF0000"/>
                </a:solidFill>
              </a:rPr>
              <a:t>2.</a:t>
            </a:r>
            <a:r>
              <a:rPr lang="lt-LT" b="1" dirty="0" smtClean="0"/>
              <a:t> </a:t>
            </a:r>
            <a:r>
              <a:rPr lang="lt-LT" b="1" dirty="0" smtClean="0">
                <a:solidFill>
                  <a:schemeClr val="bg2">
                    <a:lumMod val="50000"/>
                  </a:schemeClr>
                </a:solidFill>
              </a:rPr>
              <a:t>nesirėmė nė vienu </a:t>
            </a:r>
            <a:r>
              <a:rPr lang="lt-LT" b="1" dirty="0">
                <a:solidFill>
                  <a:schemeClr val="bg2">
                    <a:lumMod val="50000"/>
                  </a:schemeClr>
                </a:solidFill>
              </a:rPr>
              <a:t>iš nurodytų autorių</a:t>
            </a:r>
            <a:r>
              <a:rPr lang="lt-LT" b="1" dirty="0"/>
              <a:t>, </a:t>
            </a:r>
            <a:r>
              <a:rPr lang="lt-LT" b="1" dirty="0" smtClean="0">
                <a:solidFill>
                  <a:srgbClr val="FF0000"/>
                </a:solidFill>
              </a:rPr>
              <a:t>3.</a:t>
            </a:r>
            <a:r>
              <a:rPr lang="lt-LT" b="1" dirty="0" smtClean="0"/>
              <a:t>  </a:t>
            </a:r>
            <a:r>
              <a:rPr lang="lt-LT" b="1" dirty="0" smtClean="0">
                <a:solidFill>
                  <a:schemeClr val="accent5">
                    <a:lumMod val="75000"/>
                  </a:schemeClr>
                </a:solidFill>
              </a:rPr>
              <a:t>parašė </a:t>
            </a:r>
            <a:r>
              <a:rPr lang="lt-LT" b="1" dirty="0">
                <a:solidFill>
                  <a:schemeClr val="accent5">
                    <a:lumMod val="75000"/>
                  </a:schemeClr>
                </a:solidFill>
              </a:rPr>
              <a:t>rašinį ne ta tema</a:t>
            </a:r>
            <a:r>
              <a:rPr lang="lt-LT" b="1" dirty="0"/>
              <a:t> </a:t>
            </a:r>
            <a:r>
              <a:rPr lang="lt-LT" b="1" dirty="0" smtClean="0">
                <a:solidFill>
                  <a:srgbClr val="FF0000"/>
                </a:solidFill>
              </a:rPr>
              <a:t>4. </a:t>
            </a:r>
            <a:r>
              <a:rPr lang="lt-LT" b="1" dirty="0" smtClean="0">
                <a:solidFill>
                  <a:srgbClr val="00B050"/>
                </a:solidFill>
              </a:rPr>
              <a:t>parašė mažiau </a:t>
            </a:r>
            <a:r>
              <a:rPr lang="lt-LT" b="1" dirty="0">
                <a:solidFill>
                  <a:srgbClr val="00B050"/>
                </a:solidFill>
              </a:rPr>
              <a:t>negu pusę </a:t>
            </a:r>
            <a:r>
              <a:rPr lang="lt-LT" b="1" dirty="0" smtClean="0">
                <a:solidFill>
                  <a:srgbClr val="00B050"/>
                </a:solidFill>
              </a:rPr>
              <a:t>reikalaujamos apimties</a:t>
            </a:r>
            <a:r>
              <a:rPr lang="lt-LT" b="1" dirty="0"/>
              <a:t>; </a:t>
            </a:r>
            <a:endParaRPr lang="lt-LT" b="1" dirty="0" smtClean="0"/>
          </a:p>
          <a:p>
            <a:pPr marL="0" indent="0" algn="ctr">
              <a:buNone/>
            </a:pPr>
            <a:r>
              <a:rPr lang="lt-LT" b="1" dirty="0" smtClean="0">
                <a:solidFill>
                  <a:srgbClr val="FF0000"/>
                </a:solidFill>
              </a:rPr>
              <a:t>Rašinys </a:t>
            </a:r>
            <a:r>
              <a:rPr lang="lt-LT" b="1" dirty="0">
                <a:solidFill>
                  <a:srgbClr val="FF0000"/>
                </a:solidFill>
              </a:rPr>
              <a:t>toliau pagal kitus kriterijus </a:t>
            </a:r>
            <a:r>
              <a:rPr lang="lt-LT" sz="3500" b="1" u="sng" dirty="0">
                <a:solidFill>
                  <a:srgbClr val="FF0000"/>
                </a:solidFill>
              </a:rPr>
              <a:t>nevertinamas</a:t>
            </a:r>
            <a:r>
              <a:rPr lang="lt-LT" b="1" dirty="0"/>
              <a:t>.</a:t>
            </a:r>
          </a:p>
          <a:p>
            <a:endParaRPr lang="lt-LT" dirty="0"/>
          </a:p>
        </p:txBody>
      </p:sp>
    </p:spTree>
    <p:extLst>
      <p:ext uri="{BB962C8B-B14F-4D97-AF65-F5344CB8AC3E}">
        <p14:creationId xmlns:p14="http://schemas.microsoft.com/office/powerpoint/2010/main" val="22388222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>
          <a:xfrm>
            <a:off x="457200" y="116632"/>
            <a:ext cx="8229600" cy="1301006"/>
          </a:xfrm>
        </p:spPr>
        <p:txBody>
          <a:bodyPr>
            <a:noAutofit/>
          </a:bodyPr>
          <a:lstStyle/>
          <a:p>
            <a:r>
              <a:rPr lang="lt-LT" sz="3600" dirty="0">
                <a:solidFill>
                  <a:srgbClr val="FF0000"/>
                </a:solidFill>
              </a:rPr>
              <a:t>Valstybinio</a:t>
            </a:r>
            <a:r>
              <a:rPr lang="lt-LT" sz="3600" dirty="0"/>
              <a:t> brandos egzamino vertinimas </a:t>
            </a:r>
            <a:r>
              <a:rPr lang="lt-LT" sz="3600" dirty="0" err="1" smtClean="0"/>
              <a:t>kriterinis</a:t>
            </a:r>
            <a:r>
              <a:rPr lang="lt-LT" sz="3600" dirty="0" smtClean="0"/>
              <a:t>:</a:t>
            </a:r>
            <a:r>
              <a:rPr lang="lt-LT" sz="3600" dirty="0"/>
              <a:t/>
            </a:r>
            <a:br>
              <a:rPr lang="lt-LT" sz="3600" dirty="0"/>
            </a:br>
            <a:endParaRPr lang="lt-LT" sz="3600" dirty="0"/>
          </a:p>
        </p:txBody>
      </p:sp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lt-LT" b="1" dirty="0" smtClean="0"/>
              <a:t>Egzaminą </a:t>
            </a:r>
            <a:r>
              <a:rPr lang="lt-LT" b="1" dirty="0"/>
              <a:t>laikiusių </a:t>
            </a:r>
            <a:r>
              <a:rPr lang="lt-LT" b="1" dirty="0" smtClean="0"/>
              <a:t>mokinių darbai </a:t>
            </a:r>
            <a:r>
              <a:rPr lang="lt-LT" b="1" dirty="0">
                <a:solidFill>
                  <a:schemeClr val="bg2">
                    <a:lumMod val="50000"/>
                  </a:schemeClr>
                </a:solidFill>
              </a:rPr>
              <a:t>koduojami</a:t>
            </a:r>
            <a:r>
              <a:rPr lang="lt-LT" b="1" dirty="0"/>
              <a:t> ir </a:t>
            </a:r>
            <a:r>
              <a:rPr lang="lt-LT" b="1" dirty="0">
                <a:solidFill>
                  <a:schemeClr val="bg2">
                    <a:lumMod val="50000"/>
                  </a:schemeClr>
                </a:solidFill>
              </a:rPr>
              <a:t>vertinami taškais </a:t>
            </a:r>
            <a:r>
              <a:rPr lang="lt-LT" b="1" dirty="0"/>
              <a:t>centralizuotai vadovaujantis vertinimo instrukcijomis.</a:t>
            </a:r>
          </a:p>
          <a:p>
            <a:r>
              <a:rPr lang="lt-LT" b="1" dirty="0">
                <a:solidFill>
                  <a:schemeClr val="bg2">
                    <a:lumMod val="50000"/>
                  </a:schemeClr>
                </a:solidFill>
              </a:rPr>
              <a:t>Kiekvieną darbą </a:t>
            </a:r>
            <a:r>
              <a:rPr lang="lt-LT" b="1" dirty="0"/>
              <a:t>vertina </a:t>
            </a:r>
            <a:r>
              <a:rPr lang="lt-LT" b="1" dirty="0">
                <a:solidFill>
                  <a:schemeClr val="bg2">
                    <a:lumMod val="50000"/>
                  </a:schemeClr>
                </a:solidFill>
              </a:rPr>
              <a:t>ne </a:t>
            </a:r>
            <a:r>
              <a:rPr lang="lt-LT" b="1" dirty="0" smtClean="0">
                <a:solidFill>
                  <a:schemeClr val="bg2">
                    <a:lumMod val="50000"/>
                  </a:schemeClr>
                </a:solidFill>
              </a:rPr>
              <a:t>mažiau </a:t>
            </a:r>
            <a:r>
              <a:rPr lang="lt-LT" b="1" dirty="0">
                <a:solidFill>
                  <a:schemeClr val="bg2">
                    <a:lumMod val="50000"/>
                  </a:schemeClr>
                </a:solidFill>
              </a:rPr>
              <a:t>kaip du vertintojai</a:t>
            </a:r>
            <a:r>
              <a:rPr lang="lt-LT" b="1" dirty="0"/>
              <a:t>. </a:t>
            </a:r>
            <a:r>
              <a:rPr lang="lt-LT" b="1" dirty="0">
                <a:solidFill>
                  <a:srgbClr val="00B050"/>
                </a:solidFill>
              </a:rPr>
              <a:t>Jei jų įvertinimas skiriasi, </a:t>
            </a:r>
            <a:r>
              <a:rPr lang="lt-LT" b="1" dirty="0" smtClean="0">
                <a:solidFill>
                  <a:srgbClr val="00B050"/>
                </a:solidFill>
              </a:rPr>
              <a:t>galutinį sprendimą </a:t>
            </a:r>
            <a:r>
              <a:rPr lang="lt-LT" b="1" dirty="0">
                <a:solidFill>
                  <a:srgbClr val="00B050"/>
                </a:solidFill>
              </a:rPr>
              <a:t>dėl įvertinimo priima trečiasis – </a:t>
            </a:r>
            <a:r>
              <a:rPr lang="lt-LT" b="1" u="sng" dirty="0">
                <a:solidFill>
                  <a:srgbClr val="00B050"/>
                </a:solidFill>
              </a:rPr>
              <a:t>vyresnysis vertintojas.</a:t>
            </a:r>
          </a:p>
          <a:p>
            <a:endParaRPr lang="lt-LT" dirty="0"/>
          </a:p>
        </p:txBody>
      </p:sp>
    </p:spTree>
    <p:extLst>
      <p:ext uri="{BB962C8B-B14F-4D97-AF65-F5344CB8AC3E}">
        <p14:creationId xmlns:p14="http://schemas.microsoft.com/office/powerpoint/2010/main" val="6075138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lt-LT" dirty="0"/>
              <a:t>Vertinimo trys lygiai</a:t>
            </a:r>
            <a:br>
              <a:rPr lang="lt-LT" dirty="0"/>
            </a:br>
            <a:endParaRPr lang="lt-LT" dirty="0"/>
          </a:p>
        </p:txBody>
      </p:sp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lt-LT" b="1" u="sng" dirty="0" smtClean="0">
                <a:solidFill>
                  <a:srgbClr val="C00000"/>
                </a:solidFill>
              </a:rPr>
              <a:t>minimalusis </a:t>
            </a:r>
            <a:r>
              <a:rPr lang="lt-LT" b="1" u="sng" dirty="0">
                <a:solidFill>
                  <a:srgbClr val="C00000"/>
                </a:solidFill>
              </a:rPr>
              <a:t>(I</a:t>
            </a:r>
            <a:r>
              <a:rPr lang="lt-LT" b="1" u="sng" dirty="0" smtClean="0">
                <a:solidFill>
                  <a:srgbClr val="C00000"/>
                </a:solidFill>
              </a:rPr>
              <a:t>), pagrindinis </a:t>
            </a:r>
            <a:r>
              <a:rPr lang="lt-LT" b="1" u="sng" dirty="0">
                <a:solidFill>
                  <a:srgbClr val="C00000"/>
                </a:solidFill>
              </a:rPr>
              <a:t>(II) ir aukščiausiasis (III).</a:t>
            </a:r>
            <a:r>
              <a:rPr lang="lt-LT" dirty="0"/>
              <a:t> </a:t>
            </a:r>
            <a:r>
              <a:rPr lang="lt-LT" b="1" dirty="0"/>
              <a:t>Kiekviena egzamino </a:t>
            </a:r>
            <a:r>
              <a:rPr lang="lt-LT" b="1" dirty="0" smtClean="0"/>
              <a:t>užduoties </a:t>
            </a:r>
            <a:r>
              <a:rPr lang="lt-LT" b="1" dirty="0"/>
              <a:t>vertinimo sritis (</a:t>
            </a:r>
            <a:r>
              <a:rPr lang="lt-LT" b="1" dirty="0" smtClean="0">
                <a:solidFill>
                  <a:srgbClr val="FF0000"/>
                </a:solidFill>
              </a:rPr>
              <a:t>rašinio turinys</a:t>
            </a:r>
            <a:r>
              <a:rPr lang="lt-LT" b="1" dirty="0">
                <a:solidFill>
                  <a:srgbClr val="FF0000"/>
                </a:solidFill>
              </a:rPr>
              <a:t>, kalbos taisyklingumas ir teksto raiška</a:t>
            </a:r>
            <a:r>
              <a:rPr lang="lt-LT" b="1" dirty="0"/>
              <a:t>) yra </a:t>
            </a:r>
            <a:r>
              <a:rPr lang="lt-LT" b="1" dirty="0" smtClean="0"/>
              <a:t>apibrėžiama </a:t>
            </a:r>
            <a:r>
              <a:rPr lang="lt-LT" b="1" dirty="0"/>
              <a:t>pagal šiuos </a:t>
            </a:r>
            <a:r>
              <a:rPr lang="lt-LT" b="1" dirty="0" smtClean="0"/>
              <a:t>lygius. Jie </a:t>
            </a:r>
            <a:r>
              <a:rPr lang="lt-LT" b="1" dirty="0"/>
              <a:t>apima septynias vertinimo pakopas: </a:t>
            </a:r>
            <a:r>
              <a:rPr lang="lt-LT" b="1" dirty="0">
                <a:solidFill>
                  <a:srgbClr val="00B050"/>
                </a:solidFill>
              </a:rPr>
              <a:t>minimalusis ir pagrindinis lygiai turi po tris </a:t>
            </a:r>
            <a:r>
              <a:rPr lang="lt-LT" b="1" dirty="0" smtClean="0">
                <a:solidFill>
                  <a:srgbClr val="00B050"/>
                </a:solidFill>
              </a:rPr>
              <a:t>pakopas</a:t>
            </a:r>
            <a:r>
              <a:rPr lang="lt-LT" b="1" dirty="0" smtClean="0"/>
              <a:t>, </a:t>
            </a:r>
            <a:r>
              <a:rPr lang="lt-LT" b="1" dirty="0" smtClean="0">
                <a:solidFill>
                  <a:schemeClr val="accent1">
                    <a:lumMod val="75000"/>
                  </a:schemeClr>
                </a:solidFill>
              </a:rPr>
              <a:t>aukščiausiasis </a:t>
            </a:r>
            <a:r>
              <a:rPr lang="lt-LT" b="1" dirty="0">
                <a:solidFill>
                  <a:schemeClr val="accent1">
                    <a:lumMod val="75000"/>
                  </a:schemeClr>
                </a:solidFill>
              </a:rPr>
              <a:t>lygis – vieną pakopą. </a:t>
            </a:r>
          </a:p>
        </p:txBody>
      </p:sp>
    </p:spTree>
    <p:extLst>
      <p:ext uri="{BB962C8B-B14F-4D97-AF65-F5344CB8AC3E}">
        <p14:creationId xmlns:p14="http://schemas.microsoft.com/office/powerpoint/2010/main" val="19133160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lt-LT" sz="9600" dirty="0" smtClean="0">
                <a:latin typeface="Times New Roman"/>
                <a:cs typeface="Times New Roman"/>
              </a:rPr>
              <a:t>☻</a:t>
            </a:r>
            <a:endParaRPr lang="lt-LT" sz="9600" dirty="0"/>
          </a:p>
        </p:txBody>
      </p:sp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lt-LT" sz="4800" b="1" dirty="0"/>
              <a:t>Kad </a:t>
            </a:r>
            <a:r>
              <a:rPr lang="lt-LT" sz="4800" b="1" dirty="0">
                <a:solidFill>
                  <a:srgbClr val="C00000"/>
                </a:solidFill>
              </a:rPr>
              <a:t>išlaikytų valstybinį </a:t>
            </a:r>
            <a:r>
              <a:rPr lang="lt-LT" sz="4800" b="1" dirty="0"/>
              <a:t>brandos egzaminą, mokinys turi surinkti </a:t>
            </a:r>
            <a:r>
              <a:rPr lang="lt-LT" sz="4800" b="1" u="sng" dirty="0">
                <a:solidFill>
                  <a:srgbClr val="C00000"/>
                </a:solidFill>
              </a:rPr>
              <a:t>ne </a:t>
            </a:r>
            <a:r>
              <a:rPr lang="lt-LT" sz="4800" b="1" u="sng" dirty="0" smtClean="0">
                <a:solidFill>
                  <a:srgbClr val="C00000"/>
                </a:solidFill>
              </a:rPr>
              <a:t>mažiau </a:t>
            </a:r>
            <a:r>
              <a:rPr lang="lt-LT" sz="4800" b="1" u="sng" dirty="0">
                <a:solidFill>
                  <a:srgbClr val="C00000"/>
                </a:solidFill>
              </a:rPr>
              <a:t>kaip </a:t>
            </a:r>
            <a:r>
              <a:rPr lang="lt-LT" sz="4800" b="1" u="sng" dirty="0" smtClean="0">
                <a:solidFill>
                  <a:srgbClr val="C00000"/>
                </a:solidFill>
              </a:rPr>
              <a:t>30 proc</a:t>
            </a:r>
            <a:r>
              <a:rPr lang="lt-LT" sz="4800" b="1" u="sng" dirty="0">
                <a:solidFill>
                  <a:srgbClr val="C00000"/>
                </a:solidFill>
              </a:rPr>
              <a:t>. galimų surinkti taškų.</a:t>
            </a:r>
          </a:p>
          <a:p>
            <a:endParaRPr lang="lt-LT" sz="4800" b="1" dirty="0"/>
          </a:p>
        </p:txBody>
      </p:sp>
    </p:spTree>
    <p:extLst>
      <p:ext uri="{BB962C8B-B14F-4D97-AF65-F5344CB8AC3E}">
        <p14:creationId xmlns:p14="http://schemas.microsoft.com/office/powerpoint/2010/main" val="17861584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algn="ctr">
              <a:buNone/>
            </a:pPr>
            <a:r>
              <a:rPr lang="lt-LT" sz="4000" b="1" dirty="0"/>
              <a:t>Lietuvių kalbos ir literatūros brandos egzamino </a:t>
            </a:r>
            <a:r>
              <a:rPr lang="lt-LT" sz="4000" b="1" dirty="0">
                <a:solidFill>
                  <a:srgbClr val="FF0000"/>
                </a:solidFill>
              </a:rPr>
              <a:t>programos</a:t>
            </a:r>
          </a:p>
          <a:p>
            <a:pPr marL="0" indent="0" algn="ctr">
              <a:buNone/>
            </a:pPr>
            <a:r>
              <a:rPr lang="lt-LT" sz="6600" b="1" u="sng" dirty="0" smtClean="0">
                <a:solidFill>
                  <a:srgbClr val="FF0000"/>
                </a:solidFill>
              </a:rPr>
              <a:t>priedai</a:t>
            </a:r>
            <a:endParaRPr lang="lt-LT" sz="6600" b="1" u="sng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69715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>
          <a:xfrm>
            <a:off x="539552" y="332656"/>
            <a:ext cx="8229600" cy="1143000"/>
          </a:xfrm>
        </p:spPr>
        <p:txBody>
          <a:bodyPr>
            <a:noAutofit/>
          </a:bodyPr>
          <a:lstStyle/>
          <a:p>
            <a:r>
              <a:rPr lang="lt-LT" sz="3200" dirty="0" smtClean="0">
                <a:solidFill>
                  <a:srgbClr val="FF0000"/>
                </a:solidFill>
              </a:rPr>
              <a:t>VALSTYBINIO</a:t>
            </a:r>
            <a:r>
              <a:rPr lang="lt-LT" sz="3200" dirty="0" smtClean="0"/>
              <a:t> BRANDOS </a:t>
            </a:r>
            <a:r>
              <a:rPr lang="lt-LT" sz="3200" dirty="0"/>
              <a:t>EGZAMINO </a:t>
            </a:r>
            <a:r>
              <a:rPr lang="lt-LT" sz="3200" dirty="0" smtClean="0"/>
              <a:t>MINIMALŪS REIKALAVIMAI</a:t>
            </a:r>
            <a:r>
              <a:rPr lang="lt-LT" sz="3200" dirty="0"/>
              <a:t/>
            </a:r>
            <a:br>
              <a:rPr lang="lt-LT" sz="3200" dirty="0"/>
            </a:br>
            <a:endParaRPr lang="lt-LT" sz="3200" dirty="0"/>
          </a:p>
        </p:txBody>
      </p:sp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pPr marL="0" indent="0">
              <a:buNone/>
            </a:pPr>
            <a:r>
              <a:rPr lang="lt-LT" sz="3900" b="1" dirty="0" smtClean="0"/>
              <a:t>I. GEBĖJIMAI </a:t>
            </a:r>
            <a:r>
              <a:rPr lang="lt-LT" sz="3900" b="1" dirty="0"/>
              <a:t>ANALIZUOTI </a:t>
            </a:r>
            <a:r>
              <a:rPr lang="lt-LT" sz="3900" b="1" u="sng" dirty="0">
                <a:solidFill>
                  <a:srgbClr val="C00000"/>
                </a:solidFill>
              </a:rPr>
              <a:t>PROBLEMĄ</a:t>
            </a:r>
            <a:r>
              <a:rPr lang="lt-LT" sz="3900" b="1" dirty="0"/>
              <a:t> IR </a:t>
            </a:r>
            <a:r>
              <a:rPr lang="lt-LT" sz="3900" b="1" u="sng" dirty="0">
                <a:solidFill>
                  <a:srgbClr val="C00000"/>
                </a:solidFill>
              </a:rPr>
              <a:t>PLĖTOTI </a:t>
            </a:r>
            <a:r>
              <a:rPr lang="lt-LT" sz="3900" b="1" u="sng" dirty="0" smtClean="0">
                <a:solidFill>
                  <a:srgbClr val="C00000"/>
                </a:solidFill>
              </a:rPr>
              <a:t>TEMĄ:</a:t>
            </a:r>
          </a:p>
          <a:p>
            <a:r>
              <a:rPr lang="pt-BR" b="1" dirty="0"/>
              <a:t>Laikytis </a:t>
            </a:r>
            <a:r>
              <a:rPr lang="pt-BR" b="1" u="sng" dirty="0"/>
              <a:t>tezės formulavimo </a:t>
            </a:r>
            <a:r>
              <a:rPr lang="pt-BR" b="1" dirty="0" smtClean="0"/>
              <a:t>ir</a:t>
            </a:r>
            <a:r>
              <a:rPr lang="lt-LT" b="1" dirty="0" smtClean="0"/>
              <a:t> </a:t>
            </a:r>
            <a:r>
              <a:rPr lang="pt-BR" b="1" u="sng" dirty="0" smtClean="0"/>
              <a:t>pagrindimo</a:t>
            </a:r>
            <a:r>
              <a:rPr lang="pt-BR" b="1" dirty="0" smtClean="0"/>
              <a:t> </a:t>
            </a:r>
            <a:r>
              <a:rPr lang="pt-BR" b="1" dirty="0"/>
              <a:t>reikalavimų</a:t>
            </a:r>
            <a:r>
              <a:rPr lang="pt-BR" b="1" dirty="0" smtClean="0"/>
              <a:t>.</a:t>
            </a:r>
            <a:endParaRPr lang="lt-LT" b="1" dirty="0" smtClean="0"/>
          </a:p>
          <a:p>
            <a:r>
              <a:rPr lang="fi-FI" b="1" dirty="0" smtClean="0"/>
              <a:t> </a:t>
            </a:r>
            <a:r>
              <a:rPr lang="fi-FI" b="1" dirty="0"/>
              <a:t>Paremti mintis </a:t>
            </a:r>
            <a:r>
              <a:rPr lang="fi-FI" b="1" u="sng" dirty="0"/>
              <a:t>grožine literatūra</a:t>
            </a:r>
            <a:r>
              <a:rPr lang="fi-FI" b="1" dirty="0"/>
              <a:t>, kitais</a:t>
            </a:r>
          </a:p>
          <a:p>
            <a:pPr marL="0" indent="0">
              <a:buNone/>
            </a:pPr>
            <a:r>
              <a:rPr lang="lt-LT" b="1" dirty="0" smtClean="0"/>
              <a:t>    </a:t>
            </a:r>
            <a:r>
              <a:rPr lang="fi-FI" b="1" u="sng" dirty="0" smtClean="0"/>
              <a:t>kultūros</a:t>
            </a:r>
            <a:r>
              <a:rPr lang="fi-FI" b="1" dirty="0" smtClean="0"/>
              <a:t> </a:t>
            </a:r>
            <a:r>
              <a:rPr lang="fi-FI" b="1" dirty="0"/>
              <a:t>tekstais</a:t>
            </a:r>
            <a:r>
              <a:rPr lang="fi-FI" b="1" dirty="0" smtClean="0"/>
              <a:t>.</a:t>
            </a:r>
            <a:endParaRPr lang="lt-LT" b="1" dirty="0" smtClean="0"/>
          </a:p>
          <a:p>
            <a:r>
              <a:rPr lang="lt-LT" b="1" dirty="0"/>
              <a:t>Taikyti pagrindines </a:t>
            </a:r>
            <a:r>
              <a:rPr lang="lt-LT" b="1" u="sng" dirty="0"/>
              <a:t>argumentavimo</a:t>
            </a:r>
          </a:p>
          <a:p>
            <a:pPr marL="0" indent="0">
              <a:buNone/>
            </a:pPr>
            <a:r>
              <a:rPr lang="lt-LT" b="1" u="sng" dirty="0"/>
              <a:t>taisykles</a:t>
            </a:r>
            <a:r>
              <a:rPr lang="lt-LT" b="1" dirty="0"/>
              <a:t>. </a:t>
            </a:r>
            <a:endParaRPr lang="lt-LT" b="1" dirty="0" smtClean="0"/>
          </a:p>
          <a:p>
            <a:r>
              <a:rPr lang="lt-LT" b="1" dirty="0" smtClean="0"/>
              <a:t>Nuosekliai </a:t>
            </a:r>
            <a:r>
              <a:rPr lang="lt-LT" b="1" u="sng" dirty="0"/>
              <a:t>plėtoti mintis</a:t>
            </a:r>
            <a:r>
              <a:rPr lang="lt-LT" b="1" dirty="0"/>
              <a:t>, išreikšti </a:t>
            </a:r>
            <a:r>
              <a:rPr lang="lt-LT" b="1" u="sng" dirty="0"/>
              <a:t>savo</a:t>
            </a:r>
          </a:p>
          <a:p>
            <a:pPr marL="0" indent="0">
              <a:buNone/>
            </a:pPr>
            <a:r>
              <a:rPr lang="lt-LT" b="1" u="sng" dirty="0"/>
              <a:t>požiūrį.</a:t>
            </a:r>
          </a:p>
          <a:p>
            <a:pPr marL="0" indent="0">
              <a:buNone/>
            </a:pPr>
            <a:endParaRPr lang="lt-LT" b="1" dirty="0"/>
          </a:p>
          <a:p>
            <a:pPr marL="0" indent="0">
              <a:buNone/>
            </a:pPr>
            <a:endParaRPr lang="lt-LT" b="1" dirty="0" smtClean="0"/>
          </a:p>
          <a:p>
            <a:pPr marL="0" indent="0">
              <a:buNone/>
            </a:pPr>
            <a:endParaRPr lang="fi-FI" b="1" dirty="0"/>
          </a:p>
          <a:p>
            <a:endParaRPr lang="lt-LT" b="1" dirty="0" smtClean="0"/>
          </a:p>
          <a:p>
            <a:pPr marL="0" indent="0">
              <a:buNone/>
            </a:pPr>
            <a:endParaRPr lang="pt-BR" b="1" u="sng" dirty="0">
              <a:solidFill>
                <a:srgbClr val="C00000"/>
              </a:solidFill>
            </a:endParaRPr>
          </a:p>
          <a:p>
            <a:pPr marL="514350" indent="-514350">
              <a:buFont typeface="+mj-lt"/>
              <a:buAutoNum type="arabicPeriod"/>
            </a:pPr>
            <a:endParaRPr lang="lt-LT" b="1" u="sng" dirty="0">
              <a:solidFill>
                <a:srgbClr val="C00000"/>
              </a:solidFill>
            </a:endParaRPr>
          </a:p>
          <a:p>
            <a:endParaRPr lang="lt-LT" dirty="0"/>
          </a:p>
        </p:txBody>
      </p:sp>
    </p:spTree>
    <p:extLst>
      <p:ext uri="{BB962C8B-B14F-4D97-AF65-F5344CB8AC3E}">
        <p14:creationId xmlns:p14="http://schemas.microsoft.com/office/powerpoint/2010/main" val="14086504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lt-LT" sz="3200" dirty="0" smtClean="0"/>
              <a:t>II. GEBĖJIMAI </a:t>
            </a:r>
            <a:r>
              <a:rPr lang="lt-LT" sz="3200" dirty="0"/>
              <a:t>REMTIS LITERATŪRA, INTERPRETUOTI </a:t>
            </a:r>
            <a:r>
              <a:rPr lang="lt-LT" sz="3200" dirty="0" smtClean="0"/>
              <a:t>KŪRINĮ:</a:t>
            </a:r>
            <a:r>
              <a:rPr lang="lt-LT" sz="3200" dirty="0"/>
              <a:t/>
            </a:r>
            <a:br>
              <a:rPr lang="lt-LT" sz="3200" dirty="0"/>
            </a:br>
            <a:endParaRPr lang="lt-LT" sz="3200" dirty="0"/>
          </a:p>
        </p:txBody>
      </p:sp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lt-LT" dirty="0" smtClean="0"/>
              <a:t> </a:t>
            </a:r>
            <a:r>
              <a:rPr lang="lt-LT" b="1" dirty="0"/>
              <a:t>Apibūdinti ir vertinti </a:t>
            </a:r>
            <a:r>
              <a:rPr lang="lt-LT" b="1" dirty="0">
                <a:solidFill>
                  <a:srgbClr val="C00000"/>
                </a:solidFill>
              </a:rPr>
              <a:t>vieną iš </a:t>
            </a:r>
            <a:r>
              <a:rPr lang="lt-LT" b="1" dirty="0" smtClean="0">
                <a:solidFill>
                  <a:srgbClr val="C00000"/>
                </a:solidFill>
              </a:rPr>
              <a:t>trijų </a:t>
            </a:r>
            <a:r>
              <a:rPr lang="lt-LT" b="1" dirty="0" smtClean="0"/>
              <a:t>nurodytų </a:t>
            </a:r>
            <a:r>
              <a:rPr lang="lt-LT" b="1" dirty="0"/>
              <a:t>privalomų išplėstiniam </a:t>
            </a:r>
            <a:r>
              <a:rPr lang="lt-LT" b="1" dirty="0" smtClean="0"/>
              <a:t>kursui </a:t>
            </a:r>
            <a:r>
              <a:rPr lang="lt-LT" b="1" dirty="0" smtClean="0">
                <a:solidFill>
                  <a:srgbClr val="C00000"/>
                </a:solidFill>
              </a:rPr>
              <a:t>lietuvių </a:t>
            </a:r>
            <a:r>
              <a:rPr lang="lt-LT" b="1" dirty="0">
                <a:solidFill>
                  <a:srgbClr val="C00000"/>
                </a:solidFill>
              </a:rPr>
              <a:t>autorių </a:t>
            </a:r>
            <a:r>
              <a:rPr lang="lt-LT" b="1" dirty="0"/>
              <a:t>kūrinių</a:t>
            </a:r>
            <a:r>
              <a:rPr lang="lt-LT" b="1" dirty="0" smtClean="0"/>
              <a:t>.</a:t>
            </a:r>
          </a:p>
          <a:p>
            <a:r>
              <a:rPr lang="lt-LT" b="1" dirty="0"/>
              <a:t>Interpretuoti ir argumentuotai </a:t>
            </a:r>
            <a:r>
              <a:rPr lang="lt-LT" b="1" dirty="0">
                <a:solidFill>
                  <a:srgbClr val="C00000"/>
                </a:solidFill>
              </a:rPr>
              <a:t>vertinti</a:t>
            </a:r>
          </a:p>
          <a:p>
            <a:pPr marL="0" indent="0">
              <a:buNone/>
            </a:pPr>
            <a:r>
              <a:rPr lang="lt-LT" b="1" dirty="0" smtClean="0">
                <a:solidFill>
                  <a:srgbClr val="C00000"/>
                </a:solidFill>
              </a:rPr>
              <a:t>    kūrinį </a:t>
            </a:r>
            <a:r>
              <a:rPr lang="lt-LT" b="1" dirty="0">
                <a:solidFill>
                  <a:srgbClr val="C00000"/>
                </a:solidFill>
              </a:rPr>
              <a:t>turinio ir raiškos požiūriu</a:t>
            </a:r>
            <a:r>
              <a:rPr lang="lt-LT" b="1" dirty="0" smtClean="0"/>
              <a:t>.</a:t>
            </a:r>
          </a:p>
          <a:p>
            <a:r>
              <a:rPr lang="lt-LT" b="1" dirty="0"/>
              <a:t>Atskleisti </a:t>
            </a:r>
            <a:r>
              <a:rPr lang="lt-LT" b="1" dirty="0">
                <a:solidFill>
                  <a:srgbClr val="C00000"/>
                </a:solidFill>
              </a:rPr>
              <a:t>kūrinio reikšmes </a:t>
            </a:r>
            <a:r>
              <a:rPr lang="lt-LT" b="1" dirty="0"/>
              <a:t>siejant jas</a:t>
            </a:r>
          </a:p>
          <a:p>
            <a:pPr marL="0" indent="0">
              <a:buNone/>
            </a:pPr>
            <a:r>
              <a:rPr lang="lt-LT" b="1" dirty="0">
                <a:solidFill>
                  <a:srgbClr val="C00000"/>
                </a:solidFill>
              </a:rPr>
              <a:t>su</a:t>
            </a:r>
            <a:r>
              <a:rPr lang="lt-LT" b="1" dirty="0"/>
              <a:t> pasirinktu </a:t>
            </a:r>
            <a:r>
              <a:rPr lang="lt-LT" b="1" dirty="0">
                <a:solidFill>
                  <a:srgbClr val="C00000"/>
                </a:solidFill>
              </a:rPr>
              <a:t>kontekstu</a:t>
            </a:r>
            <a:r>
              <a:rPr lang="lt-LT" b="1" dirty="0" smtClean="0"/>
              <a:t>.</a:t>
            </a:r>
          </a:p>
          <a:p>
            <a:r>
              <a:rPr lang="lt-LT" b="1" dirty="0">
                <a:solidFill>
                  <a:srgbClr val="C00000"/>
                </a:solidFill>
              </a:rPr>
              <a:t>Tinkamai vartoti </a:t>
            </a:r>
            <a:r>
              <a:rPr lang="lt-LT" b="1" dirty="0"/>
              <a:t>pagrindines epinio,</a:t>
            </a:r>
          </a:p>
          <a:p>
            <a:pPr marL="0" indent="0">
              <a:buNone/>
            </a:pPr>
            <a:r>
              <a:rPr lang="lt-LT" b="1" dirty="0"/>
              <a:t>lyrikos ir dramos kūrinio raiškos </a:t>
            </a:r>
            <a:r>
              <a:rPr lang="lt-LT" b="1" dirty="0">
                <a:solidFill>
                  <a:srgbClr val="C00000"/>
                </a:solidFill>
              </a:rPr>
              <a:t>sąvokas</a:t>
            </a:r>
            <a:r>
              <a:rPr lang="lt-LT" b="1" dirty="0"/>
              <a:t>.</a:t>
            </a:r>
          </a:p>
          <a:p>
            <a:pPr marL="0" indent="0">
              <a:buNone/>
            </a:pPr>
            <a:endParaRPr lang="lt-LT" dirty="0"/>
          </a:p>
          <a:p>
            <a:pPr marL="0" indent="0">
              <a:buNone/>
            </a:pPr>
            <a:endParaRPr lang="lt-LT" dirty="0"/>
          </a:p>
          <a:p>
            <a:endParaRPr lang="lt-LT" dirty="0" smtClean="0"/>
          </a:p>
          <a:p>
            <a:endParaRPr lang="lt-LT" dirty="0"/>
          </a:p>
        </p:txBody>
      </p:sp>
    </p:spTree>
    <p:extLst>
      <p:ext uri="{BB962C8B-B14F-4D97-AF65-F5344CB8AC3E}">
        <p14:creationId xmlns:p14="http://schemas.microsoft.com/office/powerpoint/2010/main" val="16853718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>
          <a:xfrm>
            <a:off x="755576" y="476672"/>
            <a:ext cx="7931224" cy="792088"/>
          </a:xfrm>
        </p:spPr>
        <p:txBody>
          <a:bodyPr>
            <a:noAutofit/>
          </a:bodyPr>
          <a:lstStyle/>
          <a:p>
            <a:r>
              <a:rPr lang="lt-LT" sz="2800" dirty="0" smtClean="0"/>
              <a:t>III. GEBĖJIMAI </a:t>
            </a:r>
            <a:r>
              <a:rPr lang="lt-LT" sz="2800" dirty="0"/>
              <a:t>REMTIS BIOGRAFINIU, KULTŪRINIU ISTORINIU, MENINIU</a:t>
            </a:r>
            <a:br>
              <a:rPr lang="lt-LT" sz="2800" dirty="0"/>
            </a:br>
            <a:r>
              <a:rPr lang="lt-LT" sz="2800" dirty="0"/>
              <a:t>KONTEKSTU</a:t>
            </a:r>
            <a:br>
              <a:rPr lang="lt-LT" sz="2800" dirty="0"/>
            </a:br>
            <a:endParaRPr lang="lt-LT" sz="2800" dirty="0"/>
          </a:p>
        </p:txBody>
      </p:sp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lt-LT" sz="3600" b="1" dirty="0" smtClean="0"/>
              <a:t>Aptarti </a:t>
            </a:r>
            <a:r>
              <a:rPr lang="lt-LT" sz="3600" b="1" dirty="0"/>
              <a:t>kūrinio sąsajas </a:t>
            </a:r>
            <a:r>
              <a:rPr lang="lt-LT" sz="3600" b="1" dirty="0">
                <a:solidFill>
                  <a:srgbClr val="C00000"/>
                </a:solidFill>
              </a:rPr>
              <a:t>su </a:t>
            </a:r>
            <a:r>
              <a:rPr lang="lt-LT" sz="3600" b="1" dirty="0" smtClean="0">
                <a:solidFill>
                  <a:srgbClr val="C00000"/>
                </a:solidFill>
              </a:rPr>
              <a:t>kontekstu </a:t>
            </a:r>
            <a:r>
              <a:rPr lang="lt-LT" sz="3600" b="1" dirty="0" smtClean="0"/>
              <a:t>(</a:t>
            </a:r>
            <a:r>
              <a:rPr lang="lt-LT" sz="3600" b="1" dirty="0"/>
              <a:t>biografiniu / kultūriniu istoriniu / meniniu</a:t>
            </a:r>
            <a:r>
              <a:rPr lang="lt-LT" sz="3600" b="1" dirty="0" smtClean="0"/>
              <a:t>).</a:t>
            </a:r>
          </a:p>
          <a:p>
            <a:r>
              <a:rPr lang="lt-LT" sz="3600" b="1" dirty="0"/>
              <a:t>Atpažinti ir įvertinti </a:t>
            </a:r>
            <a:r>
              <a:rPr lang="lt-LT" sz="3600" b="1" dirty="0" smtClean="0"/>
              <a:t>literatūroje svarbiausius </a:t>
            </a:r>
            <a:r>
              <a:rPr lang="lt-LT" sz="3600" b="1" dirty="0">
                <a:solidFill>
                  <a:srgbClr val="00B050"/>
                </a:solidFill>
              </a:rPr>
              <a:t>lietuvių ir visuotinės </a:t>
            </a:r>
            <a:r>
              <a:rPr lang="lt-LT" sz="3600" b="1" dirty="0" smtClean="0">
                <a:solidFill>
                  <a:srgbClr val="C00000"/>
                </a:solidFill>
              </a:rPr>
              <a:t>kultūros reiškinius</a:t>
            </a:r>
            <a:r>
              <a:rPr lang="lt-LT" sz="3600" b="1" dirty="0"/>
              <a:t>.</a:t>
            </a:r>
          </a:p>
          <a:p>
            <a:pPr marL="0" indent="0">
              <a:buNone/>
            </a:pPr>
            <a:endParaRPr lang="lt-LT" dirty="0" smtClean="0"/>
          </a:p>
          <a:p>
            <a:endParaRPr lang="lt-LT" dirty="0"/>
          </a:p>
          <a:p>
            <a:endParaRPr lang="lt-LT" dirty="0"/>
          </a:p>
        </p:txBody>
      </p:sp>
    </p:spTree>
    <p:extLst>
      <p:ext uri="{BB962C8B-B14F-4D97-AF65-F5344CB8AC3E}">
        <p14:creationId xmlns:p14="http://schemas.microsoft.com/office/powerpoint/2010/main" val="40754002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lt-LT" dirty="0" smtClean="0"/>
              <a:t>IV. GEBĖJIMAI </a:t>
            </a:r>
            <a:r>
              <a:rPr lang="lt-LT" dirty="0"/>
              <a:t>VARTOTI KALBĄ</a:t>
            </a:r>
            <a:br>
              <a:rPr lang="lt-LT" dirty="0"/>
            </a:br>
            <a:endParaRPr lang="lt-LT" dirty="0"/>
          </a:p>
        </p:txBody>
      </p:sp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lt-LT" b="1" dirty="0">
                <a:solidFill>
                  <a:srgbClr val="C00000"/>
                </a:solidFill>
              </a:rPr>
              <a:t>Taisyklingai rašyti </a:t>
            </a:r>
            <a:r>
              <a:rPr lang="lt-LT" b="1" dirty="0"/>
              <a:t>remiantis </a:t>
            </a:r>
            <a:r>
              <a:rPr lang="lt-LT" b="1" dirty="0" smtClean="0"/>
              <a:t>kalbos sistemos </a:t>
            </a:r>
            <a:r>
              <a:rPr lang="lt-LT" b="1" dirty="0"/>
              <a:t>išmanymu</a:t>
            </a:r>
            <a:r>
              <a:rPr lang="lt-LT" b="1" dirty="0" smtClean="0"/>
              <a:t>.</a:t>
            </a:r>
          </a:p>
          <a:p>
            <a:pPr marL="0" indent="0">
              <a:buNone/>
            </a:pPr>
            <a:r>
              <a:rPr lang="lt-LT" b="1" dirty="0" smtClean="0">
                <a:solidFill>
                  <a:srgbClr val="00B0F0"/>
                </a:solidFill>
              </a:rPr>
              <a:t>         V.  </a:t>
            </a:r>
            <a:r>
              <a:rPr lang="lt-LT" sz="4300" b="1" u="sng" dirty="0" smtClean="0">
                <a:solidFill>
                  <a:srgbClr val="00B0F0"/>
                </a:solidFill>
              </a:rPr>
              <a:t>GEBĖJIMAI </a:t>
            </a:r>
            <a:r>
              <a:rPr lang="lt-LT" sz="4300" b="1" u="sng" dirty="0">
                <a:solidFill>
                  <a:srgbClr val="00B0F0"/>
                </a:solidFill>
              </a:rPr>
              <a:t>KURTI </a:t>
            </a:r>
            <a:r>
              <a:rPr lang="lt-LT" sz="4300" b="1" u="sng" dirty="0" smtClean="0">
                <a:solidFill>
                  <a:srgbClr val="00B0F0"/>
                </a:solidFill>
              </a:rPr>
              <a:t>TEKSTĄ:</a:t>
            </a:r>
          </a:p>
          <a:p>
            <a:r>
              <a:rPr lang="lt-LT" b="1" dirty="0" smtClean="0">
                <a:solidFill>
                  <a:srgbClr val="00B0F0"/>
                </a:solidFill>
              </a:rPr>
              <a:t> </a:t>
            </a:r>
            <a:r>
              <a:rPr lang="lt-LT" b="1" dirty="0"/>
              <a:t>Kurti </a:t>
            </a:r>
            <a:r>
              <a:rPr lang="lt-LT" b="1" dirty="0">
                <a:solidFill>
                  <a:srgbClr val="FF0000"/>
                </a:solidFill>
              </a:rPr>
              <a:t>aiškų, rišlų ir vientisą tekstą </a:t>
            </a:r>
            <a:r>
              <a:rPr lang="lt-LT" b="1" dirty="0"/>
              <a:t>laikantis bendrųjų rašinio struktūros reikalavimų</a:t>
            </a:r>
            <a:r>
              <a:rPr lang="lt-LT" b="1" dirty="0" smtClean="0"/>
              <a:t>.</a:t>
            </a:r>
          </a:p>
          <a:p>
            <a:r>
              <a:rPr lang="lt-LT" b="1" dirty="0"/>
              <a:t>Pasirinkti </a:t>
            </a:r>
            <a:r>
              <a:rPr lang="lt-LT" b="1" dirty="0">
                <a:solidFill>
                  <a:srgbClr val="FF0000"/>
                </a:solidFill>
              </a:rPr>
              <a:t>tinkamą ir tikslią raišką </a:t>
            </a:r>
            <a:r>
              <a:rPr lang="lt-LT" b="1" dirty="0"/>
              <a:t>pagal kuriamo teksto tikslą, stilių ir žanrą</a:t>
            </a:r>
            <a:r>
              <a:rPr lang="lt-LT" b="1" dirty="0" smtClean="0"/>
              <a:t>.</a:t>
            </a:r>
          </a:p>
          <a:p>
            <a:r>
              <a:rPr lang="lt-LT" b="1" dirty="0" smtClean="0">
                <a:solidFill>
                  <a:srgbClr val="FF0000"/>
                </a:solidFill>
              </a:rPr>
              <a:t>Siekti turinio ir raiškos dermės</a:t>
            </a:r>
            <a:r>
              <a:rPr lang="lt-LT" b="1" dirty="0" smtClean="0"/>
              <a:t>, įtaigumui pasitelkti retorikos  priemones, taikyti citavimo, perfrazavimo taisykles.</a:t>
            </a:r>
            <a:endParaRPr lang="lt-LT" b="1" dirty="0"/>
          </a:p>
          <a:p>
            <a:endParaRPr lang="lt-LT" b="1" dirty="0">
              <a:solidFill>
                <a:srgbClr val="00B0F0"/>
              </a:solidFill>
            </a:endParaRPr>
          </a:p>
          <a:p>
            <a:endParaRPr lang="lt-LT" b="1" dirty="0">
              <a:solidFill>
                <a:srgbClr val="00B0F0"/>
              </a:solidFill>
            </a:endParaRPr>
          </a:p>
          <a:p>
            <a:endParaRPr lang="lt-LT" dirty="0"/>
          </a:p>
          <a:p>
            <a:endParaRPr lang="lt-LT" dirty="0"/>
          </a:p>
        </p:txBody>
      </p:sp>
    </p:spTree>
    <p:extLst>
      <p:ext uri="{BB962C8B-B14F-4D97-AF65-F5344CB8AC3E}">
        <p14:creationId xmlns:p14="http://schemas.microsoft.com/office/powerpoint/2010/main" val="19541324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lt-LT" dirty="0"/>
              <a:t>Rašinių </a:t>
            </a:r>
            <a:r>
              <a:rPr lang="lt-LT" dirty="0">
                <a:solidFill>
                  <a:srgbClr val="C00000"/>
                </a:solidFill>
              </a:rPr>
              <a:t>turinio</a:t>
            </a:r>
            <a:r>
              <a:rPr lang="lt-LT" dirty="0"/>
              <a:t> vertinimas</a:t>
            </a:r>
            <a:br>
              <a:rPr lang="lt-LT" dirty="0"/>
            </a:br>
            <a:r>
              <a:rPr lang="lt-LT" sz="3600" dirty="0">
                <a:solidFill>
                  <a:srgbClr val="C00000"/>
                </a:solidFill>
              </a:rPr>
              <a:t>SAMPROTAVIMO RAŠINYS</a:t>
            </a:r>
            <a:r>
              <a:rPr lang="lt-LT" dirty="0"/>
              <a:t/>
            </a:r>
            <a:br>
              <a:rPr lang="lt-LT" dirty="0"/>
            </a:br>
            <a:endParaRPr lang="lt-LT" dirty="0"/>
          </a:p>
        </p:txBody>
      </p:sp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lt-LT" b="1" dirty="0">
                <a:solidFill>
                  <a:srgbClr val="C00000"/>
                </a:solidFill>
              </a:rPr>
              <a:t>Problemos supratimas </a:t>
            </a:r>
            <a:r>
              <a:rPr lang="lt-LT" b="1" dirty="0"/>
              <a:t>(ar gerai suvokta problemos esmė; </a:t>
            </a:r>
            <a:r>
              <a:rPr lang="lt-LT" b="1" dirty="0" smtClean="0"/>
              <a:t>ar </a:t>
            </a:r>
            <a:r>
              <a:rPr lang="lt-LT" b="1" u="sng" dirty="0" smtClean="0"/>
              <a:t>problema </a:t>
            </a:r>
            <a:r>
              <a:rPr lang="lt-LT" b="1" u="sng" dirty="0"/>
              <a:t>aiškiai suformuluota</a:t>
            </a:r>
            <a:r>
              <a:rPr lang="lt-LT" b="1" dirty="0"/>
              <a:t> ir </a:t>
            </a:r>
            <a:r>
              <a:rPr lang="lt-LT" b="1" u="sng" dirty="0"/>
              <a:t>nuosekliai</a:t>
            </a:r>
            <a:r>
              <a:rPr lang="lt-LT" b="1" dirty="0"/>
              <a:t> svarstoma; </a:t>
            </a:r>
            <a:r>
              <a:rPr lang="lt-LT" b="1" dirty="0" smtClean="0"/>
              <a:t>ar </a:t>
            </a:r>
            <a:r>
              <a:rPr lang="lt-LT" b="1" u="sng" dirty="0" smtClean="0"/>
              <a:t>įžanga</a:t>
            </a:r>
            <a:r>
              <a:rPr lang="lt-LT" b="1" dirty="0" smtClean="0"/>
              <a:t> </a:t>
            </a:r>
            <a:r>
              <a:rPr lang="lt-LT" b="1" dirty="0"/>
              <a:t>kryptinga, ar </a:t>
            </a:r>
            <a:r>
              <a:rPr lang="lt-LT" b="1" u="sng" dirty="0"/>
              <a:t>išvados</a:t>
            </a:r>
            <a:r>
              <a:rPr lang="lt-LT" b="1" dirty="0"/>
              <a:t> pagrįstos).</a:t>
            </a:r>
          </a:p>
          <a:p>
            <a:r>
              <a:rPr lang="lt-LT" b="1" dirty="0">
                <a:solidFill>
                  <a:srgbClr val="C00000"/>
                </a:solidFill>
              </a:rPr>
              <a:t>Argumentavimas</a:t>
            </a:r>
            <a:r>
              <a:rPr lang="lt-LT" b="1" dirty="0"/>
              <a:t> (ar teiginiai </a:t>
            </a:r>
            <a:r>
              <a:rPr lang="lt-LT" b="1" u="sng" dirty="0"/>
              <a:t>išsamiai pagrįsti</a:t>
            </a:r>
            <a:r>
              <a:rPr lang="lt-LT" b="1" dirty="0"/>
              <a:t>; ar </a:t>
            </a:r>
            <a:r>
              <a:rPr lang="lt-LT" b="1" u="sng" dirty="0" smtClean="0"/>
              <a:t>visi</a:t>
            </a:r>
            <a:r>
              <a:rPr lang="lt-LT" b="1" dirty="0" smtClean="0"/>
              <a:t> argumentai </a:t>
            </a:r>
            <a:r>
              <a:rPr lang="lt-LT" b="1" dirty="0"/>
              <a:t>tinkami ir svarūs; ar tekstas rodo </a:t>
            </a:r>
            <a:r>
              <a:rPr lang="lt-LT" b="1" dirty="0" smtClean="0"/>
              <a:t>gebėjimus </a:t>
            </a:r>
            <a:r>
              <a:rPr lang="lt-LT" b="1" u="sng" dirty="0" smtClean="0"/>
              <a:t>analizuoti </a:t>
            </a:r>
            <a:r>
              <a:rPr lang="lt-LT" b="1" u="sng" dirty="0"/>
              <a:t>ir apibendrinti</a:t>
            </a:r>
            <a:r>
              <a:rPr lang="lt-LT" b="1" dirty="0"/>
              <a:t>; ar samprotavimas savarankiškas </a:t>
            </a:r>
            <a:r>
              <a:rPr lang="lt-LT" b="1" dirty="0" smtClean="0"/>
              <a:t>ir </a:t>
            </a:r>
            <a:r>
              <a:rPr lang="lt-LT" b="1" u="sng" dirty="0" smtClean="0"/>
              <a:t>įtikinamas</a:t>
            </a:r>
            <a:r>
              <a:rPr lang="lt-LT" b="1" dirty="0"/>
              <a:t>; ar aiški </a:t>
            </a:r>
            <a:r>
              <a:rPr lang="lt-LT" b="1" u="sng" dirty="0"/>
              <a:t>rašančiojo pozicija</a:t>
            </a:r>
            <a:r>
              <a:rPr lang="lt-LT" b="1" dirty="0"/>
              <a:t>).</a:t>
            </a:r>
          </a:p>
          <a:p>
            <a:endParaRPr lang="lt-LT" dirty="0"/>
          </a:p>
        </p:txBody>
      </p:sp>
    </p:spTree>
    <p:extLst>
      <p:ext uri="{BB962C8B-B14F-4D97-AF65-F5344CB8AC3E}">
        <p14:creationId xmlns:p14="http://schemas.microsoft.com/office/powerpoint/2010/main" val="28894605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994122"/>
          </a:xfrm>
        </p:spPr>
        <p:txBody>
          <a:bodyPr>
            <a:normAutofit fontScale="90000"/>
          </a:bodyPr>
          <a:lstStyle/>
          <a:p>
            <a:r>
              <a:rPr lang="lt-LT" dirty="0"/>
              <a:t>Rašinių </a:t>
            </a:r>
            <a:r>
              <a:rPr lang="lt-LT" dirty="0">
                <a:solidFill>
                  <a:srgbClr val="C00000"/>
                </a:solidFill>
              </a:rPr>
              <a:t>turinio</a:t>
            </a:r>
            <a:r>
              <a:rPr lang="lt-LT" dirty="0"/>
              <a:t> vertinimas</a:t>
            </a:r>
            <a:br>
              <a:rPr lang="lt-LT" dirty="0"/>
            </a:br>
            <a:r>
              <a:rPr lang="lt-LT" sz="3100" dirty="0"/>
              <a:t>LITERATŪRINIS RAŠINYS</a:t>
            </a:r>
            <a:br>
              <a:rPr lang="lt-LT" sz="3100" dirty="0"/>
            </a:br>
            <a:endParaRPr lang="lt-LT" sz="3100" dirty="0"/>
          </a:p>
        </p:txBody>
      </p:sp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>
          <a:xfrm>
            <a:off x="179512" y="1340768"/>
            <a:ext cx="8507288" cy="5256584"/>
          </a:xfrm>
        </p:spPr>
        <p:txBody>
          <a:bodyPr>
            <a:noAutofit/>
          </a:bodyPr>
          <a:lstStyle/>
          <a:p>
            <a:r>
              <a:rPr lang="lt-LT" sz="2400" b="1" u="sng" dirty="0">
                <a:solidFill>
                  <a:srgbClr val="C00000"/>
                </a:solidFill>
              </a:rPr>
              <a:t>Temos supratimas </a:t>
            </a:r>
            <a:r>
              <a:rPr lang="lt-LT" sz="2400" b="1" dirty="0"/>
              <a:t>(ar gerai suvokta tema; ar </a:t>
            </a:r>
            <a:r>
              <a:rPr lang="lt-LT" sz="2400" b="1" dirty="0" smtClean="0"/>
              <a:t>pagrindinė mintis </a:t>
            </a:r>
            <a:r>
              <a:rPr lang="lt-LT" sz="2400" b="1" dirty="0"/>
              <a:t>aiškiai suformuluota ir kryptingai, </a:t>
            </a:r>
            <a:r>
              <a:rPr lang="lt-LT" sz="2400" b="1" dirty="0" smtClean="0"/>
              <a:t>nuosekliai plėtojama</a:t>
            </a:r>
            <a:r>
              <a:rPr lang="lt-LT" sz="2400" b="1" dirty="0"/>
              <a:t>; ar įžanga kryptinga, ar išvados pagrįstos</a:t>
            </a:r>
            <a:r>
              <a:rPr lang="lt-LT" sz="2400" b="1" dirty="0" smtClean="0"/>
              <a:t>).   Ar </a:t>
            </a:r>
            <a:r>
              <a:rPr lang="lt-LT" sz="2400" b="1" dirty="0"/>
              <a:t>individuali temos plėtotė.</a:t>
            </a:r>
          </a:p>
          <a:p>
            <a:r>
              <a:rPr lang="lt-LT" sz="2400" b="1" u="sng" dirty="0">
                <a:solidFill>
                  <a:srgbClr val="C00000"/>
                </a:solidFill>
              </a:rPr>
              <a:t>Kūrinio interpretavimas ir gebėjimas jį vertinti </a:t>
            </a:r>
            <a:r>
              <a:rPr lang="lt-LT" sz="2400" b="1" dirty="0"/>
              <a:t>(ar</a:t>
            </a:r>
          </a:p>
          <a:p>
            <a:pPr marL="0" indent="0">
              <a:buNone/>
            </a:pPr>
            <a:r>
              <a:rPr lang="lt-LT" sz="2400" b="1" dirty="0"/>
              <a:t>interpretuojamas bent vienas iš nurodytų programinių</a:t>
            </a:r>
          </a:p>
          <a:p>
            <a:pPr marL="0" indent="0">
              <a:buNone/>
            </a:pPr>
            <a:r>
              <a:rPr lang="lt-LT" sz="2400" b="1" dirty="0"/>
              <a:t>kūrinių; ar kūriniai interpretuojami tuo aspektu, kurio</a:t>
            </a:r>
          </a:p>
          <a:p>
            <a:pPr marL="0" indent="0">
              <a:buNone/>
            </a:pPr>
            <a:r>
              <a:rPr lang="lt-LT" sz="2400" b="1" dirty="0"/>
              <a:t>reikalauja tema; ar interpretavimas ir vertinimas rodo kūrinio</a:t>
            </a:r>
          </a:p>
          <a:p>
            <a:pPr marL="0" indent="0">
              <a:buNone/>
            </a:pPr>
            <a:r>
              <a:rPr lang="lt-LT" sz="2400" b="1" dirty="0"/>
              <a:t>supratimą; ar tikslingai remiamasi kontekstais; ar</a:t>
            </a:r>
          </a:p>
          <a:p>
            <a:pPr marL="0" indent="0">
              <a:buNone/>
            </a:pPr>
            <a:r>
              <a:rPr lang="lt-LT" sz="2400" b="1" dirty="0"/>
              <a:t>pagrindžiamos kūrinių sąsajos).</a:t>
            </a:r>
          </a:p>
          <a:p>
            <a:r>
              <a:rPr lang="lt-LT" sz="2400" b="1" dirty="0"/>
              <a:t>Ar tinkamai vartojamos </a:t>
            </a:r>
            <a:r>
              <a:rPr lang="lt-LT" sz="2400" b="1" u="sng" dirty="0">
                <a:solidFill>
                  <a:srgbClr val="C00000"/>
                </a:solidFill>
              </a:rPr>
              <a:t>literatūrologijos sąvokos</a:t>
            </a:r>
            <a:r>
              <a:rPr lang="lt-LT" sz="2400" b="1" dirty="0">
                <a:solidFill>
                  <a:srgbClr val="C00000"/>
                </a:solidFill>
              </a:rPr>
              <a:t>.</a:t>
            </a:r>
          </a:p>
          <a:p>
            <a:pPr marL="0" indent="0">
              <a:buNone/>
            </a:pPr>
            <a:endParaRPr lang="lt-LT" sz="2400" dirty="0"/>
          </a:p>
        </p:txBody>
      </p:sp>
    </p:spTree>
    <p:extLst>
      <p:ext uri="{BB962C8B-B14F-4D97-AF65-F5344CB8AC3E}">
        <p14:creationId xmlns:p14="http://schemas.microsoft.com/office/powerpoint/2010/main" val="32710956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lt-LT" dirty="0">
                <a:solidFill>
                  <a:srgbClr val="FF0000"/>
                </a:solidFill>
              </a:rPr>
              <a:t>KALBOS TAISYKLINGUMO</a:t>
            </a:r>
            <a:r>
              <a:rPr lang="lt-LT" dirty="0"/>
              <a:t/>
            </a:r>
            <a:br>
              <a:rPr lang="lt-LT" dirty="0"/>
            </a:br>
            <a:r>
              <a:rPr lang="lt-LT" dirty="0"/>
              <a:t>VERTINIMO KRITERIJAI</a:t>
            </a:r>
          </a:p>
        </p:txBody>
      </p:sp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lt-LT" sz="3600" b="1" dirty="0"/>
              <a:t>Ar laikomasi </a:t>
            </a:r>
            <a:r>
              <a:rPr lang="lt-LT" sz="3600" b="1" dirty="0">
                <a:solidFill>
                  <a:srgbClr val="C00000"/>
                </a:solidFill>
              </a:rPr>
              <a:t>leksikos</a:t>
            </a:r>
            <a:r>
              <a:rPr lang="lt-LT" sz="3600" b="1" dirty="0"/>
              <a:t> normų</a:t>
            </a:r>
            <a:r>
              <a:rPr lang="lt-LT" sz="3600" b="1" dirty="0" smtClean="0"/>
              <a:t>; ar </a:t>
            </a:r>
            <a:r>
              <a:rPr lang="lt-LT" sz="3600" b="1" dirty="0"/>
              <a:t>vartojamos taisyklingos </a:t>
            </a:r>
            <a:r>
              <a:rPr lang="lt-LT" sz="3600" b="1" dirty="0">
                <a:solidFill>
                  <a:srgbClr val="C00000"/>
                </a:solidFill>
              </a:rPr>
              <a:t>gramatinės formos </a:t>
            </a:r>
            <a:r>
              <a:rPr lang="lt-LT" sz="3600" b="1" dirty="0" smtClean="0">
                <a:solidFill>
                  <a:srgbClr val="C00000"/>
                </a:solidFill>
              </a:rPr>
              <a:t>ir konstrukcijos.</a:t>
            </a:r>
          </a:p>
          <a:p>
            <a:r>
              <a:rPr lang="lt-LT" sz="3600" b="1" dirty="0"/>
              <a:t>Ar laikomasi </a:t>
            </a:r>
            <a:r>
              <a:rPr lang="lt-LT" sz="3600" b="1" dirty="0">
                <a:solidFill>
                  <a:srgbClr val="C00000"/>
                </a:solidFill>
              </a:rPr>
              <a:t>rašybos ir skyrybos</a:t>
            </a:r>
          </a:p>
          <a:p>
            <a:pPr marL="0" indent="0">
              <a:buNone/>
            </a:pPr>
            <a:r>
              <a:rPr lang="lt-LT" sz="3600" b="1" dirty="0" smtClean="0"/>
              <a:t> </a:t>
            </a:r>
            <a:r>
              <a:rPr lang="lt-LT" sz="3600" b="1" dirty="0"/>
              <a:t>taisyklių</a:t>
            </a:r>
            <a:r>
              <a:rPr lang="lt-LT" sz="3600" b="1" dirty="0" smtClean="0"/>
              <a:t>;</a:t>
            </a:r>
          </a:p>
          <a:p>
            <a:endParaRPr lang="lt-LT" dirty="0"/>
          </a:p>
          <a:p>
            <a:endParaRPr lang="lt-LT" dirty="0"/>
          </a:p>
          <a:p>
            <a:endParaRPr lang="lt-LT" dirty="0"/>
          </a:p>
        </p:txBody>
      </p:sp>
    </p:spTree>
    <p:extLst>
      <p:ext uri="{BB962C8B-B14F-4D97-AF65-F5344CB8AC3E}">
        <p14:creationId xmlns:p14="http://schemas.microsoft.com/office/powerpoint/2010/main" val="39620211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>
          <a:xfrm>
            <a:off x="683568" y="116632"/>
            <a:ext cx="8229600" cy="1359024"/>
          </a:xfrm>
        </p:spPr>
        <p:txBody>
          <a:bodyPr>
            <a:normAutofit fontScale="90000"/>
          </a:bodyPr>
          <a:lstStyle/>
          <a:p>
            <a:r>
              <a:rPr lang="lt-LT" sz="3600" dirty="0">
                <a:solidFill>
                  <a:srgbClr val="FF0000"/>
                </a:solidFill>
              </a:rPr>
              <a:t>TEKSTO RAIŠKOS</a:t>
            </a:r>
            <a:r>
              <a:rPr lang="lt-LT" sz="3600" dirty="0"/>
              <a:t/>
            </a:r>
            <a:br>
              <a:rPr lang="lt-LT" sz="3600" dirty="0"/>
            </a:br>
            <a:r>
              <a:rPr lang="lt-LT" sz="3600" dirty="0"/>
              <a:t>VERTINIMO KRITERIJAI</a:t>
            </a:r>
            <a:r>
              <a:rPr lang="lt-LT" dirty="0"/>
              <a:t/>
            </a:r>
            <a:br>
              <a:rPr lang="lt-LT" dirty="0"/>
            </a:br>
            <a:endParaRPr lang="lt-LT" dirty="0"/>
          </a:p>
        </p:txBody>
      </p:sp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lt-LT" b="1" dirty="0"/>
              <a:t>Ar rašoma </a:t>
            </a:r>
            <a:r>
              <a:rPr lang="lt-LT" b="1" dirty="0">
                <a:solidFill>
                  <a:srgbClr val="C00000"/>
                </a:solidFill>
              </a:rPr>
              <a:t>aiškiai, logiškai, glaustai ir </a:t>
            </a:r>
            <a:r>
              <a:rPr lang="lt-LT" b="1" dirty="0" smtClean="0">
                <a:solidFill>
                  <a:srgbClr val="C00000"/>
                </a:solidFill>
              </a:rPr>
              <a:t>sklandžiai</a:t>
            </a:r>
            <a:r>
              <a:rPr lang="lt-LT" b="1" dirty="0" smtClean="0"/>
              <a:t>; ar </a:t>
            </a:r>
            <a:r>
              <a:rPr lang="lt-LT" b="1" dirty="0"/>
              <a:t>raiška yra tinkamo funkcinio </a:t>
            </a:r>
            <a:r>
              <a:rPr lang="lt-LT" b="1" dirty="0" smtClean="0"/>
              <a:t>stiliaus; ar </a:t>
            </a:r>
            <a:r>
              <a:rPr lang="lt-LT" b="1" dirty="0"/>
              <a:t>žodynas tikslus ir </a:t>
            </a:r>
            <a:r>
              <a:rPr lang="lt-LT" b="1" dirty="0" smtClean="0"/>
              <a:t>turtingas; ar </a:t>
            </a:r>
            <a:r>
              <a:rPr lang="lt-LT" b="1" dirty="0"/>
              <a:t>sintaksinė sandara tinkama ir įvairi</a:t>
            </a:r>
            <a:r>
              <a:rPr lang="lt-LT" b="1" dirty="0" smtClean="0"/>
              <a:t>.</a:t>
            </a:r>
          </a:p>
          <a:p>
            <a:r>
              <a:rPr lang="lt-LT" b="1" dirty="0"/>
              <a:t>Ar teksto </a:t>
            </a:r>
            <a:r>
              <a:rPr lang="lt-LT" b="1" dirty="0">
                <a:solidFill>
                  <a:srgbClr val="C00000"/>
                </a:solidFill>
              </a:rPr>
              <a:t>struktūrinių dalių </a:t>
            </a:r>
            <a:r>
              <a:rPr lang="lt-LT" b="1" dirty="0"/>
              <a:t>proporcijos tinkamos</a:t>
            </a:r>
            <a:r>
              <a:rPr lang="lt-LT" b="1" dirty="0" smtClean="0"/>
              <a:t>; ar </a:t>
            </a:r>
            <a:r>
              <a:rPr lang="lt-LT" b="1" dirty="0"/>
              <a:t>teksto skaidymas pastraipomis pagrįstas</a:t>
            </a:r>
            <a:r>
              <a:rPr lang="lt-LT" b="1" dirty="0" smtClean="0"/>
              <a:t>; ar </a:t>
            </a:r>
            <a:r>
              <a:rPr lang="lt-LT" b="1" dirty="0"/>
              <a:t>tekstas rašomas nuosekliai – ar nėra </a:t>
            </a:r>
            <a:r>
              <a:rPr lang="lt-LT" b="1" dirty="0" smtClean="0"/>
              <a:t>nemotyvuotų minties </a:t>
            </a:r>
            <a:r>
              <a:rPr lang="lt-LT" b="1" dirty="0"/>
              <a:t>šuolių, nereikalingų pasikartojimų.</a:t>
            </a:r>
          </a:p>
          <a:p>
            <a:endParaRPr lang="lt-LT" dirty="0"/>
          </a:p>
          <a:p>
            <a:endParaRPr lang="lt-LT" dirty="0"/>
          </a:p>
        </p:txBody>
      </p:sp>
    </p:spTree>
    <p:extLst>
      <p:ext uri="{BB962C8B-B14F-4D97-AF65-F5344CB8AC3E}">
        <p14:creationId xmlns:p14="http://schemas.microsoft.com/office/powerpoint/2010/main" val="38800872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417638"/>
          </a:xfrm>
        </p:spPr>
        <p:txBody>
          <a:bodyPr>
            <a:normAutofit fontScale="90000"/>
          </a:bodyPr>
          <a:lstStyle/>
          <a:p>
            <a:r>
              <a:rPr lang="lt-LT" sz="3100" dirty="0"/>
              <a:t>BRANDOS EGZAMINO UŽDUOČIŲ </a:t>
            </a:r>
            <a:r>
              <a:rPr lang="lt-LT" sz="3100" u="sng" dirty="0"/>
              <a:t>KRITERINIO VERTINIMO </a:t>
            </a:r>
            <a:r>
              <a:rPr lang="lt-LT" sz="3100" u="sng" dirty="0">
                <a:solidFill>
                  <a:srgbClr val="C00000"/>
                </a:solidFill>
              </a:rPr>
              <a:t>LYGIAI</a:t>
            </a:r>
            <a:r>
              <a:rPr lang="lt-LT" dirty="0"/>
              <a:t/>
            </a:r>
            <a:br>
              <a:rPr lang="lt-LT" dirty="0"/>
            </a:br>
            <a:endParaRPr lang="lt-LT" dirty="0"/>
          </a:p>
        </p:txBody>
      </p:sp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pPr marL="0" indent="0">
              <a:buNone/>
            </a:pPr>
            <a:r>
              <a:rPr lang="lt-LT" sz="5100" b="1" u="sng" dirty="0" smtClean="0">
                <a:solidFill>
                  <a:srgbClr val="C00000"/>
                </a:solidFill>
              </a:rPr>
              <a:t>RAŠINIO </a:t>
            </a:r>
            <a:r>
              <a:rPr lang="lt-LT" sz="5100" b="1" u="sng" dirty="0">
                <a:solidFill>
                  <a:srgbClr val="C00000"/>
                </a:solidFill>
              </a:rPr>
              <a:t>TURINYS </a:t>
            </a:r>
            <a:r>
              <a:rPr lang="lt-LT" sz="5100" b="1" u="sng" dirty="0" smtClean="0">
                <a:solidFill>
                  <a:srgbClr val="C00000"/>
                </a:solidFill>
              </a:rPr>
              <a:t>- III </a:t>
            </a:r>
            <a:r>
              <a:rPr lang="lt-LT" sz="5100" b="1" u="sng" dirty="0">
                <a:solidFill>
                  <a:srgbClr val="C00000"/>
                </a:solidFill>
              </a:rPr>
              <a:t>lygis </a:t>
            </a:r>
            <a:r>
              <a:rPr lang="lt-LT" sz="5100" b="1" u="sng" dirty="0" smtClean="0">
                <a:solidFill>
                  <a:srgbClr val="C00000"/>
                </a:solidFill>
              </a:rPr>
              <a:t>: </a:t>
            </a:r>
            <a:r>
              <a:rPr lang="lt-LT" b="1" dirty="0"/>
              <a:t>Tema </a:t>
            </a:r>
            <a:r>
              <a:rPr lang="lt-LT" b="1" dirty="0">
                <a:solidFill>
                  <a:srgbClr val="FF0000"/>
                </a:solidFill>
              </a:rPr>
              <a:t>puikiai</a:t>
            </a:r>
            <a:r>
              <a:rPr lang="lt-LT" b="1" dirty="0"/>
              <a:t> suvokta, tekstas nuo pradžios iki galo rodo </a:t>
            </a:r>
            <a:r>
              <a:rPr lang="lt-LT" b="1" dirty="0" smtClean="0">
                <a:solidFill>
                  <a:srgbClr val="FF0000"/>
                </a:solidFill>
              </a:rPr>
              <a:t>išskirtinius gebėjimus </a:t>
            </a:r>
            <a:r>
              <a:rPr lang="lt-LT" b="1" dirty="0"/>
              <a:t>analizuoti ir apibendrinti. Išanalizuoti </a:t>
            </a:r>
            <a:r>
              <a:rPr lang="lt-LT" b="1" dirty="0">
                <a:solidFill>
                  <a:srgbClr val="FF0000"/>
                </a:solidFill>
              </a:rPr>
              <a:t>svarbiausi problemos </a:t>
            </a:r>
            <a:r>
              <a:rPr lang="lt-LT" b="1" dirty="0" smtClean="0">
                <a:solidFill>
                  <a:srgbClr val="FF0000"/>
                </a:solidFill>
              </a:rPr>
              <a:t>/ temos </a:t>
            </a:r>
            <a:r>
              <a:rPr lang="lt-LT" b="1" dirty="0"/>
              <a:t>aspektai ir jų sąsajos. </a:t>
            </a:r>
            <a:r>
              <a:rPr lang="lt-LT" b="1" dirty="0">
                <a:solidFill>
                  <a:srgbClr val="FF0000"/>
                </a:solidFill>
              </a:rPr>
              <a:t>Tezė atskleista išsamiai </a:t>
            </a:r>
            <a:r>
              <a:rPr lang="lt-LT" b="1" dirty="0"/>
              <a:t>– nuo bendro </a:t>
            </a:r>
            <a:r>
              <a:rPr lang="lt-LT" b="1" dirty="0" smtClean="0"/>
              <a:t>pobūdžio teiginių </a:t>
            </a:r>
            <a:r>
              <a:rPr lang="lt-LT" b="1" dirty="0"/>
              <a:t>iki konkrečių detalių (arba atvirkščiai). Pasirinkta </a:t>
            </a:r>
            <a:r>
              <a:rPr lang="lt-LT" b="1" dirty="0">
                <a:solidFill>
                  <a:srgbClr val="FF0000"/>
                </a:solidFill>
              </a:rPr>
              <a:t>tinkama </a:t>
            </a:r>
            <a:r>
              <a:rPr lang="lt-LT" b="1" dirty="0" smtClean="0">
                <a:solidFill>
                  <a:srgbClr val="FF0000"/>
                </a:solidFill>
              </a:rPr>
              <a:t>struktūra </a:t>
            </a:r>
            <a:r>
              <a:rPr lang="lt-LT" b="1" dirty="0" smtClean="0"/>
              <a:t>turiniui </a:t>
            </a:r>
            <a:r>
              <a:rPr lang="lt-LT" b="1" dirty="0"/>
              <a:t>perteikti. Teksto struktūra logiška: </a:t>
            </a:r>
            <a:r>
              <a:rPr lang="lt-LT" b="1" dirty="0">
                <a:solidFill>
                  <a:srgbClr val="FF0000"/>
                </a:solidFill>
              </a:rPr>
              <a:t>įžanga kryptinga</a:t>
            </a:r>
            <a:r>
              <a:rPr lang="lt-LT" b="1" dirty="0"/>
              <a:t>, </a:t>
            </a:r>
            <a:r>
              <a:rPr lang="lt-LT" b="1" dirty="0" smtClean="0">
                <a:solidFill>
                  <a:srgbClr val="FF0000"/>
                </a:solidFill>
              </a:rPr>
              <a:t>išvados pagrįstos</a:t>
            </a:r>
            <a:r>
              <a:rPr lang="lt-LT" b="1" dirty="0"/>
              <a:t>; dėmesys sutelktas </a:t>
            </a:r>
            <a:r>
              <a:rPr lang="lt-LT" b="1" dirty="0">
                <a:solidFill>
                  <a:srgbClr val="FF0000"/>
                </a:solidFill>
              </a:rPr>
              <a:t>į tezės įrodymą</a:t>
            </a:r>
            <a:r>
              <a:rPr lang="lt-LT" b="1" dirty="0"/>
              <a:t>; </a:t>
            </a:r>
            <a:r>
              <a:rPr lang="lt-LT" b="1" dirty="0" smtClean="0"/>
              <a:t>nėra </a:t>
            </a:r>
            <a:r>
              <a:rPr lang="lt-LT" b="1" dirty="0"/>
              <a:t>nereikalingos informacijos. Rašančiojo </a:t>
            </a:r>
            <a:r>
              <a:rPr lang="lt-LT" b="1" dirty="0" smtClean="0">
                <a:solidFill>
                  <a:srgbClr val="FF0000"/>
                </a:solidFill>
              </a:rPr>
              <a:t>požiūris aiškus</a:t>
            </a:r>
            <a:r>
              <a:rPr lang="lt-LT" b="1" dirty="0"/>
              <a:t>, esmingai </a:t>
            </a:r>
            <a:r>
              <a:rPr lang="lt-LT" b="1" dirty="0">
                <a:solidFill>
                  <a:srgbClr val="FF0000"/>
                </a:solidFill>
              </a:rPr>
              <a:t>pagrįstas</a:t>
            </a:r>
            <a:r>
              <a:rPr lang="lt-LT" b="1" dirty="0"/>
              <a:t>, </a:t>
            </a:r>
            <a:r>
              <a:rPr lang="lt-LT" b="1" dirty="0">
                <a:solidFill>
                  <a:srgbClr val="FF0000"/>
                </a:solidFill>
              </a:rPr>
              <a:t>įtikinamas</a:t>
            </a:r>
            <a:r>
              <a:rPr lang="lt-LT" b="1" dirty="0"/>
              <a:t>; </a:t>
            </a:r>
            <a:r>
              <a:rPr lang="lt-LT" b="1" dirty="0">
                <a:solidFill>
                  <a:srgbClr val="0070C0"/>
                </a:solidFill>
              </a:rPr>
              <a:t>kur dera</a:t>
            </a:r>
            <a:r>
              <a:rPr lang="lt-LT" b="1" dirty="0"/>
              <a:t>, </a:t>
            </a:r>
            <a:r>
              <a:rPr lang="lt-LT" b="1" dirty="0">
                <a:solidFill>
                  <a:srgbClr val="FF0000"/>
                </a:solidFill>
              </a:rPr>
              <a:t>pristatoma </a:t>
            </a:r>
            <a:r>
              <a:rPr lang="lt-LT" b="1" dirty="0" smtClean="0">
                <a:solidFill>
                  <a:srgbClr val="FF0000"/>
                </a:solidFill>
              </a:rPr>
              <a:t>kitokia nuomonė </a:t>
            </a:r>
            <a:r>
              <a:rPr lang="lt-LT" b="1" dirty="0"/>
              <a:t>ir su ja </a:t>
            </a:r>
            <a:r>
              <a:rPr lang="lt-LT" b="1" dirty="0">
                <a:solidFill>
                  <a:srgbClr val="FF0000"/>
                </a:solidFill>
              </a:rPr>
              <a:t>polemizuojama</a:t>
            </a:r>
            <a:r>
              <a:rPr lang="lt-LT" b="1" dirty="0"/>
              <a:t>, ieškoma tiesos. Parodomas savo </a:t>
            </a:r>
            <a:r>
              <a:rPr lang="lt-LT" b="1" dirty="0" smtClean="0"/>
              <a:t>įrodymų svarumas. </a:t>
            </a:r>
            <a:r>
              <a:rPr lang="lt-LT" b="1" dirty="0" smtClean="0">
                <a:solidFill>
                  <a:srgbClr val="FF0000"/>
                </a:solidFill>
              </a:rPr>
              <a:t>Puikiai </a:t>
            </a:r>
            <a:r>
              <a:rPr lang="lt-LT" b="1" dirty="0">
                <a:solidFill>
                  <a:srgbClr val="FF0000"/>
                </a:solidFill>
              </a:rPr>
              <a:t>suprantamos </a:t>
            </a:r>
            <a:r>
              <a:rPr lang="lt-LT" b="1" dirty="0"/>
              <a:t>kūrinių </a:t>
            </a:r>
            <a:r>
              <a:rPr lang="lt-LT" b="1" dirty="0">
                <a:solidFill>
                  <a:srgbClr val="FF0000"/>
                </a:solidFill>
              </a:rPr>
              <a:t>idėjos, nepriekaištingai </a:t>
            </a:r>
            <a:r>
              <a:rPr lang="lt-LT" b="1" dirty="0" smtClean="0">
                <a:solidFill>
                  <a:srgbClr val="FF0000"/>
                </a:solidFill>
              </a:rPr>
              <a:t>interpretuojama</a:t>
            </a:r>
            <a:r>
              <a:rPr lang="lt-LT" b="1" dirty="0" smtClean="0"/>
              <a:t>. </a:t>
            </a:r>
            <a:r>
              <a:rPr lang="lt-LT" b="1" dirty="0" smtClean="0">
                <a:solidFill>
                  <a:srgbClr val="FF0000"/>
                </a:solidFill>
              </a:rPr>
              <a:t>Pagrįstai </a:t>
            </a:r>
            <a:r>
              <a:rPr lang="lt-LT" b="1" dirty="0"/>
              <a:t>remiamasi </a:t>
            </a:r>
            <a:r>
              <a:rPr lang="lt-LT" b="1" dirty="0">
                <a:solidFill>
                  <a:srgbClr val="FF0000"/>
                </a:solidFill>
              </a:rPr>
              <a:t>kontekstu</a:t>
            </a:r>
            <a:r>
              <a:rPr lang="lt-LT" b="1" dirty="0"/>
              <a:t>. </a:t>
            </a:r>
            <a:r>
              <a:rPr lang="lt-LT" b="1" dirty="0">
                <a:solidFill>
                  <a:srgbClr val="FF0000"/>
                </a:solidFill>
              </a:rPr>
              <a:t>Argumentavimas įtaigus</a:t>
            </a:r>
            <a:r>
              <a:rPr lang="lt-LT" b="1" dirty="0"/>
              <a:t>, jį sunku atremti.</a:t>
            </a:r>
          </a:p>
          <a:p>
            <a:pPr marL="0" indent="0">
              <a:buNone/>
            </a:pPr>
            <a:r>
              <a:rPr lang="lt-LT" b="1" dirty="0"/>
              <a:t>Atskleidžiamas </a:t>
            </a:r>
            <a:r>
              <a:rPr lang="lt-LT" b="1" dirty="0">
                <a:solidFill>
                  <a:srgbClr val="FF0000"/>
                </a:solidFill>
              </a:rPr>
              <a:t>literatūrinis (kultūrinis) išprusimas</a:t>
            </a:r>
            <a:r>
              <a:rPr lang="lt-LT" b="1" dirty="0"/>
              <a:t>.</a:t>
            </a:r>
          </a:p>
          <a:p>
            <a:pPr marL="0" indent="0">
              <a:buNone/>
            </a:pPr>
            <a:endParaRPr lang="lt-LT" b="1" dirty="0"/>
          </a:p>
        </p:txBody>
      </p:sp>
    </p:spTree>
    <p:extLst>
      <p:ext uri="{BB962C8B-B14F-4D97-AF65-F5344CB8AC3E}">
        <p14:creationId xmlns:p14="http://schemas.microsoft.com/office/powerpoint/2010/main" val="39107221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lt-LT" u="sng" dirty="0">
                <a:solidFill>
                  <a:srgbClr val="C00000"/>
                </a:solidFill>
              </a:rPr>
              <a:t>RAŠINIO TURINYS - </a:t>
            </a:r>
            <a:r>
              <a:rPr lang="lt-LT" u="sng" dirty="0" smtClean="0">
                <a:solidFill>
                  <a:srgbClr val="C00000"/>
                </a:solidFill>
              </a:rPr>
              <a:t>II </a:t>
            </a:r>
            <a:r>
              <a:rPr lang="lt-LT" u="sng" dirty="0">
                <a:solidFill>
                  <a:srgbClr val="C00000"/>
                </a:solidFill>
              </a:rPr>
              <a:t>lygis :</a:t>
            </a:r>
            <a:endParaRPr lang="lt-LT" dirty="0"/>
          </a:p>
        </p:txBody>
      </p:sp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/>
        <p:txBody>
          <a:bodyPr>
            <a:normAutofit fontScale="47500" lnSpcReduction="20000"/>
          </a:bodyPr>
          <a:lstStyle/>
          <a:p>
            <a:r>
              <a:rPr lang="lt-LT" sz="4400" b="1" dirty="0">
                <a:solidFill>
                  <a:srgbClr val="FF0000"/>
                </a:solidFill>
                <a:latin typeface="Arial Black" pitchFamily="34" charset="0"/>
              </a:rPr>
              <a:t>Tema suvokta</a:t>
            </a:r>
            <a:r>
              <a:rPr lang="lt-LT" sz="4400" b="1" dirty="0">
                <a:latin typeface="Arial Black" pitchFamily="34" charset="0"/>
              </a:rPr>
              <a:t>, tekstas </a:t>
            </a:r>
            <a:r>
              <a:rPr lang="lt-LT" sz="4400" b="1" dirty="0">
                <a:solidFill>
                  <a:srgbClr val="FF0000"/>
                </a:solidFill>
                <a:latin typeface="Arial Black" pitchFamily="34" charset="0"/>
              </a:rPr>
              <a:t>aiškus</a:t>
            </a:r>
            <a:r>
              <a:rPr lang="lt-LT" sz="4400" b="1" dirty="0">
                <a:latin typeface="Arial Black" pitchFamily="34" charset="0"/>
              </a:rPr>
              <a:t>, rodo </a:t>
            </a:r>
            <a:r>
              <a:rPr lang="lt-LT" sz="4400" b="1" dirty="0">
                <a:solidFill>
                  <a:srgbClr val="FF0000"/>
                </a:solidFill>
                <a:latin typeface="Arial Black" pitchFamily="34" charset="0"/>
              </a:rPr>
              <a:t>gebėjimus analizuoti ir </a:t>
            </a:r>
            <a:r>
              <a:rPr lang="lt-LT" sz="4400" b="1" dirty="0" smtClean="0">
                <a:solidFill>
                  <a:srgbClr val="FF0000"/>
                </a:solidFill>
                <a:latin typeface="Arial Black" pitchFamily="34" charset="0"/>
              </a:rPr>
              <a:t>apibendrinti,</a:t>
            </a:r>
            <a:r>
              <a:rPr lang="lt-LT" sz="4400" b="1" dirty="0" smtClean="0">
                <a:latin typeface="Arial Black" pitchFamily="34" charset="0"/>
              </a:rPr>
              <a:t> temos </a:t>
            </a:r>
            <a:r>
              <a:rPr lang="lt-LT" sz="4400" b="1" dirty="0">
                <a:solidFill>
                  <a:srgbClr val="FF0000"/>
                </a:solidFill>
                <a:latin typeface="Arial Black" pitchFamily="34" charset="0"/>
              </a:rPr>
              <a:t>plėtotė pakankama</a:t>
            </a:r>
            <a:r>
              <a:rPr lang="lt-LT" sz="4400" b="1" dirty="0">
                <a:latin typeface="Arial Black" pitchFamily="34" charset="0"/>
              </a:rPr>
              <a:t>. Aptarti </a:t>
            </a:r>
            <a:r>
              <a:rPr lang="lt-LT" sz="4400" b="1" dirty="0">
                <a:solidFill>
                  <a:srgbClr val="FF0000"/>
                </a:solidFill>
                <a:latin typeface="Arial Black" pitchFamily="34" charset="0"/>
              </a:rPr>
              <a:t>reikšmingi</a:t>
            </a:r>
            <a:r>
              <a:rPr lang="lt-LT" sz="4400" b="1" dirty="0">
                <a:latin typeface="Arial Black" pitchFamily="34" charset="0"/>
              </a:rPr>
              <a:t> </a:t>
            </a:r>
            <a:r>
              <a:rPr lang="lt-LT" sz="4400" b="1" dirty="0">
                <a:solidFill>
                  <a:srgbClr val="FF0000"/>
                </a:solidFill>
                <a:latin typeface="Arial Black" pitchFamily="34" charset="0"/>
              </a:rPr>
              <a:t>problemos / temos aspektai</a:t>
            </a:r>
            <a:r>
              <a:rPr lang="lt-LT" sz="4400" b="1" dirty="0" smtClean="0">
                <a:latin typeface="Arial Black" pitchFamily="34" charset="0"/>
              </a:rPr>
              <a:t>. Pasirinkta </a:t>
            </a:r>
            <a:r>
              <a:rPr lang="lt-LT" sz="4400" b="1" dirty="0">
                <a:solidFill>
                  <a:srgbClr val="FF0000"/>
                </a:solidFill>
                <a:latin typeface="Arial Black" pitchFamily="34" charset="0"/>
              </a:rPr>
              <a:t>tinkama struktūra </a:t>
            </a:r>
            <a:r>
              <a:rPr lang="lt-LT" sz="4400" b="1" dirty="0">
                <a:latin typeface="Arial Black" pitchFamily="34" charset="0"/>
              </a:rPr>
              <a:t>turiniui perteikti. </a:t>
            </a:r>
            <a:r>
              <a:rPr lang="lt-LT" sz="4400" b="1" dirty="0">
                <a:solidFill>
                  <a:srgbClr val="FF0000"/>
                </a:solidFill>
                <a:latin typeface="Arial Black" pitchFamily="34" charset="0"/>
              </a:rPr>
              <a:t>Pagrindinė mintis aiški</a:t>
            </a:r>
            <a:r>
              <a:rPr lang="lt-LT" sz="4400" b="1" dirty="0" smtClean="0">
                <a:latin typeface="Arial Black" pitchFamily="34" charset="0"/>
              </a:rPr>
              <a:t>, svarbiausi </a:t>
            </a:r>
            <a:r>
              <a:rPr lang="lt-LT" sz="4400" b="1" dirty="0">
                <a:solidFill>
                  <a:srgbClr val="FF0000"/>
                </a:solidFill>
                <a:latin typeface="Arial Black" pitchFamily="34" charset="0"/>
              </a:rPr>
              <a:t>teiginiai išskiriami</a:t>
            </a:r>
            <a:r>
              <a:rPr lang="lt-LT" sz="4400" b="1" dirty="0">
                <a:latin typeface="Arial Black" pitchFamily="34" charset="0"/>
              </a:rPr>
              <a:t>. </a:t>
            </a:r>
            <a:r>
              <a:rPr lang="lt-LT" sz="4400" b="1" dirty="0">
                <a:solidFill>
                  <a:srgbClr val="FF0000"/>
                </a:solidFill>
                <a:latin typeface="Arial Black" pitchFamily="34" charset="0"/>
              </a:rPr>
              <a:t>Argumentavimas tinkamas</a:t>
            </a:r>
            <a:r>
              <a:rPr lang="lt-LT" sz="4400" b="1" dirty="0">
                <a:latin typeface="Arial Black" pitchFamily="34" charset="0"/>
              </a:rPr>
              <a:t>, bet gali būti </a:t>
            </a:r>
            <a:r>
              <a:rPr lang="lt-LT" sz="4400" b="1" dirty="0" smtClean="0">
                <a:solidFill>
                  <a:schemeClr val="bg2">
                    <a:lumMod val="50000"/>
                  </a:schemeClr>
                </a:solidFill>
                <a:latin typeface="Arial Black" pitchFamily="34" charset="0"/>
              </a:rPr>
              <a:t>ne visada </a:t>
            </a:r>
            <a:r>
              <a:rPr lang="lt-LT" sz="4400" b="1" dirty="0">
                <a:solidFill>
                  <a:schemeClr val="bg2">
                    <a:lumMod val="50000"/>
                  </a:schemeClr>
                </a:solidFill>
                <a:latin typeface="Arial Black" pitchFamily="34" charset="0"/>
              </a:rPr>
              <a:t>svarus</a:t>
            </a:r>
            <a:r>
              <a:rPr lang="lt-LT" sz="4400" b="1" dirty="0">
                <a:latin typeface="Arial Black" pitchFamily="34" charset="0"/>
              </a:rPr>
              <a:t>. </a:t>
            </a:r>
            <a:r>
              <a:rPr lang="lt-LT" sz="4400" b="1" dirty="0">
                <a:solidFill>
                  <a:srgbClr val="FF0000"/>
                </a:solidFill>
                <a:latin typeface="Arial Black" pitchFamily="34" charset="0"/>
              </a:rPr>
              <a:t>Samprotaujama logiškai</a:t>
            </a:r>
            <a:r>
              <a:rPr lang="lt-LT" sz="4400" b="1" dirty="0">
                <a:latin typeface="Arial Black" pitchFamily="34" charset="0"/>
              </a:rPr>
              <a:t>, tačiau </a:t>
            </a:r>
            <a:r>
              <a:rPr lang="lt-LT" sz="4400" b="1" dirty="0">
                <a:solidFill>
                  <a:schemeClr val="bg2">
                    <a:lumMod val="50000"/>
                  </a:schemeClr>
                </a:solidFill>
                <a:latin typeface="Arial Black" pitchFamily="34" charset="0"/>
              </a:rPr>
              <a:t>pernelyg abstrakčiai</a:t>
            </a:r>
            <a:r>
              <a:rPr lang="lt-LT" sz="4400" b="1" dirty="0">
                <a:latin typeface="Arial Black" pitchFamily="34" charset="0"/>
              </a:rPr>
              <a:t>. </a:t>
            </a:r>
            <a:r>
              <a:rPr lang="lt-LT" sz="4400" b="1" dirty="0" smtClean="0">
                <a:solidFill>
                  <a:schemeClr val="bg2">
                    <a:lumMod val="50000"/>
                  </a:schemeClr>
                </a:solidFill>
                <a:latin typeface="Arial Black" pitchFamily="34" charset="0"/>
              </a:rPr>
              <a:t>Gali būti </a:t>
            </a:r>
            <a:r>
              <a:rPr lang="lt-LT" sz="4400" b="1" dirty="0">
                <a:solidFill>
                  <a:srgbClr val="FF0000"/>
                </a:solidFill>
                <a:latin typeface="Arial Black" pitchFamily="34" charset="0"/>
              </a:rPr>
              <a:t>praleidžiami svarbūs niuansai </a:t>
            </a:r>
            <a:r>
              <a:rPr lang="lt-LT" sz="4400" b="1" dirty="0">
                <a:latin typeface="Arial Black" pitchFamily="34" charset="0"/>
              </a:rPr>
              <a:t>ir / arba </a:t>
            </a:r>
            <a:r>
              <a:rPr lang="lt-LT" sz="4400" b="1" dirty="0">
                <a:solidFill>
                  <a:schemeClr val="bg2">
                    <a:lumMod val="50000"/>
                  </a:schemeClr>
                </a:solidFill>
                <a:latin typeface="Arial Black" pitchFamily="34" charset="0"/>
              </a:rPr>
              <a:t>daugiau dėmesio </a:t>
            </a:r>
            <a:r>
              <a:rPr lang="lt-LT" sz="4400" b="1" dirty="0" smtClean="0">
                <a:latin typeface="Arial Black" pitchFamily="34" charset="0"/>
              </a:rPr>
              <a:t>skiriama </a:t>
            </a:r>
            <a:r>
              <a:rPr lang="lt-LT" sz="4400" b="1" dirty="0" smtClean="0">
                <a:solidFill>
                  <a:srgbClr val="FF0000"/>
                </a:solidFill>
                <a:latin typeface="Arial Black" pitchFamily="34" charset="0"/>
              </a:rPr>
              <a:t>antraeiliams </a:t>
            </a:r>
            <a:r>
              <a:rPr lang="lt-LT" sz="4400" b="1" dirty="0">
                <a:solidFill>
                  <a:srgbClr val="FF0000"/>
                </a:solidFill>
                <a:latin typeface="Arial Black" pitchFamily="34" charset="0"/>
              </a:rPr>
              <a:t>da</a:t>
            </a:r>
            <a:r>
              <a:rPr lang="lt-LT" sz="4400" b="1" dirty="0">
                <a:latin typeface="Arial Black" pitchFamily="34" charset="0"/>
              </a:rPr>
              <a:t>lykams negu esmei. </a:t>
            </a:r>
            <a:r>
              <a:rPr lang="lt-LT" sz="4400" b="1" dirty="0">
                <a:solidFill>
                  <a:schemeClr val="bg2">
                    <a:lumMod val="50000"/>
                  </a:schemeClr>
                </a:solidFill>
                <a:latin typeface="Arial Black" pitchFamily="34" charset="0"/>
              </a:rPr>
              <a:t>Gali būti</a:t>
            </a:r>
            <a:r>
              <a:rPr lang="lt-LT" sz="4400" b="1" dirty="0">
                <a:latin typeface="Arial Black" pitchFamily="34" charset="0"/>
              </a:rPr>
              <a:t> pristatoma </a:t>
            </a:r>
            <a:r>
              <a:rPr lang="lt-LT" sz="4400" b="1" dirty="0">
                <a:solidFill>
                  <a:srgbClr val="FF0000"/>
                </a:solidFill>
                <a:latin typeface="Arial Black" pitchFamily="34" charset="0"/>
              </a:rPr>
              <a:t>kitokia nuomonė</a:t>
            </a:r>
            <a:r>
              <a:rPr lang="lt-LT" sz="4400" b="1" dirty="0" smtClean="0">
                <a:latin typeface="Arial Black" pitchFamily="34" charset="0"/>
              </a:rPr>
              <a:t>, tačiau </a:t>
            </a:r>
            <a:r>
              <a:rPr lang="lt-LT" sz="4400" b="1" dirty="0">
                <a:solidFill>
                  <a:srgbClr val="FF0000"/>
                </a:solidFill>
                <a:latin typeface="Arial Black" pitchFamily="34" charset="0"/>
              </a:rPr>
              <a:t>negebama jos pagrįstai įvertinti</a:t>
            </a:r>
            <a:r>
              <a:rPr lang="lt-LT" sz="4400" b="1" dirty="0" smtClean="0">
                <a:latin typeface="Arial Black" pitchFamily="34" charset="0"/>
              </a:rPr>
              <a:t>. </a:t>
            </a:r>
            <a:r>
              <a:rPr lang="lt-LT" sz="4400" b="1" dirty="0" smtClean="0">
                <a:solidFill>
                  <a:srgbClr val="FF0000"/>
                </a:solidFill>
                <a:latin typeface="Arial Black" pitchFamily="34" charset="0"/>
              </a:rPr>
              <a:t>Kūrinių </a:t>
            </a:r>
            <a:r>
              <a:rPr lang="lt-LT" sz="4400" b="1" dirty="0">
                <a:solidFill>
                  <a:srgbClr val="FF0000"/>
                </a:solidFill>
                <a:latin typeface="Arial Black" pitchFamily="34" charset="0"/>
              </a:rPr>
              <a:t>idėjos </a:t>
            </a:r>
            <a:r>
              <a:rPr lang="lt-LT" sz="4400" b="1" dirty="0" smtClean="0">
                <a:solidFill>
                  <a:srgbClr val="FF0000"/>
                </a:solidFill>
                <a:latin typeface="Arial Black" pitchFamily="34" charset="0"/>
              </a:rPr>
              <a:t> suprantamos</a:t>
            </a:r>
            <a:r>
              <a:rPr lang="lt-LT" sz="4400" b="1" dirty="0" smtClean="0">
                <a:latin typeface="Arial Black" pitchFamily="34" charset="0"/>
              </a:rPr>
              <a:t> </a:t>
            </a:r>
            <a:r>
              <a:rPr lang="lt-LT" sz="4400" b="1" dirty="0">
                <a:latin typeface="Arial Black" pitchFamily="34" charset="0"/>
              </a:rPr>
              <a:t>ir tinkamai interpretuojamos. </a:t>
            </a:r>
            <a:r>
              <a:rPr lang="lt-LT" sz="4400" b="1" dirty="0" smtClean="0">
                <a:solidFill>
                  <a:srgbClr val="FF0000"/>
                </a:solidFill>
                <a:latin typeface="Arial Black" pitchFamily="34" charset="0"/>
              </a:rPr>
              <a:t>Pakankamai tikslingai </a:t>
            </a:r>
            <a:r>
              <a:rPr lang="lt-LT" sz="4400" b="1" dirty="0">
                <a:solidFill>
                  <a:srgbClr val="FF0000"/>
                </a:solidFill>
                <a:latin typeface="Arial Black" pitchFamily="34" charset="0"/>
              </a:rPr>
              <a:t>remiamasi kontekstu</a:t>
            </a:r>
            <a:r>
              <a:rPr lang="lt-LT" sz="4400" b="1" dirty="0">
                <a:latin typeface="Arial Black" pitchFamily="34" charset="0"/>
              </a:rPr>
              <a:t>. </a:t>
            </a:r>
            <a:r>
              <a:rPr lang="lt-LT" sz="4400" b="1" dirty="0">
                <a:solidFill>
                  <a:srgbClr val="FF0000"/>
                </a:solidFill>
                <a:latin typeface="Arial Black" pitchFamily="34" charset="0"/>
              </a:rPr>
              <a:t>Išvados iš esmės pagrįstos</a:t>
            </a:r>
            <a:r>
              <a:rPr lang="lt-LT" sz="4400" b="1" dirty="0">
                <a:latin typeface="Arial Black" pitchFamily="34" charset="0"/>
              </a:rPr>
              <a:t>, </a:t>
            </a:r>
            <a:r>
              <a:rPr lang="lt-LT" sz="4400" b="1" dirty="0" smtClean="0">
                <a:latin typeface="Arial Black" pitchFamily="34" charset="0"/>
              </a:rPr>
              <a:t>rašančiojo </a:t>
            </a:r>
            <a:r>
              <a:rPr lang="lt-LT" sz="4400" b="1" dirty="0" smtClean="0">
                <a:solidFill>
                  <a:srgbClr val="FF0000"/>
                </a:solidFill>
                <a:latin typeface="Arial Black" pitchFamily="34" charset="0"/>
              </a:rPr>
              <a:t>požiūris </a:t>
            </a:r>
            <a:r>
              <a:rPr lang="lt-LT" sz="4400" b="1" dirty="0">
                <a:solidFill>
                  <a:srgbClr val="FF0000"/>
                </a:solidFill>
                <a:latin typeface="Arial Black" pitchFamily="34" charset="0"/>
              </a:rPr>
              <a:t>aiškus</a:t>
            </a:r>
            <a:r>
              <a:rPr lang="lt-LT" sz="4400" b="1" dirty="0">
                <a:latin typeface="Arial Black" pitchFamily="34" charset="0"/>
              </a:rPr>
              <a:t>. Patvirtinamos, iliustruojamos žinomos tiesos.</a:t>
            </a:r>
          </a:p>
          <a:p>
            <a:endParaRPr lang="lt-LT" dirty="0"/>
          </a:p>
        </p:txBody>
      </p:sp>
    </p:spTree>
    <p:extLst>
      <p:ext uri="{BB962C8B-B14F-4D97-AF65-F5344CB8AC3E}">
        <p14:creationId xmlns:p14="http://schemas.microsoft.com/office/powerpoint/2010/main" val="1327287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u="sng" dirty="0">
                <a:solidFill>
                  <a:srgbClr val="C00000"/>
                </a:solidFill>
              </a:rPr>
              <a:t>RAŠINIO TURINYS - </a:t>
            </a:r>
            <a:r>
              <a:rPr lang="lt-LT" u="sng" dirty="0" smtClean="0">
                <a:solidFill>
                  <a:srgbClr val="C00000"/>
                </a:solidFill>
              </a:rPr>
              <a:t>I </a:t>
            </a:r>
            <a:r>
              <a:rPr lang="lt-LT" u="sng" dirty="0">
                <a:solidFill>
                  <a:srgbClr val="C00000"/>
                </a:solidFill>
              </a:rPr>
              <a:t>lygis :</a:t>
            </a:r>
            <a:endParaRPr lang="lt-LT" dirty="0"/>
          </a:p>
        </p:txBody>
      </p:sp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lt-LT" b="1" dirty="0">
                <a:solidFill>
                  <a:srgbClr val="FF0000"/>
                </a:solidFill>
              </a:rPr>
              <a:t>Tema suvokta</a:t>
            </a:r>
            <a:r>
              <a:rPr lang="lt-LT" b="1" dirty="0"/>
              <a:t>, tačiau </a:t>
            </a:r>
            <a:r>
              <a:rPr lang="lt-LT" b="1" dirty="0">
                <a:solidFill>
                  <a:schemeClr val="bg2">
                    <a:lumMod val="50000"/>
                  </a:schemeClr>
                </a:solidFill>
              </a:rPr>
              <a:t>tekstui trūksta prasminių akcentų, aiškumo</a:t>
            </a:r>
            <a:r>
              <a:rPr lang="lt-LT" b="1" dirty="0" smtClean="0">
                <a:solidFill>
                  <a:schemeClr val="bg2">
                    <a:lumMod val="50000"/>
                  </a:schemeClr>
                </a:solidFill>
              </a:rPr>
              <a:t>, kryptingumo</a:t>
            </a:r>
            <a:r>
              <a:rPr lang="lt-LT" b="1" dirty="0"/>
              <a:t>. Gali būti kalbama </a:t>
            </a:r>
            <a:r>
              <a:rPr lang="lt-LT" b="1" dirty="0">
                <a:solidFill>
                  <a:srgbClr val="FF0000"/>
                </a:solidFill>
              </a:rPr>
              <a:t>ne iš esmės arba pagrindžiami ne </a:t>
            </a:r>
            <a:r>
              <a:rPr lang="lt-LT" b="1" dirty="0" smtClean="0">
                <a:solidFill>
                  <a:srgbClr val="FF0000"/>
                </a:solidFill>
              </a:rPr>
              <a:t>visi teiginiai</a:t>
            </a:r>
            <a:r>
              <a:rPr lang="lt-LT" b="1" dirty="0"/>
              <a:t>. Daromos </a:t>
            </a:r>
            <a:r>
              <a:rPr lang="lt-LT" b="1" dirty="0">
                <a:solidFill>
                  <a:srgbClr val="FF0000"/>
                </a:solidFill>
              </a:rPr>
              <a:t>ne visai pagrįstos išvados</a:t>
            </a:r>
            <a:r>
              <a:rPr lang="lt-LT" b="1" dirty="0"/>
              <a:t>. </a:t>
            </a:r>
            <a:r>
              <a:rPr lang="lt-LT" b="1" dirty="0">
                <a:solidFill>
                  <a:schemeClr val="bg2">
                    <a:lumMod val="25000"/>
                  </a:schemeClr>
                </a:solidFill>
              </a:rPr>
              <a:t>Retai</a:t>
            </a:r>
            <a:r>
              <a:rPr lang="lt-LT" b="1" dirty="0"/>
              <a:t> aiškinamos priežastys</a:t>
            </a:r>
            <a:r>
              <a:rPr lang="lt-LT" b="1" dirty="0" smtClean="0"/>
              <a:t>. </a:t>
            </a:r>
            <a:r>
              <a:rPr lang="lt-LT" b="1" dirty="0" smtClean="0">
                <a:solidFill>
                  <a:srgbClr val="FF0000"/>
                </a:solidFill>
              </a:rPr>
              <a:t>Įrodymai </a:t>
            </a:r>
            <a:r>
              <a:rPr lang="lt-LT" b="1" dirty="0">
                <a:solidFill>
                  <a:srgbClr val="FF0000"/>
                </a:solidFill>
              </a:rPr>
              <a:t>pateikiami miglotai</a:t>
            </a:r>
            <a:r>
              <a:rPr lang="lt-LT" b="1" dirty="0"/>
              <a:t>, </a:t>
            </a:r>
            <a:r>
              <a:rPr lang="lt-LT" b="1" dirty="0">
                <a:solidFill>
                  <a:srgbClr val="FF0000"/>
                </a:solidFill>
              </a:rPr>
              <a:t>pavyzdžiai ne visai tinkami</a:t>
            </a:r>
            <a:r>
              <a:rPr lang="lt-LT" b="1" dirty="0"/>
              <a:t>. </a:t>
            </a:r>
            <a:r>
              <a:rPr lang="lt-LT" b="1" dirty="0" smtClean="0">
                <a:solidFill>
                  <a:schemeClr val="bg2">
                    <a:lumMod val="50000"/>
                  </a:schemeClr>
                </a:solidFill>
              </a:rPr>
              <a:t>Ignoruojamas</a:t>
            </a:r>
            <a:r>
              <a:rPr lang="lt-LT" b="1" dirty="0" smtClean="0"/>
              <a:t> arba </a:t>
            </a:r>
            <a:r>
              <a:rPr lang="lt-LT" b="1" dirty="0">
                <a:solidFill>
                  <a:schemeClr val="bg2">
                    <a:lumMod val="50000"/>
                  </a:schemeClr>
                </a:solidFill>
              </a:rPr>
              <a:t>paviršutiniškai</a:t>
            </a:r>
            <a:r>
              <a:rPr lang="lt-LT" b="1" dirty="0"/>
              <a:t> </a:t>
            </a:r>
            <a:r>
              <a:rPr lang="lt-LT" b="1" dirty="0">
                <a:solidFill>
                  <a:srgbClr val="FF0000"/>
                </a:solidFill>
              </a:rPr>
              <a:t>įvertinamas</a:t>
            </a:r>
            <a:r>
              <a:rPr lang="lt-LT" b="1" dirty="0"/>
              <a:t> akivaizdus </a:t>
            </a:r>
            <a:r>
              <a:rPr lang="lt-LT" b="1" dirty="0">
                <a:solidFill>
                  <a:srgbClr val="FF0000"/>
                </a:solidFill>
              </a:rPr>
              <a:t>alternatyvus požiūris.</a:t>
            </a:r>
            <a:r>
              <a:rPr lang="lt-LT" b="1" dirty="0"/>
              <a:t> </a:t>
            </a:r>
            <a:r>
              <a:rPr lang="lt-LT" b="1" dirty="0" smtClean="0"/>
              <a:t>Rašinyje </a:t>
            </a:r>
            <a:r>
              <a:rPr lang="lt-LT" b="1" dirty="0" smtClean="0">
                <a:solidFill>
                  <a:srgbClr val="FF0000"/>
                </a:solidFill>
              </a:rPr>
              <a:t>daug </a:t>
            </a:r>
            <a:r>
              <a:rPr lang="lt-LT" b="1" dirty="0">
                <a:solidFill>
                  <a:srgbClr val="FF0000"/>
                </a:solidFill>
              </a:rPr>
              <a:t>pasikartojimų</a:t>
            </a:r>
            <a:r>
              <a:rPr lang="lt-LT" b="1" dirty="0"/>
              <a:t>, bet </a:t>
            </a:r>
            <a:r>
              <a:rPr lang="lt-LT" b="1" dirty="0">
                <a:solidFill>
                  <a:srgbClr val="FF0000"/>
                </a:solidFill>
              </a:rPr>
              <a:t>mintys neišplėtojamos</a:t>
            </a:r>
            <a:r>
              <a:rPr lang="lt-LT" b="1" dirty="0"/>
              <a:t>. </a:t>
            </a:r>
            <a:r>
              <a:rPr lang="lt-LT" b="1" dirty="0">
                <a:solidFill>
                  <a:srgbClr val="FF0000"/>
                </a:solidFill>
              </a:rPr>
              <a:t>Argumentavimas seklus</a:t>
            </a:r>
            <a:r>
              <a:rPr lang="lt-LT" b="1" dirty="0" smtClean="0"/>
              <a:t>, </a:t>
            </a:r>
            <a:r>
              <a:rPr lang="lt-LT" b="1" dirty="0" smtClean="0">
                <a:solidFill>
                  <a:srgbClr val="FF0000"/>
                </a:solidFill>
              </a:rPr>
              <a:t>paviršutiniška</a:t>
            </a:r>
            <a:r>
              <a:rPr lang="lt-LT" b="1" dirty="0" smtClean="0"/>
              <a:t>s</a:t>
            </a:r>
            <a:r>
              <a:rPr lang="lt-LT" b="1" dirty="0"/>
              <a:t>, </a:t>
            </a:r>
            <a:r>
              <a:rPr lang="lt-LT" b="1" dirty="0">
                <a:solidFill>
                  <a:schemeClr val="bg2">
                    <a:lumMod val="50000"/>
                  </a:schemeClr>
                </a:solidFill>
              </a:rPr>
              <a:t>nepajėgiama rasti </a:t>
            </a:r>
            <a:r>
              <a:rPr lang="lt-LT" b="1" dirty="0"/>
              <a:t>svarių argumentų. </a:t>
            </a:r>
            <a:r>
              <a:rPr lang="lt-LT" b="1" dirty="0">
                <a:solidFill>
                  <a:schemeClr val="bg2">
                    <a:lumMod val="50000"/>
                  </a:schemeClr>
                </a:solidFill>
              </a:rPr>
              <a:t>Daug </a:t>
            </a:r>
            <a:r>
              <a:rPr lang="lt-LT" b="1" dirty="0" smtClean="0">
                <a:solidFill>
                  <a:srgbClr val="FF0000"/>
                </a:solidFill>
              </a:rPr>
              <a:t>nereikalingų smulkmenų </a:t>
            </a:r>
            <a:r>
              <a:rPr lang="lt-LT" b="1" dirty="0">
                <a:solidFill>
                  <a:srgbClr val="FF0000"/>
                </a:solidFill>
              </a:rPr>
              <a:t>/ nukrypimų.</a:t>
            </a:r>
          </a:p>
          <a:p>
            <a:endParaRPr lang="lt-LT" dirty="0"/>
          </a:p>
        </p:txBody>
      </p:sp>
    </p:spTree>
    <p:extLst>
      <p:ext uri="{BB962C8B-B14F-4D97-AF65-F5344CB8AC3E}">
        <p14:creationId xmlns:p14="http://schemas.microsoft.com/office/powerpoint/2010/main" val="37479912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>
          <a:xfrm>
            <a:off x="395536" y="116632"/>
            <a:ext cx="8496944" cy="1301006"/>
          </a:xfrm>
        </p:spPr>
        <p:txBody>
          <a:bodyPr>
            <a:normAutofit fontScale="90000"/>
          </a:bodyPr>
          <a:lstStyle/>
          <a:p>
            <a:r>
              <a:rPr lang="lt-LT" sz="3600" dirty="0"/>
              <a:t>KALBOS </a:t>
            </a:r>
            <a:r>
              <a:rPr lang="lt-LT" sz="3600" dirty="0" smtClean="0"/>
              <a:t>TAISYKLINGUMAS</a:t>
            </a:r>
            <a:r>
              <a:rPr lang="lt-LT" dirty="0"/>
              <a:t/>
            </a:r>
            <a:br>
              <a:rPr lang="lt-LT" dirty="0"/>
            </a:br>
            <a:endParaRPr lang="lt-LT" dirty="0"/>
          </a:p>
        </p:txBody>
      </p:sp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lt-LT" b="1" u="sng" dirty="0">
                <a:solidFill>
                  <a:srgbClr val="FF0000"/>
                </a:solidFill>
              </a:rPr>
              <a:t>III LYGIS</a:t>
            </a:r>
            <a:r>
              <a:rPr lang="lt-LT" dirty="0"/>
              <a:t>: </a:t>
            </a:r>
            <a:r>
              <a:rPr lang="lt-LT" sz="2600" b="1" dirty="0">
                <a:solidFill>
                  <a:srgbClr val="7030A0"/>
                </a:solidFill>
              </a:rPr>
              <a:t>p</a:t>
            </a:r>
            <a:r>
              <a:rPr lang="lt-LT" sz="2600" b="1" dirty="0" smtClean="0">
                <a:solidFill>
                  <a:srgbClr val="7030A0"/>
                </a:solidFill>
              </a:rPr>
              <a:t>uikiai</a:t>
            </a:r>
            <a:r>
              <a:rPr lang="lt-LT" sz="2600" b="1" dirty="0" smtClean="0"/>
              <a:t> </a:t>
            </a:r>
            <a:r>
              <a:rPr lang="lt-LT" sz="2600" b="1" dirty="0"/>
              <a:t>vartojama bendrinė lietuvių kalba (gramatikos ir leksikos </a:t>
            </a:r>
            <a:r>
              <a:rPr lang="lt-LT" sz="2600" b="1" dirty="0" smtClean="0"/>
              <a:t>požiūriu kalba </a:t>
            </a:r>
            <a:r>
              <a:rPr lang="lt-LT" sz="2600" b="1" dirty="0"/>
              <a:t>taisyklinga ir tinkama</a:t>
            </a:r>
            <a:r>
              <a:rPr lang="lt-LT" sz="2600" b="1" dirty="0" smtClean="0"/>
              <a:t>). Tekstas </a:t>
            </a:r>
            <a:r>
              <a:rPr lang="lt-LT" sz="2600" b="1" dirty="0"/>
              <a:t>parašytas </a:t>
            </a:r>
            <a:r>
              <a:rPr lang="lt-LT" sz="2600" b="1" dirty="0">
                <a:solidFill>
                  <a:srgbClr val="7030A0"/>
                </a:solidFill>
              </a:rPr>
              <a:t>be klaidų</a:t>
            </a:r>
            <a:r>
              <a:rPr lang="lt-LT" sz="2600" b="1" dirty="0"/>
              <a:t>, gali pasitaikyti </a:t>
            </a:r>
            <a:r>
              <a:rPr lang="lt-LT" sz="2600" b="1" dirty="0">
                <a:solidFill>
                  <a:srgbClr val="7030A0"/>
                </a:solidFill>
              </a:rPr>
              <a:t>tik vienas kitas </a:t>
            </a:r>
            <a:r>
              <a:rPr lang="lt-LT" sz="2600" b="1" dirty="0" smtClean="0">
                <a:solidFill>
                  <a:srgbClr val="7030A0"/>
                </a:solidFill>
              </a:rPr>
              <a:t>nežymus </a:t>
            </a:r>
            <a:r>
              <a:rPr lang="lt-LT" sz="2600" b="1" dirty="0" smtClean="0"/>
              <a:t>trūkumas.</a:t>
            </a:r>
          </a:p>
          <a:p>
            <a:r>
              <a:rPr lang="lt-LT" b="1" u="sng" dirty="0" smtClean="0">
                <a:solidFill>
                  <a:srgbClr val="FF0000"/>
                </a:solidFill>
              </a:rPr>
              <a:t>II </a:t>
            </a:r>
            <a:r>
              <a:rPr lang="lt-LT" b="1" u="sng" dirty="0">
                <a:solidFill>
                  <a:srgbClr val="FF0000"/>
                </a:solidFill>
              </a:rPr>
              <a:t>LYGIS</a:t>
            </a:r>
            <a:r>
              <a:rPr lang="lt-LT" dirty="0"/>
              <a:t>: </a:t>
            </a:r>
            <a:r>
              <a:rPr lang="lt-LT" sz="2600" b="1" dirty="0" smtClean="0"/>
              <a:t>bendrinė </a:t>
            </a:r>
            <a:r>
              <a:rPr lang="lt-LT" sz="2600" b="1" dirty="0"/>
              <a:t>lietuvių kalba vartojama daugiausia </a:t>
            </a:r>
            <a:r>
              <a:rPr lang="lt-LT" sz="2600" b="1" dirty="0">
                <a:solidFill>
                  <a:srgbClr val="7030A0"/>
                </a:solidFill>
              </a:rPr>
              <a:t>tinkamai ir taisyklingai</a:t>
            </a:r>
            <a:r>
              <a:rPr lang="lt-LT" sz="2600" b="1" dirty="0" smtClean="0"/>
              <a:t>. Gali </a:t>
            </a:r>
            <a:r>
              <a:rPr lang="lt-LT" sz="2600" b="1" dirty="0">
                <a:solidFill>
                  <a:srgbClr val="7030A0"/>
                </a:solidFill>
              </a:rPr>
              <a:t>pasitaikyti</a:t>
            </a:r>
            <a:r>
              <a:rPr lang="lt-LT" sz="2600" b="1" dirty="0"/>
              <a:t> gramatikos ir / ar leksikos, rašybos ir / ar </a:t>
            </a:r>
            <a:r>
              <a:rPr lang="lt-LT" sz="2600" b="1" dirty="0" smtClean="0"/>
              <a:t>skyrybos klaidų</a:t>
            </a:r>
            <a:r>
              <a:rPr lang="lt-LT" sz="2600" b="1" dirty="0"/>
              <a:t>, tačiau jos </a:t>
            </a:r>
            <a:r>
              <a:rPr lang="lt-LT" sz="2600" b="1" dirty="0">
                <a:solidFill>
                  <a:srgbClr val="7030A0"/>
                </a:solidFill>
              </a:rPr>
              <a:t>nekenkia teksto aiškumui</a:t>
            </a:r>
            <a:r>
              <a:rPr lang="lt-LT" sz="2600" b="1" dirty="0" smtClean="0"/>
              <a:t>.</a:t>
            </a:r>
          </a:p>
          <a:p>
            <a:r>
              <a:rPr lang="lt-LT" sz="2800" b="1" u="sng" dirty="0" smtClean="0">
                <a:solidFill>
                  <a:srgbClr val="FF0000"/>
                </a:solidFill>
              </a:rPr>
              <a:t>I </a:t>
            </a:r>
            <a:r>
              <a:rPr lang="lt-LT" sz="2800" b="1" u="sng" dirty="0">
                <a:solidFill>
                  <a:srgbClr val="FF0000"/>
                </a:solidFill>
              </a:rPr>
              <a:t>LYGIS</a:t>
            </a:r>
            <a:r>
              <a:rPr lang="lt-LT" sz="2800" dirty="0"/>
              <a:t>: </a:t>
            </a:r>
            <a:r>
              <a:rPr lang="lt-LT" sz="2800" b="1" dirty="0" smtClean="0"/>
              <a:t>bendrinė </a:t>
            </a:r>
            <a:r>
              <a:rPr lang="lt-LT" sz="2800" b="1" dirty="0"/>
              <a:t>lietuvių kalba vartojama </a:t>
            </a:r>
            <a:r>
              <a:rPr lang="lt-LT" sz="2800" b="1" dirty="0">
                <a:solidFill>
                  <a:srgbClr val="7030A0"/>
                </a:solidFill>
              </a:rPr>
              <a:t>ne visai tinkamai ir taisyklingai</a:t>
            </a:r>
            <a:r>
              <a:rPr lang="lt-LT" sz="2800" b="1" dirty="0" smtClean="0">
                <a:solidFill>
                  <a:srgbClr val="7030A0"/>
                </a:solidFill>
              </a:rPr>
              <a:t>.</a:t>
            </a:r>
            <a:r>
              <a:rPr lang="lt-LT" sz="2800" b="1" dirty="0" smtClean="0"/>
              <a:t> Gramatikos </a:t>
            </a:r>
            <a:r>
              <a:rPr lang="lt-LT" sz="2800" b="1" dirty="0"/>
              <a:t>ir / ar leksikos, rašybos ir / ar skyrybos </a:t>
            </a:r>
            <a:r>
              <a:rPr lang="lt-LT" sz="2800" b="1" dirty="0">
                <a:solidFill>
                  <a:srgbClr val="7030A0"/>
                </a:solidFill>
              </a:rPr>
              <a:t>klaidos sunkina </a:t>
            </a:r>
            <a:r>
              <a:rPr lang="lt-LT" sz="2800" b="1" dirty="0" smtClean="0">
                <a:solidFill>
                  <a:srgbClr val="7030A0"/>
                </a:solidFill>
              </a:rPr>
              <a:t>teksto supratimą</a:t>
            </a:r>
            <a:r>
              <a:rPr lang="lt-LT" sz="2800" b="1" dirty="0">
                <a:solidFill>
                  <a:srgbClr val="7030A0"/>
                </a:solidFill>
              </a:rPr>
              <a:t>.</a:t>
            </a:r>
            <a:endParaRPr lang="lt-LT" sz="2600" b="1" dirty="0">
              <a:solidFill>
                <a:srgbClr val="7030A0"/>
              </a:solidFill>
            </a:endParaRPr>
          </a:p>
          <a:p>
            <a:endParaRPr lang="lt-LT" dirty="0"/>
          </a:p>
        </p:txBody>
      </p:sp>
    </p:spTree>
    <p:extLst>
      <p:ext uri="{BB962C8B-B14F-4D97-AF65-F5344CB8AC3E}">
        <p14:creationId xmlns:p14="http://schemas.microsoft.com/office/powerpoint/2010/main" val="39961545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dirty="0"/>
              <a:t>TEKSTO RAIŠKA</a:t>
            </a:r>
          </a:p>
        </p:txBody>
      </p:sp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>
          <a:xfrm>
            <a:off x="467544" y="1556792"/>
            <a:ext cx="8229600" cy="4525963"/>
          </a:xfrm>
        </p:spPr>
        <p:txBody>
          <a:bodyPr>
            <a:normAutofit fontScale="85000" lnSpcReduction="20000"/>
          </a:bodyPr>
          <a:lstStyle/>
          <a:p>
            <a:r>
              <a:rPr lang="lt-LT" b="1" u="sng" dirty="0">
                <a:solidFill>
                  <a:srgbClr val="FF0000"/>
                </a:solidFill>
              </a:rPr>
              <a:t>III LYGIS</a:t>
            </a:r>
            <a:r>
              <a:rPr lang="lt-LT" dirty="0"/>
              <a:t>: </a:t>
            </a:r>
            <a:r>
              <a:rPr lang="lt-LT" sz="3000" b="1" dirty="0"/>
              <a:t>Rašoma </a:t>
            </a:r>
            <a:r>
              <a:rPr lang="lt-LT" sz="3000" b="1" dirty="0">
                <a:solidFill>
                  <a:srgbClr val="7030A0"/>
                </a:solidFill>
              </a:rPr>
              <a:t>aiškiai, sklandžiai, logiškai, glaustai</a:t>
            </a:r>
            <a:r>
              <a:rPr lang="lt-LT" sz="3000" b="1" dirty="0" smtClean="0"/>
              <a:t>. </a:t>
            </a:r>
            <a:r>
              <a:rPr lang="lt-LT" sz="3000" b="1" dirty="0"/>
              <a:t>Tekstas </a:t>
            </a:r>
            <a:r>
              <a:rPr lang="lt-LT" sz="3000" b="1" dirty="0" smtClean="0"/>
              <a:t>stilistiškai </a:t>
            </a:r>
            <a:r>
              <a:rPr lang="lt-LT" sz="3000" b="1" dirty="0" smtClean="0">
                <a:solidFill>
                  <a:srgbClr val="7030A0"/>
                </a:solidFill>
              </a:rPr>
              <a:t>vientisas</a:t>
            </a:r>
            <a:r>
              <a:rPr lang="lt-LT" sz="3000" b="1" dirty="0"/>
              <a:t>, </a:t>
            </a:r>
            <a:r>
              <a:rPr lang="lt-LT" sz="3000" b="1" dirty="0" smtClean="0"/>
              <a:t>leksika </a:t>
            </a:r>
            <a:r>
              <a:rPr lang="lt-LT" sz="3000" b="1" dirty="0">
                <a:solidFill>
                  <a:srgbClr val="7030A0"/>
                </a:solidFill>
              </a:rPr>
              <a:t>tinkama ir efektyvi</a:t>
            </a:r>
            <a:r>
              <a:rPr lang="lt-LT" sz="3000" b="1" dirty="0" smtClean="0"/>
              <a:t>. Raiška </a:t>
            </a:r>
            <a:r>
              <a:rPr lang="lt-LT" sz="3000" b="1" dirty="0">
                <a:solidFill>
                  <a:srgbClr val="7030A0"/>
                </a:solidFill>
              </a:rPr>
              <a:t>atitinka</a:t>
            </a:r>
            <a:r>
              <a:rPr lang="lt-LT" sz="3000" b="1" dirty="0"/>
              <a:t> rašymo </a:t>
            </a:r>
            <a:r>
              <a:rPr lang="lt-LT" sz="3000" b="1" dirty="0">
                <a:solidFill>
                  <a:srgbClr val="7030A0"/>
                </a:solidFill>
              </a:rPr>
              <a:t>situaciją ir žanrą</a:t>
            </a:r>
            <a:r>
              <a:rPr lang="lt-LT" sz="3000" b="1" dirty="0"/>
              <a:t>. Idėjos </a:t>
            </a:r>
            <a:r>
              <a:rPr lang="lt-LT" sz="3000" b="1" dirty="0">
                <a:solidFill>
                  <a:srgbClr val="FF0000"/>
                </a:solidFill>
              </a:rPr>
              <a:t>gali būti </a:t>
            </a:r>
            <a:r>
              <a:rPr lang="lt-LT" sz="3000" b="1" dirty="0" smtClean="0"/>
              <a:t>perteikiamos </a:t>
            </a:r>
            <a:r>
              <a:rPr lang="lt-LT" sz="3000" b="1" dirty="0" smtClean="0">
                <a:solidFill>
                  <a:srgbClr val="7030A0"/>
                </a:solidFill>
              </a:rPr>
              <a:t>kūrybiškai</a:t>
            </a:r>
            <a:r>
              <a:rPr lang="lt-LT" sz="3000" b="1" dirty="0">
                <a:solidFill>
                  <a:srgbClr val="7030A0"/>
                </a:solidFill>
              </a:rPr>
              <a:t>, originalia </a:t>
            </a:r>
            <a:r>
              <a:rPr lang="lt-LT" sz="3000" b="1" dirty="0" smtClean="0">
                <a:solidFill>
                  <a:srgbClr val="7030A0"/>
                </a:solidFill>
              </a:rPr>
              <a:t>raiška</a:t>
            </a:r>
            <a:r>
              <a:rPr lang="lt-LT" sz="3000" b="1" dirty="0" smtClean="0"/>
              <a:t>.</a:t>
            </a:r>
          </a:p>
          <a:p>
            <a:r>
              <a:rPr lang="lt-LT" sz="2800" b="1" u="sng" dirty="0" smtClean="0">
                <a:solidFill>
                  <a:srgbClr val="FF0000"/>
                </a:solidFill>
              </a:rPr>
              <a:t>II </a:t>
            </a:r>
            <a:r>
              <a:rPr lang="lt-LT" sz="2800" b="1" u="sng" dirty="0">
                <a:solidFill>
                  <a:srgbClr val="FF0000"/>
                </a:solidFill>
              </a:rPr>
              <a:t>LYGIS</a:t>
            </a:r>
            <a:r>
              <a:rPr lang="lt-LT" sz="2800" dirty="0"/>
              <a:t>: </a:t>
            </a:r>
            <a:r>
              <a:rPr lang="lt-LT" sz="2800" b="1" dirty="0"/>
              <a:t>Rašoma </a:t>
            </a:r>
            <a:r>
              <a:rPr lang="lt-LT" sz="2800" b="1" dirty="0">
                <a:solidFill>
                  <a:srgbClr val="7030A0"/>
                </a:solidFill>
              </a:rPr>
              <a:t>aiškiai, tiksliai</a:t>
            </a:r>
            <a:r>
              <a:rPr lang="lt-LT" sz="2800" b="1" dirty="0"/>
              <a:t>. Minčių santykiams išreikšti vartojamos </a:t>
            </a:r>
            <a:r>
              <a:rPr lang="lt-LT" sz="2800" b="1" dirty="0" smtClean="0">
                <a:solidFill>
                  <a:srgbClr val="7030A0"/>
                </a:solidFill>
              </a:rPr>
              <a:t>įvairios </a:t>
            </a:r>
            <a:r>
              <a:rPr lang="lt-LT" sz="2800" b="1" dirty="0" smtClean="0"/>
              <a:t>sintaksinės </a:t>
            </a:r>
            <a:r>
              <a:rPr lang="lt-LT" sz="2800" b="1" dirty="0"/>
              <a:t>struktūros. Leksika </a:t>
            </a:r>
            <a:r>
              <a:rPr lang="lt-LT" sz="2800" b="1" dirty="0">
                <a:solidFill>
                  <a:srgbClr val="7030A0"/>
                </a:solidFill>
              </a:rPr>
              <a:t>tinkama</a:t>
            </a:r>
            <a:r>
              <a:rPr lang="lt-LT" sz="2800" b="1" dirty="0" smtClean="0"/>
              <a:t>. Raiška </a:t>
            </a:r>
            <a:r>
              <a:rPr lang="lt-LT" sz="2800" b="1" dirty="0">
                <a:solidFill>
                  <a:srgbClr val="7030A0"/>
                </a:solidFill>
              </a:rPr>
              <a:t>atitinka</a:t>
            </a:r>
            <a:r>
              <a:rPr lang="lt-LT" sz="2800" b="1" dirty="0"/>
              <a:t> rašymo </a:t>
            </a:r>
            <a:r>
              <a:rPr lang="lt-LT" sz="2800" b="1" dirty="0">
                <a:solidFill>
                  <a:srgbClr val="7030A0"/>
                </a:solidFill>
              </a:rPr>
              <a:t>situaciją ir žanrą</a:t>
            </a:r>
            <a:r>
              <a:rPr lang="lt-LT" sz="2800" b="1" dirty="0" smtClean="0"/>
              <a:t>. Tekstas </a:t>
            </a:r>
            <a:r>
              <a:rPr lang="lt-LT" sz="2800" b="1" dirty="0">
                <a:solidFill>
                  <a:srgbClr val="7030A0"/>
                </a:solidFill>
              </a:rPr>
              <a:t>formaliai</a:t>
            </a:r>
            <a:r>
              <a:rPr lang="lt-LT" sz="2800" b="1" dirty="0"/>
              <a:t> organizuotas</a:t>
            </a:r>
            <a:r>
              <a:rPr lang="lt-LT" sz="2800" b="1" dirty="0" smtClean="0"/>
              <a:t>.</a:t>
            </a:r>
          </a:p>
          <a:p>
            <a:r>
              <a:rPr lang="lt-LT" sz="2800" b="1" u="sng" dirty="0" smtClean="0">
                <a:solidFill>
                  <a:srgbClr val="FF0000"/>
                </a:solidFill>
              </a:rPr>
              <a:t>I </a:t>
            </a:r>
            <a:r>
              <a:rPr lang="lt-LT" sz="2800" b="1" u="sng" dirty="0">
                <a:solidFill>
                  <a:srgbClr val="FF0000"/>
                </a:solidFill>
              </a:rPr>
              <a:t>LYGIS</a:t>
            </a:r>
            <a:r>
              <a:rPr lang="lt-LT" sz="2800" dirty="0"/>
              <a:t>: </a:t>
            </a:r>
            <a:r>
              <a:rPr lang="lt-LT" sz="2800" b="1" dirty="0"/>
              <a:t>Rašoma </a:t>
            </a:r>
            <a:r>
              <a:rPr lang="lt-LT" sz="2800" b="1" dirty="0">
                <a:solidFill>
                  <a:srgbClr val="7030A0"/>
                </a:solidFill>
              </a:rPr>
              <a:t>ne visai aiškiai</a:t>
            </a:r>
            <a:r>
              <a:rPr lang="lt-LT" sz="2800" b="1" dirty="0"/>
              <a:t>. Pasitaiko tikslumo, glaustumo trūkumų. </a:t>
            </a:r>
            <a:r>
              <a:rPr lang="lt-LT" sz="2800" b="1" dirty="0" smtClean="0">
                <a:solidFill>
                  <a:srgbClr val="7030A0"/>
                </a:solidFill>
              </a:rPr>
              <a:t>Žodynas ribotas</a:t>
            </a:r>
            <a:r>
              <a:rPr lang="lt-LT" sz="2800" b="1" dirty="0"/>
              <a:t>. Sakinių sandara </a:t>
            </a:r>
            <a:r>
              <a:rPr lang="lt-LT" sz="2800" b="1" dirty="0">
                <a:solidFill>
                  <a:srgbClr val="7030A0"/>
                </a:solidFill>
              </a:rPr>
              <a:t>mažai įvairuoja</a:t>
            </a:r>
            <a:r>
              <a:rPr lang="lt-LT" sz="2800" b="1" dirty="0" smtClean="0"/>
              <a:t>. Raiška </a:t>
            </a:r>
            <a:r>
              <a:rPr lang="lt-LT" sz="2800" b="1" dirty="0">
                <a:solidFill>
                  <a:srgbClr val="7030A0"/>
                </a:solidFill>
              </a:rPr>
              <a:t>iš esmės atitinka</a:t>
            </a:r>
            <a:r>
              <a:rPr lang="lt-LT" sz="2800" b="1" dirty="0"/>
              <a:t> rašymo </a:t>
            </a:r>
            <a:r>
              <a:rPr lang="lt-LT" sz="2800" b="1" dirty="0">
                <a:solidFill>
                  <a:srgbClr val="7030A0"/>
                </a:solidFill>
              </a:rPr>
              <a:t>situaciją ir žanrą</a:t>
            </a:r>
            <a:r>
              <a:rPr lang="lt-LT" sz="2800" b="1" dirty="0" smtClean="0"/>
              <a:t>. Teksto </a:t>
            </a:r>
            <a:r>
              <a:rPr lang="lt-LT" sz="2800" b="1" dirty="0"/>
              <a:t>organizavimas </a:t>
            </a:r>
            <a:r>
              <a:rPr lang="lt-LT" sz="2800" b="1" dirty="0">
                <a:solidFill>
                  <a:srgbClr val="7030A0"/>
                </a:solidFill>
              </a:rPr>
              <a:t>padrikas</a:t>
            </a:r>
            <a:r>
              <a:rPr lang="lt-LT" sz="2800" b="1" dirty="0"/>
              <a:t>.</a:t>
            </a:r>
            <a:endParaRPr lang="lt-LT" sz="3000" b="1" dirty="0"/>
          </a:p>
        </p:txBody>
      </p:sp>
    </p:spTree>
    <p:extLst>
      <p:ext uri="{BB962C8B-B14F-4D97-AF65-F5344CB8AC3E}">
        <p14:creationId xmlns:p14="http://schemas.microsoft.com/office/powerpoint/2010/main" val="42400983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Welcome">
  <a:themeElements>
    <a:clrScheme name="Welcome">
      <a:dk1>
        <a:sysClr val="windowText" lastClr="000000"/>
      </a:dk1>
      <a:lt1>
        <a:sysClr val="window" lastClr="FFFFFF"/>
      </a:lt1>
      <a:dk2>
        <a:srgbClr val="00272B"/>
      </a:dk2>
      <a:lt2>
        <a:srgbClr val="F7F7FF"/>
      </a:lt2>
      <a:accent1>
        <a:srgbClr val="006AED"/>
      </a:accent1>
      <a:accent2>
        <a:srgbClr val="0087BF"/>
      </a:accent2>
      <a:accent3>
        <a:srgbClr val="5D974B"/>
      </a:accent3>
      <a:accent4>
        <a:srgbClr val="9DBB3F"/>
      </a:accent4>
      <a:accent5>
        <a:srgbClr val="C77CC7"/>
      </a:accent5>
      <a:accent6>
        <a:srgbClr val="996699"/>
      </a:accent6>
      <a:hlink>
        <a:srgbClr val="E78707"/>
      </a:hlink>
      <a:folHlink>
        <a:srgbClr val="C618BA"/>
      </a:folHlink>
    </a:clrScheme>
    <a:fontScheme name="Welcome">
      <a:majorFont>
        <a:latin typeface="Book Antiqua"/>
        <a:ea typeface=""/>
        <a:cs typeface=""/>
        <a:font script="Jpan" typeface="ＭＳ Ｐゴシック"/>
        <a:font script="Hang" typeface="돋움"/>
        <a:font script="Hans" typeface="华文中宋"/>
        <a:font script="Hant" typeface="微軟正黑體"/>
        <a:font script="Arab" typeface="Times New  Roman"/>
        <a:font script="Hebr" typeface="Times New 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 Cherokee"/>
        <a:font script="Yiii" typeface="Microsoft Yi  Baiti"/>
        <a:font script="Tibt" typeface="Microsoft  Himalaya"/>
        <a:font script="Thaa" typeface="MV Boli"/>
        <a:font script="Deva" typeface="Mangal"/>
        <a:font script="Telu" typeface="Gautami"/>
        <a:font script="Taml" typeface="Latha"/>
        <a:font script="Syrc" typeface="Estrangelo  Edessa"/>
        <a:font script="Orya" typeface="Kalinga"/>
        <a:font script="Mlym" typeface="Kartika"/>
        <a:font script="Laoo" typeface="DokChampa"/>
        <a:font script="Sinh" typeface="Iskoola Pota"/>
        <a:font script="Mong" typeface="Mongolian  Baiti"/>
        <a:font script="Viet" typeface="Times New  Roman"/>
        <a:font script="Uigh" typeface="Microsoft  Uighur"/>
      </a:majorFont>
      <a:minorFont>
        <a:latin typeface="Cambria"/>
        <a:ea typeface=""/>
        <a:cs typeface=""/>
        <a:font script="Jpan" typeface="ＭＳ Ｐゴシック"/>
        <a:font script="Hang" typeface="맑은 고딕"/>
        <a:font script="Hans" typeface="宋体"/>
        <a:font script="Hant" typeface="微軟正黑體"/>
        <a:font script="Arab" typeface="Times New  Roman"/>
        <a:font script="Hebr" typeface="Times New 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 Cherokee"/>
        <a:font script="Yiii" typeface="Microsoft Yi  Baiti"/>
        <a:font script="Tibt" typeface="Microsoft  Himalaya"/>
        <a:font script="Thaa" typeface="MV Boli"/>
        <a:font script="Deva" typeface="Mangal"/>
        <a:font script="Telu" typeface="Gautami"/>
        <a:font script="Taml" typeface="Latha"/>
        <a:font script="Syrc" typeface="Estrangelo  Edessa"/>
        <a:font script="Orya" typeface="Kalinga"/>
        <a:font script="Mlym" typeface="Kartika"/>
        <a:font script="Laoo" typeface="DokChampa"/>
        <a:font script="Sinh" typeface="Iskoola Pota"/>
        <a:font script="Mong" typeface="Mongolian  Baiti"/>
        <a:font script="Viet" typeface="Times New  Roman"/>
        <a:font script="Uigh" typeface="Microsoft  Uighur"/>
      </a:minorFont>
    </a:fontScheme>
    <a:fmtScheme name="Welcome">
      <a:fillStyleLst>
        <a:solidFill>
          <a:schemeClr val="phClr">
            <a:tint val="100000"/>
            <a:shade val="100000"/>
            <a:hueMod val="100000"/>
            <a:satMod val="150000"/>
          </a:schemeClr>
        </a:solidFill>
        <a:gradFill rotWithShape="1">
          <a:gsLst>
            <a:gs pos="0">
              <a:schemeClr val="phClr">
                <a:tint val="10000"/>
                <a:shade val="100000"/>
                <a:hueMod val="100000"/>
                <a:satMod val="1000000"/>
              </a:schemeClr>
            </a:gs>
            <a:gs pos="100000">
              <a:schemeClr val="phClr">
                <a:tint val="100000"/>
                <a:shade val="100000"/>
                <a:hueMod val="100000"/>
                <a:satMod val="300000"/>
              </a:schemeClr>
            </a:gs>
          </a:gsLst>
          <a:lin ang="16200000" scaled="1"/>
        </a:gradFill>
        <a:gradFill flip="none" rotWithShape="1">
          <a:gsLst>
            <a:gs pos="0">
              <a:schemeClr val="phClr">
                <a:tint val="70000"/>
              </a:schemeClr>
            </a:gs>
            <a:gs pos="30000">
              <a:schemeClr val="phClr">
                <a:tint val="90000"/>
              </a:schemeClr>
            </a:gs>
            <a:gs pos="88000">
              <a:schemeClr val="phClr">
                <a:shade val="30000"/>
              </a:schemeClr>
            </a:gs>
            <a:gs pos="100000">
              <a:schemeClr val="phClr">
                <a:shade val="20000"/>
              </a:schemeClr>
            </a:gs>
          </a:gsLst>
          <a:lin ang="5400000" scaled="1"/>
          <a:tileRect/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glow>
              <a:schemeClr val="phClr">
                <a:tint val="100000"/>
                <a:shade val="100000"/>
                <a:hueMod val="100000"/>
                <a:satMod val="100000"/>
              </a:schemeClr>
            </a:glow>
          </a:effectLst>
        </a:effectStyle>
        <a:effectStyle>
          <a:effectLst>
            <a:outerShdw blurRad="39000" dist="25400" dir="5400000">
              <a:srgbClr val="000000">
                <a:alpha val="40000"/>
              </a:srgbClr>
            </a:outerShdw>
          </a:effectLst>
        </a:effectStyle>
        <a:effectStyle>
          <a:effectLst>
            <a:outerShdw blurRad="39000" dist="25400" dir="5400000">
              <a:srgbClr val="000000">
                <a:alpha val="30000"/>
              </a:srgb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16500000"/>
            </a:lightRig>
          </a:scene3d>
          <a:sp3d prstMaterial="powder">
            <a:bevelT w="152400"/>
            <a:contourClr>
              <a:schemeClr val="phClr"/>
            </a:contourClr>
          </a:sp3d>
        </a:effectStyle>
      </a:effectStyleLst>
      <a:bgFillStyleLst>
        <a:solidFill>
          <a:schemeClr val="phClr">
            <a:tint val="100000"/>
            <a:shade val="100000"/>
            <a:hueMod val="100000"/>
            <a:satMod val="100000"/>
          </a:schemeClr>
        </a:solidFill>
        <a:gradFill rotWithShape="1">
          <a:gsLst>
            <a:gs pos="0">
              <a:schemeClr val="phClr">
                <a:tint val="100000"/>
                <a:shade val="30000"/>
                <a:hueMod val="100000"/>
              </a:schemeClr>
            </a:gs>
            <a:gs pos="20000">
              <a:schemeClr val="phClr">
                <a:tint val="100000"/>
                <a:shade val="100000"/>
                <a:hueMod val="100000"/>
              </a:schemeClr>
            </a:gs>
            <a:gs pos="100000">
              <a:schemeClr val="phClr">
                <a:tint val="90000"/>
                <a:shade val="100000"/>
                <a:hueMod val="100000"/>
                <a:satMod val="160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30000"/>
                <a:hueMod val="100000"/>
                <a:satMod val="1600000"/>
              </a:schemeClr>
            </a:gs>
            <a:gs pos="20000">
              <a:schemeClr val="phClr">
                <a:tint val="100000"/>
                <a:shade val="100000"/>
                <a:hueMod val="100000"/>
                <a:satMod val="500000"/>
              </a:schemeClr>
            </a:gs>
            <a:gs pos="100000">
              <a:schemeClr val="phClr">
                <a:tint val="90000"/>
                <a:shade val="100000"/>
                <a:hueMod val="100000"/>
                <a:satMod val="1600000"/>
              </a:schemeClr>
            </a:gs>
          </a:gsLst>
          <a:lin ang="16200000" scaled="1"/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TC010219416[[fn=Pasveikinimo tema]]</Template>
  <TotalTime>109</TotalTime>
  <Words>1540</Words>
  <Application>Microsoft Office PowerPoint</Application>
  <PresentationFormat>Demonstracija ekrane (4:3)</PresentationFormat>
  <Paragraphs>123</Paragraphs>
  <Slides>28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Skaidrių pavadinimai</vt:lpstr>
      </vt:variant>
      <vt:variant>
        <vt:i4>28</vt:i4>
      </vt:variant>
    </vt:vector>
  </HeadingPairs>
  <TitlesOfParts>
    <vt:vector size="29" baseType="lpstr">
      <vt:lpstr>Welcome</vt:lpstr>
      <vt:lpstr>LIETUVIŲ KALBOS IR LITERATŪROS BRANDOS EGZAMINO PROGRAMA (nuo2013 m.) </vt:lpstr>
      <vt:lpstr>EGZAMINO UŽDUOTIES POBŪDIS </vt:lpstr>
      <vt:lpstr>Valstybinio brandos egzamino samprotavimo rašinyje:</vt:lpstr>
      <vt:lpstr>Valstybinio brandos egzamino literatūriniame rašinyje: </vt:lpstr>
      <vt:lpstr>Rašinio apimtis ir trukmė</vt:lpstr>
      <vt:lpstr>EGZAMINO VERTINIMAS </vt:lpstr>
      <vt:lpstr>Samprotavimo rašinio turinio vertinimo kriterijai: </vt:lpstr>
      <vt:lpstr>Literatūrinio rašinio turinio vertinimo kriterijai: </vt:lpstr>
      <vt:lpstr>Kalbos taisyklingumo vertinimo kriterijai:</vt:lpstr>
      <vt:lpstr>Teksto raiškos vertinimo kriterijai:</vt:lpstr>
      <vt:lpstr>Vertinant rašinio turinį, skiriamas santykinis ir absoliutus turinio nulis („0“): </vt:lpstr>
      <vt:lpstr>Valstybinio brandos egzamino vertinimas kriterinis: </vt:lpstr>
      <vt:lpstr>Vertinimo trys lygiai </vt:lpstr>
      <vt:lpstr>☻</vt:lpstr>
      <vt:lpstr>PowerPoint pristatymas</vt:lpstr>
      <vt:lpstr>VALSTYBINIO BRANDOS EGZAMINO MINIMALŪS REIKALAVIMAI </vt:lpstr>
      <vt:lpstr>II. GEBĖJIMAI REMTIS LITERATŪRA, INTERPRETUOTI KŪRINĮ: </vt:lpstr>
      <vt:lpstr>III. GEBĖJIMAI REMTIS BIOGRAFINIU, KULTŪRINIU ISTORINIU, MENINIU KONTEKSTU </vt:lpstr>
      <vt:lpstr>IV. GEBĖJIMAI VARTOTI KALBĄ </vt:lpstr>
      <vt:lpstr>Rašinių turinio vertinimas SAMPROTAVIMO RAŠINYS </vt:lpstr>
      <vt:lpstr>Rašinių turinio vertinimas LITERATŪRINIS RAŠINYS </vt:lpstr>
      <vt:lpstr>KALBOS TAISYKLINGUMO VERTINIMO KRITERIJAI</vt:lpstr>
      <vt:lpstr>TEKSTO RAIŠKOS VERTINIMO KRITERIJAI </vt:lpstr>
      <vt:lpstr>BRANDOS EGZAMINO UŽDUOČIŲ KRITERINIO VERTINIMO LYGIAI </vt:lpstr>
      <vt:lpstr>RAŠINIO TURINYS - II lygis :</vt:lpstr>
      <vt:lpstr>RAŠINIO TURINYS - I lygis :</vt:lpstr>
      <vt:lpstr>KALBOS TAISYKLINGUMAS </vt:lpstr>
      <vt:lpstr>TEKSTO RAIŠKA</vt:lpstr>
    </vt:vector>
  </TitlesOfParts>
  <Company>HP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LIETUVIŲ KALBOS IR LITERATŪROS BRANDOS EGZAMINO PROGRAMA</dc:title>
  <dc:creator>User</dc:creator>
  <cp:lastModifiedBy>User</cp:lastModifiedBy>
  <cp:revision>13</cp:revision>
  <dcterms:created xsi:type="dcterms:W3CDTF">2012-08-25T11:24:38Z</dcterms:created>
  <dcterms:modified xsi:type="dcterms:W3CDTF">2012-08-26T11:29:02Z</dcterms:modified>
</cp:coreProperties>
</file>