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5"/>
  </p:notesMasterIdLst>
  <p:sldIdLst>
    <p:sldId id="256" r:id="rId2"/>
    <p:sldId id="257" r:id="rId3"/>
    <p:sldId id="263" r:id="rId4"/>
    <p:sldId id="267" r:id="rId5"/>
    <p:sldId id="260" r:id="rId6"/>
    <p:sldId id="270" r:id="rId7"/>
    <p:sldId id="265" r:id="rId8"/>
    <p:sldId id="264" r:id="rId9"/>
    <p:sldId id="269" r:id="rId10"/>
    <p:sldId id="258" r:id="rId11"/>
    <p:sldId id="271" r:id="rId12"/>
    <p:sldId id="268" r:id="rId13"/>
    <p:sldId id="262"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100" d="100"/>
          <a:sy n="100" d="100"/>
        </p:scale>
        <p:origin x="-294" y="-16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293C13-B98B-4349-B6D2-7F1AA55B6C49}" type="datetimeFigureOut">
              <a:rPr lang="en-US" smtClean="0"/>
              <a:pPr/>
              <a:t>6/11/2012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B70A3F-A666-4930-A757-73915E0167F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2B70A3F-A666-4930-A757-73915E0167F2}"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2B70A3F-A666-4930-A757-73915E0167F2}"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t-LT" sz="1200" b="0" i="0" kern="1200" dirty="0" smtClean="0">
                <a:solidFill>
                  <a:schemeClr val="tx1"/>
                </a:solidFill>
                <a:latin typeface="+mn-lt"/>
                <a:ea typeface="+mn-ea"/>
                <a:cs typeface="+mn-cs"/>
              </a:rPr>
              <a:t>romanas „</a:t>
            </a:r>
            <a:r>
              <a:rPr lang="lt-LT" sz="1200" b="0" i="1" kern="1200" dirty="0" smtClean="0">
                <a:solidFill>
                  <a:schemeClr val="tx1"/>
                </a:solidFill>
                <a:latin typeface="+mn-lt"/>
                <a:ea typeface="+mn-ea"/>
                <a:cs typeface="+mn-cs"/>
              </a:rPr>
              <a:t>Tarp pilkų debesų“</a:t>
            </a:r>
            <a:r>
              <a:rPr lang="lt-LT" sz="1200" b="0" i="0" kern="1200" dirty="0" smtClean="0">
                <a:solidFill>
                  <a:schemeClr val="tx1"/>
                </a:solidFill>
                <a:latin typeface="+mn-lt"/>
                <a:ea typeface="+mn-ea"/>
                <a:cs typeface="+mn-cs"/>
              </a:rPr>
              <a:t> pasiekė stulbinantį rekordą – praėjus vos pusantrų metų nuo originalo anglų kalba pasirodymo JAV, romanas buvo išverstas net į 24 kalbas ir išleistas 27 pasaulio šalyse. Nė vienas literatūros kūrinys lietuviška tematika negalėtų pasigirti panašiais pasiekimais.</a:t>
            </a:r>
            <a:endParaRPr lang="en-US" dirty="0"/>
          </a:p>
        </p:txBody>
      </p:sp>
      <p:sp>
        <p:nvSpPr>
          <p:cNvPr id="4" name="Slide Number Placeholder 3"/>
          <p:cNvSpPr>
            <a:spLocks noGrp="1"/>
          </p:cNvSpPr>
          <p:nvPr>
            <p:ph type="sldNum" sz="quarter" idx="10"/>
          </p:nvPr>
        </p:nvSpPr>
        <p:spPr/>
        <p:txBody>
          <a:bodyPr/>
          <a:lstStyle/>
          <a:p>
            <a:fld id="{82B70A3F-A666-4930-A757-73915E0167F2}" type="slidenum">
              <a:rPr lang="en-US" smtClean="0"/>
              <a:pPr/>
              <a:t>10</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2B70A3F-A666-4930-A757-73915E0167F2}"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6B80F3A2-6D32-46BB-935B-D994755E81BA}" type="datetimeFigureOut">
              <a:rPr lang="en-US" smtClean="0"/>
              <a:pPr/>
              <a:t>6/11/2012</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F5B7BDEE-C4FE-4F79-AD84-52E2C0948FBF}"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80F3A2-6D32-46BB-935B-D994755E81BA}" type="datetimeFigureOut">
              <a:rPr lang="en-US" smtClean="0"/>
              <a:pPr/>
              <a:t>6/11/2012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B7BDEE-C4FE-4F79-AD84-52E2C0948FB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B80F3A2-6D32-46BB-935B-D994755E81BA}" type="datetimeFigureOut">
              <a:rPr lang="en-US" smtClean="0"/>
              <a:pPr/>
              <a:t>6/11/2012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F5B7BDEE-C4FE-4F79-AD84-52E2C0948FB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B80F3A2-6D32-46BB-935B-D994755E81BA}" type="datetimeFigureOut">
              <a:rPr lang="en-US" smtClean="0"/>
              <a:pPr/>
              <a:t>6/11/2012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B7BDEE-C4FE-4F79-AD84-52E2C0948FB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B80F3A2-6D32-46BB-935B-D994755E81BA}" type="datetimeFigureOut">
              <a:rPr lang="en-US" smtClean="0"/>
              <a:pPr/>
              <a:t>6/11/2012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5B7BDEE-C4FE-4F79-AD84-52E2C0948FB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B80F3A2-6D32-46BB-935B-D994755E81BA}" type="datetimeFigureOut">
              <a:rPr lang="en-US" smtClean="0"/>
              <a:pPr/>
              <a:t>6/11/2012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5B7BDEE-C4FE-4F79-AD84-52E2C0948FB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80F3A2-6D32-46BB-935B-D994755E81BA}" type="datetimeFigureOut">
              <a:rPr lang="en-US" smtClean="0"/>
              <a:pPr/>
              <a:t>6/11/2012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5B7BDEE-C4FE-4F79-AD84-52E2C0948FB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B80F3A2-6D32-46BB-935B-D994755E81BA}" type="datetimeFigureOut">
              <a:rPr lang="en-US" smtClean="0"/>
              <a:pPr/>
              <a:t>6/11/2012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B7BDEE-C4FE-4F79-AD84-52E2C0948FB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80F3A2-6D32-46BB-935B-D994755E81BA}" type="datetimeFigureOut">
              <a:rPr lang="en-US" smtClean="0"/>
              <a:pPr/>
              <a:t>6/11/2012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B7BDEE-C4FE-4F79-AD84-52E2C0948FB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80F3A2-6D32-46BB-935B-D994755E81BA}" type="datetimeFigureOut">
              <a:rPr lang="en-US" smtClean="0"/>
              <a:pPr/>
              <a:t>6/11/2012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B7BDEE-C4FE-4F79-AD84-52E2C0948FB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80F3A2-6D32-46BB-935B-D994755E81BA}" type="datetimeFigureOut">
              <a:rPr lang="en-US" smtClean="0"/>
              <a:pPr/>
              <a:t>6/11/2012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B7BDEE-C4FE-4F79-AD84-52E2C0948FB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6B80F3A2-6D32-46BB-935B-D994755E81BA}" type="datetimeFigureOut">
              <a:rPr lang="en-US" smtClean="0"/>
              <a:pPr/>
              <a:t>6/11/2012</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F5B7BDEE-C4FE-4F79-AD84-52E2C0948FBF}"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voruta.lt/pilkais-debesimis-saiziais-vejais-sklaidant-rozines-iliuzijas/" TargetMode="External"/><Relationship Id="rId2" Type="http://schemas.openxmlformats.org/officeDocument/2006/relationships/hyperlink" Target="http://paaugliams.skaitymometai.lt/index.php?-1492727572" TargetMode="External"/><Relationship Id="rId1" Type="http://schemas.openxmlformats.org/officeDocument/2006/relationships/slideLayout" Target="../slideLayouts/slideLayout6.xml"/><Relationship Id="rId6" Type="http://schemas.openxmlformats.org/officeDocument/2006/relationships/hyperlink" Target="http://www.bitute.lt/zurnalo-herojai/elniaragis/lietuvos-skausmas-tremtis.html" TargetMode="External"/><Relationship Id="rId5" Type="http://schemas.openxmlformats.org/officeDocument/2006/relationships/hyperlink" Target="http://www.15min.lt/naujiena/kultura/literatura/knygos-recenzija-sviesos-ir-vilties-spindulelis-tarp-pilku-debesu-286-177966" TargetMode="External"/><Relationship Id="rId4" Type="http://schemas.openxmlformats.org/officeDocument/2006/relationships/hyperlink" Target="http://www.bernardinai.lt/straipsnis/2011-11-29-rutos-sepetys-romanas-tarp-pilku-debesu-ir-lietuviskai/72836"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22030" y="1600200"/>
            <a:ext cx="8229600" cy="1828800"/>
          </a:xfrm>
        </p:spPr>
        <p:txBody>
          <a:bodyPr>
            <a:normAutofit/>
          </a:bodyPr>
          <a:lstStyle/>
          <a:p>
            <a:r>
              <a:rPr lang="en-US" sz="5400" b="1" dirty="0" smtClean="0">
                <a:solidFill>
                  <a:schemeClr val="tx1"/>
                </a:solidFill>
                <a:effectLst>
                  <a:outerShdw blurRad="38100" dist="38100" dir="2700000" algn="tl">
                    <a:srgbClr val="000000">
                      <a:alpha val="43137"/>
                    </a:srgbClr>
                  </a:outerShdw>
                </a:effectLst>
              </a:rPr>
              <a:t>R</a:t>
            </a:r>
            <a:r>
              <a:rPr lang="lt-LT" sz="5400" b="1" dirty="0" smtClean="0">
                <a:solidFill>
                  <a:schemeClr val="tx1"/>
                </a:solidFill>
                <a:effectLst>
                  <a:outerShdw blurRad="38100" dist="38100" dir="2700000" algn="tl">
                    <a:srgbClr val="000000">
                      <a:alpha val="43137"/>
                    </a:srgbClr>
                  </a:outerShdw>
                </a:effectLst>
              </a:rPr>
              <a:t>ŪTA ŠEPETYS</a:t>
            </a:r>
            <a:br>
              <a:rPr lang="lt-LT" sz="5400" b="1" dirty="0" smtClean="0">
                <a:solidFill>
                  <a:schemeClr val="tx1"/>
                </a:solidFill>
                <a:effectLst>
                  <a:outerShdw blurRad="38100" dist="38100" dir="2700000" algn="tl">
                    <a:srgbClr val="000000">
                      <a:alpha val="43137"/>
                    </a:srgbClr>
                  </a:outerShdw>
                </a:effectLst>
              </a:rPr>
            </a:br>
            <a:r>
              <a:rPr lang="lt-LT" sz="5400" b="1" dirty="0" smtClean="0">
                <a:solidFill>
                  <a:schemeClr val="tx1"/>
                </a:solidFill>
                <a:effectLst>
                  <a:outerShdw blurRad="38100" dist="38100" dir="2700000" algn="tl">
                    <a:srgbClr val="000000">
                      <a:alpha val="43137"/>
                    </a:srgbClr>
                  </a:outerShdw>
                </a:effectLst>
              </a:rPr>
              <a:t> “TARP PILKŲ DEBESŲ</a:t>
            </a:r>
            <a:r>
              <a:rPr lang="en-US" sz="5400" b="1" dirty="0" smtClean="0">
                <a:solidFill>
                  <a:schemeClr val="tx1"/>
                </a:solidFill>
                <a:effectLst>
                  <a:outerShdw blurRad="38100" dist="38100" dir="2700000" algn="tl">
                    <a:srgbClr val="000000">
                      <a:alpha val="43137"/>
                    </a:srgbClr>
                  </a:outerShdw>
                </a:effectLst>
              </a:rPr>
              <a:t>”</a:t>
            </a:r>
            <a:endParaRPr lang="en-US" sz="5400" dirty="0">
              <a:solidFill>
                <a:schemeClr val="tx1"/>
              </a:solidFill>
            </a:endParaRPr>
          </a:p>
        </p:txBody>
      </p:sp>
      <p:sp>
        <p:nvSpPr>
          <p:cNvPr id="4" name="Subtitle 2"/>
          <p:cNvSpPr txBox="1">
            <a:spLocks/>
          </p:cNvSpPr>
          <p:nvPr/>
        </p:nvSpPr>
        <p:spPr>
          <a:xfrm>
            <a:off x="4648200" y="6096000"/>
            <a:ext cx="4495800" cy="762000"/>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1" i="0" u="none" strike="noStrike" kern="1200" cap="none" spc="0" normalizeH="0" baseline="0" noProof="0" dirty="0">
              <a:ln>
                <a:noFill/>
              </a:ln>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753600" cy="1143000"/>
          </a:xfrm>
        </p:spPr>
        <p:txBody>
          <a:bodyPr>
            <a:noAutofit/>
          </a:bodyPr>
          <a:lstStyle/>
          <a:p>
            <a:pPr algn="l"/>
            <a:r>
              <a:rPr lang="lt-LT" sz="4400" dirty="0" smtClean="0">
                <a:solidFill>
                  <a:srgbClr val="00B0F0"/>
                </a:solidFill>
              </a:rPr>
              <a:t>TRUMPA AUTORĖS BIOGRAFIJA</a:t>
            </a:r>
            <a:endParaRPr lang="en-US" sz="4400" dirty="0">
              <a:solidFill>
                <a:srgbClr val="00B0F0"/>
              </a:solidFill>
            </a:endParaRPr>
          </a:p>
        </p:txBody>
      </p:sp>
      <p:sp>
        <p:nvSpPr>
          <p:cNvPr id="3" name="Content Placeholder 2"/>
          <p:cNvSpPr>
            <a:spLocks noGrp="1"/>
          </p:cNvSpPr>
          <p:nvPr>
            <p:ph idx="1"/>
          </p:nvPr>
        </p:nvSpPr>
        <p:spPr>
          <a:xfrm>
            <a:off x="-95250" y="1447800"/>
            <a:ext cx="6572250" cy="5562600"/>
          </a:xfrm>
        </p:spPr>
        <p:txBody>
          <a:bodyPr>
            <a:normAutofit/>
          </a:bodyPr>
          <a:lstStyle/>
          <a:p>
            <a:pPr marL="274320" indent="-274320">
              <a:spcAft>
                <a:spcPts val="800"/>
              </a:spcAft>
            </a:pPr>
            <a:r>
              <a:rPr lang="lt-LT" sz="2400" b="1" dirty="0" smtClean="0">
                <a:effectLst>
                  <a:outerShdw blurRad="38100" dist="38100" dir="2700000" algn="tl">
                    <a:srgbClr val="000000">
                      <a:alpha val="43137"/>
                    </a:srgbClr>
                  </a:outerShdw>
                </a:effectLst>
              </a:rPr>
              <a:t>Rūta Šepetys gimė (g. </a:t>
            </a:r>
            <a:r>
              <a:rPr lang="lt-LT" sz="2400" b="1" dirty="0" smtClean="0">
                <a:solidFill>
                  <a:srgbClr val="00B0F0"/>
                </a:solidFill>
                <a:effectLst>
                  <a:outerShdw blurRad="38100" dist="38100" dir="2700000" algn="tl">
                    <a:srgbClr val="000000">
                      <a:alpha val="43137"/>
                    </a:srgbClr>
                  </a:outerShdw>
                </a:effectLst>
              </a:rPr>
              <a:t>1967</a:t>
            </a:r>
            <a:r>
              <a:rPr lang="lt-LT" sz="2400" b="1" dirty="0" smtClean="0">
                <a:effectLst>
                  <a:outerShdw blurRad="38100" dist="38100" dir="2700000" algn="tl">
                    <a:srgbClr val="000000">
                      <a:alpha val="43137"/>
                    </a:srgbClr>
                  </a:outerShdw>
                </a:effectLst>
              </a:rPr>
              <a:t> m.) ir užaugo </a:t>
            </a:r>
            <a:r>
              <a:rPr lang="en-US" sz="2400" b="1" dirty="0" smtClean="0">
                <a:effectLst>
                  <a:outerShdw blurRad="38100" dist="38100" dir="2700000" algn="tl">
                    <a:srgbClr val="000000">
                      <a:alpha val="43137"/>
                    </a:srgbClr>
                  </a:outerShdw>
                </a:effectLst>
              </a:rPr>
              <a:t>JAV</a:t>
            </a:r>
            <a:r>
              <a:rPr lang="lt-LT" sz="2400" b="1" dirty="0" smtClean="0">
                <a:effectLst>
                  <a:outerShdw blurRad="38100" dist="38100" dir="2700000" algn="tl">
                    <a:srgbClr val="000000">
                      <a:alpha val="43137"/>
                    </a:srgbClr>
                  </a:outerShdw>
                </a:effectLst>
              </a:rPr>
              <a:t>, Mičigane. Studijavo tarptautinių finansų mokslus. Pastaruosius dvidešimt metų dirba muzikos industrijoje.</a:t>
            </a:r>
          </a:p>
          <a:p>
            <a:pPr marL="274320" indent="-274320">
              <a:spcAft>
                <a:spcPts val="800"/>
              </a:spcAft>
            </a:pPr>
            <a:r>
              <a:rPr lang="lt-LT" sz="2400" b="1" dirty="0" smtClean="0">
                <a:effectLst>
                  <a:outerShdw blurRad="38100" dist="38100" dir="2700000" algn="tl">
                    <a:srgbClr val="000000">
                      <a:alpha val="43137"/>
                    </a:srgbClr>
                  </a:outerShdw>
                </a:effectLst>
              </a:rPr>
              <a:t> Ji – lietuvio pabėgėlio duktė.</a:t>
            </a:r>
          </a:p>
          <a:p>
            <a:pPr marL="274320" indent="-274320">
              <a:spcAft>
                <a:spcPts val="800"/>
              </a:spcAft>
            </a:pPr>
            <a:r>
              <a:rPr lang="lt-LT" sz="2400" b="1" dirty="0" smtClean="0">
                <a:effectLst>
                  <a:outerShdw blurRad="38100" dist="38100" dir="2700000" algn="tl">
                    <a:srgbClr val="000000">
                      <a:alpha val="43137"/>
                    </a:srgbClr>
                  </a:outerShdw>
                </a:effectLst>
              </a:rPr>
              <a:t> R. Šepetys išgarsėjo visame pasaulyje savo pirmu ir labai populiariu istoriniu romanu "Tarp pilkų debesų“, kuriame pasakojama apie lietuvių tremtį į </a:t>
            </a:r>
            <a:r>
              <a:rPr lang="en-US" sz="2400" b="1" dirty="0" err="1" smtClean="0">
                <a:effectLst>
                  <a:outerShdw blurRad="38100" dist="38100" dir="2700000" algn="tl">
                    <a:srgbClr val="000000">
                      <a:alpha val="43137"/>
                    </a:srgbClr>
                  </a:outerShdw>
                </a:effectLst>
              </a:rPr>
              <a:t>Sibir</a:t>
            </a:r>
            <a:r>
              <a:rPr lang="lt-LT" sz="2400" b="1" dirty="0" smtClean="0">
                <a:effectLst>
                  <a:outerShdw blurRad="38100" dist="38100" dir="2700000" algn="tl">
                    <a:srgbClr val="000000">
                      <a:alpha val="43137"/>
                    </a:srgbClr>
                  </a:outerShdw>
                </a:effectLst>
              </a:rPr>
              <a:t>ą Antrojo pasaulinio karo metais.</a:t>
            </a:r>
          </a:p>
        </p:txBody>
      </p:sp>
      <p:pic>
        <p:nvPicPr>
          <p:cNvPr id="18434" name="Picture 2" descr="http://blog.ctnews.com/culturecache/files/2012/02/Ruta.jpg"/>
          <p:cNvPicPr>
            <a:picLocks noChangeAspect="1" noChangeArrowheads="1"/>
          </p:cNvPicPr>
          <p:nvPr/>
        </p:nvPicPr>
        <p:blipFill>
          <a:blip r:embed="rId2"/>
          <a:srcRect/>
          <a:stretch>
            <a:fillRect/>
          </a:stretch>
        </p:blipFill>
        <p:spPr bwMode="auto">
          <a:xfrm>
            <a:off x="6399450" y="1475277"/>
            <a:ext cx="2687400" cy="4239723"/>
          </a:xfrm>
          <a:prstGeom prst="rect">
            <a:avLst/>
          </a:prstGeom>
          <a:noFill/>
          <a:ln w="53975">
            <a:solidFill>
              <a:schemeClr val="bg1"/>
            </a:solidFill>
          </a:ln>
          <a:effectLst>
            <a:innerShdw blurRad="114300">
              <a:srgbClr val="FFFF00"/>
            </a:innerShdw>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3"/>
          <a:srcRect/>
          <a:stretch>
            <a:fillRect/>
          </a:stretch>
        </p:blipFill>
        <p:spPr bwMode="auto">
          <a:xfrm>
            <a:off x="5334000" y="762000"/>
            <a:ext cx="3810000" cy="3637308"/>
          </a:xfrm>
          <a:prstGeom prst="rect">
            <a:avLst/>
          </a:prstGeom>
          <a:noFill/>
          <a:ln w="9525">
            <a:noFill/>
            <a:miter lim="800000"/>
            <a:headEnd/>
            <a:tailEnd/>
          </a:ln>
          <a:effectLst/>
        </p:spPr>
      </p:pic>
      <p:sp>
        <p:nvSpPr>
          <p:cNvPr id="2" name="Title 1"/>
          <p:cNvSpPr>
            <a:spLocks noGrp="1"/>
          </p:cNvSpPr>
          <p:nvPr>
            <p:ph type="title"/>
          </p:nvPr>
        </p:nvSpPr>
        <p:spPr>
          <a:xfrm>
            <a:off x="228600" y="-152400"/>
            <a:ext cx="9144000" cy="1143000"/>
          </a:xfrm>
        </p:spPr>
        <p:txBody>
          <a:bodyPr>
            <a:noAutofit/>
          </a:bodyPr>
          <a:lstStyle/>
          <a:p>
            <a:pPr algn="l"/>
            <a:r>
              <a:rPr lang="lt-LT" sz="4000" dirty="0" smtClean="0">
                <a:solidFill>
                  <a:srgbClr val="00B0F0"/>
                </a:solidFill>
              </a:rPr>
              <a:t>ROMANAS “TARP PILKŲ DEBESŲ”</a:t>
            </a:r>
            <a:endParaRPr lang="en-US" sz="4000" dirty="0">
              <a:solidFill>
                <a:srgbClr val="00B0F0"/>
              </a:solidFill>
            </a:endParaRPr>
          </a:p>
        </p:txBody>
      </p:sp>
      <p:pic>
        <p:nvPicPr>
          <p:cNvPr id="11266" name="Picture 2" descr="Tarp pilkų debesų"/>
          <p:cNvPicPr>
            <a:picLocks noChangeAspect="1" noChangeArrowheads="1"/>
          </p:cNvPicPr>
          <p:nvPr/>
        </p:nvPicPr>
        <p:blipFill>
          <a:blip r:embed="rId4"/>
          <a:srcRect/>
          <a:stretch>
            <a:fillRect/>
          </a:stretch>
        </p:blipFill>
        <p:spPr bwMode="auto">
          <a:xfrm>
            <a:off x="155575" y="-136525"/>
            <a:ext cx="9525" cy="9525"/>
          </a:xfrm>
          <a:prstGeom prst="rect">
            <a:avLst/>
          </a:prstGeom>
          <a:noFill/>
        </p:spPr>
      </p:pic>
      <p:pic>
        <p:nvPicPr>
          <p:cNvPr id="11268" name="Picture 4" descr="Tarp pilkų debesų"/>
          <p:cNvPicPr>
            <a:picLocks noChangeAspect="1" noChangeArrowheads="1"/>
          </p:cNvPicPr>
          <p:nvPr/>
        </p:nvPicPr>
        <p:blipFill>
          <a:blip r:embed="rId4"/>
          <a:srcRect/>
          <a:stretch>
            <a:fillRect/>
          </a:stretch>
        </p:blipFill>
        <p:spPr bwMode="auto">
          <a:xfrm>
            <a:off x="155575" y="-136525"/>
            <a:ext cx="9525" cy="9525"/>
          </a:xfrm>
          <a:prstGeom prst="rect">
            <a:avLst/>
          </a:prstGeom>
          <a:noFill/>
        </p:spPr>
      </p:pic>
      <p:pic>
        <p:nvPicPr>
          <p:cNvPr id="11270" name="Picture 6" descr="Tarp pilkų debesų"/>
          <p:cNvPicPr>
            <a:picLocks noChangeAspect="1" noChangeArrowheads="1"/>
          </p:cNvPicPr>
          <p:nvPr/>
        </p:nvPicPr>
        <p:blipFill>
          <a:blip r:embed="rId4"/>
          <a:srcRect/>
          <a:stretch>
            <a:fillRect/>
          </a:stretch>
        </p:blipFill>
        <p:spPr bwMode="auto">
          <a:xfrm>
            <a:off x="155575" y="-136525"/>
            <a:ext cx="9525" cy="9525"/>
          </a:xfrm>
          <a:prstGeom prst="rect">
            <a:avLst/>
          </a:prstGeom>
          <a:noFill/>
        </p:spPr>
      </p:pic>
      <p:pic>
        <p:nvPicPr>
          <p:cNvPr id="11272" name="Picture 8" descr="https://encrypted-tbn1.google.com/images?q=tbn:ANd9GcQ9MTSwLu_dPA7YG82orsX_TfSE1o13ZFJE3sMaN4S9POeuP2hegQ"/>
          <p:cNvPicPr>
            <a:picLocks noChangeAspect="1" noChangeArrowheads="1"/>
          </p:cNvPicPr>
          <p:nvPr/>
        </p:nvPicPr>
        <p:blipFill>
          <a:blip r:embed="rId5"/>
          <a:srcRect/>
          <a:stretch>
            <a:fillRect/>
          </a:stretch>
        </p:blipFill>
        <p:spPr bwMode="auto">
          <a:xfrm>
            <a:off x="66675" y="3019425"/>
            <a:ext cx="2514600" cy="3744569"/>
          </a:xfrm>
          <a:prstGeom prst="rect">
            <a:avLst/>
          </a:prstGeom>
          <a:noFill/>
        </p:spPr>
      </p:pic>
      <p:sp>
        <p:nvSpPr>
          <p:cNvPr id="9" name="TextBox 8"/>
          <p:cNvSpPr txBox="1"/>
          <p:nvPr/>
        </p:nvSpPr>
        <p:spPr>
          <a:xfrm>
            <a:off x="0" y="933450"/>
            <a:ext cx="6324600" cy="1938992"/>
          </a:xfrm>
          <a:prstGeom prst="rect">
            <a:avLst/>
          </a:prstGeom>
          <a:noFill/>
        </p:spPr>
        <p:txBody>
          <a:bodyPr wrap="square" rtlCol="0">
            <a:spAutoFit/>
          </a:bodyPr>
          <a:lstStyle/>
          <a:p>
            <a:r>
              <a:rPr lang="en-US" sz="2400" b="1" dirty="0" smtClean="0">
                <a:effectLst>
                  <a:outerShdw blurRad="38100" dist="38100" dir="2700000" algn="tl">
                    <a:srgbClr val="000000">
                      <a:alpha val="43137"/>
                    </a:srgbClr>
                  </a:outerShdw>
                </a:effectLst>
              </a:rPr>
              <a:t>“</a:t>
            </a:r>
            <a:r>
              <a:rPr lang="lt-LT" sz="2400" b="1" dirty="0" smtClean="0">
                <a:effectLst>
                  <a:outerShdw blurRad="38100" dist="38100" dir="2700000" algn="tl">
                    <a:srgbClr val="000000">
                      <a:alpha val="43137"/>
                    </a:srgbClr>
                  </a:outerShdw>
                </a:effectLst>
              </a:rPr>
              <a:t>Tarp pilkų debesų“ yra pirmoji R. Šepetys knyga. Joje  per vienos tremtinių šeimos – Vilkų – likimą piešiama nežmoniška 1941 m. birželio 14-ąją išvežtųjų gyvenimo tragedija. </a:t>
            </a:r>
            <a:endParaRPr lang="en-US" sz="2400" b="1" dirty="0">
              <a:effectLst>
                <a:outerShdw blurRad="38100" dist="38100" dir="2700000" algn="tl">
                  <a:srgbClr val="000000">
                    <a:alpha val="43137"/>
                  </a:srgbClr>
                </a:outerShdw>
              </a:effectLst>
            </a:endParaRPr>
          </a:p>
        </p:txBody>
      </p:sp>
      <p:sp>
        <p:nvSpPr>
          <p:cNvPr id="11" name="TextBox 10"/>
          <p:cNvSpPr txBox="1"/>
          <p:nvPr/>
        </p:nvSpPr>
        <p:spPr>
          <a:xfrm>
            <a:off x="2590800" y="4371975"/>
            <a:ext cx="6629400" cy="2677656"/>
          </a:xfrm>
          <a:prstGeom prst="rect">
            <a:avLst/>
          </a:prstGeom>
          <a:noFill/>
        </p:spPr>
        <p:txBody>
          <a:bodyPr wrap="square" rtlCol="0">
            <a:spAutoFit/>
          </a:bodyPr>
          <a:lstStyle/>
          <a:p>
            <a:r>
              <a:rPr lang="en-US" sz="2400" b="1" dirty="0" smtClean="0"/>
              <a:t>Roman</a:t>
            </a:r>
            <a:r>
              <a:rPr lang="lt-LT" sz="2400" b="1" dirty="0" smtClean="0"/>
              <a:t>e vaizduojama ne tik </a:t>
            </a:r>
            <a:r>
              <a:rPr lang="en-US" sz="2400" b="1" dirty="0" err="1" smtClean="0"/>
              <a:t>tuo</a:t>
            </a:r>
            <a:r>
              <a:rPr lang="en-US" sz="2400" b="1" dirty="0" smtClean="0"/>
              <a:t> </a:t>
            </a:r>
            <a:r>
              <a:rPr lang="en-US" sz="2400" b="1" dirty="0" err="1" smtClean="0"/>
              <a:t>metu</a:t>
            </a:r>
            <a:r>
              <a:rPr lang="en-US" sz="2400" b="1" dirty="0" smtClean="0"/>
              <a:t> </a:t>
            </a:r>
            <a:r>
              <a:rPr lang="en-US" sz="2400" b="1" dirty="0" err="1" smtClean="0"/>
              <a:t>vykdom</a:t>
            </a:r>
            <a:r>
              <a:rPr lang="lt-LT" sz="2400" b="1" dirty="0" smtClean="0"/>
              <a:t>a politika, bet ir žmogiškieji  išgyvenimai, jausmai, neapsakomas tremties  žiaurumas ir siaubas. Visi veikėjai yra išgalvoti, tačiau </a:t>
            </a:r>
            <a:r>
              <a:rPr lang="en-US" sz="2400" b="1" dirty="0" smtClean="0"/>
              <a:t>s</a:t>
            </a:r>
            <a:r>
              <a:rPr lang="lt-LT" sz="2400" b="1" dirty="0" smtClean="0"/>
              <a:t>ąlygos, kuriose jiems teko išgyventi, – tikros, sukurtos remiantis  tremtinių pasakojimais.</a:t>
            </a:r>
            <a:endParaRPr lang="en-US" sz="24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001000" cy="838200"/>
          </a:xfrm>
        </p:spPr>
        <p:txBody>
          <a:bodyPr>
            <a:noAutofit/>
          </a:bodyPr>
          <a:lstStyle/>
          <a:p>
            <a:pPr algn="l"/>
            <a:r>
              <a:rPr lang="lt-LT" sz="4000" dirty="0" smtClean="0">
                <a:solidFill>
                  <a:srgbClr val="00B0F0"/>
                </a:solidFill>
              </a:rPr>
              <a:t>TRUMPAS ROMANO SIUŽETAS</a:t>
            </a:r>
            <a:endParaRPr lang="en-US" sz="4000" dirty="0">
              <a:solidFill>
                <a:srgbClr val="00B0F0"/>
              </a:solidFill>
            </a:endParaRPr>
          </a:p>
        </p:txBody>
      </p:sp>
      <p:pic>
        <p:nvPicPr>
          <p:cNvPr id="11266" name="Picture 2" descr="Tarp pilkų debesų"/>
          <p:cNvPicPr>
            <a:picLocks noChangeAspect="1" noChangeArrowheads="1"/>
          </p:cNvPicPr>
          <p:nvPr/>
        </p:nvPicPr>
        <p:blipFill>
          <a:blip r:embed="rId3"/>
          <a:srcRect/>
          <a:stretch>
            <a:fillRect/>
          </a:stretch>
        </p:blipFill>
        <p:spPr bwMode="auto">
          <a:xfrm>
            <a:off x="155575" y="-136525"/>
            <a:ext cx="9525" cy="9525"/>
          </a:xfrm>
          <a:prstGeom prst="rect">
            <a:avLst/>
          </a:prstGeom>
          <a:noFill/>
        </p:spPr>
      </p:pic>
      <p:pic>
        <p:nvPicPr>
          <p:cNvPr id="11268" name="Picture 4" descr="Tarp pilkų debesų"/>
          <p:cNvPicPr>
            <a:picLocks noChangeAspect="1" noChangeArrowheads="1"/>
          </p:cNvPicPr>
          <p:nvPr/>
        </p:nvPicPr>
        <p:blipFill>
          <a:blip r:embed="rId3"/>
          <a:srcRect/>
          <a:stretch>
            <a:fillRect/>
          </a:stretch>
        </p:blipFill>
        <p:spPr bwMode="auto">
          <a:xfrm>
            <a:off x="155575" y="-136525"/>
            <a:ext cx="9525" cy="9525"/>
          </a:xfrm>
          <a:prstGeom prst="rect">
            <a:avLst/>
          </a:prstGeom>
          <a:noFill/>
        </p:spPr>
      </p:pic>
      <p:pic>
        <p:nvPicPr>
          <p:cNvPr id="11270" name="Picture 6" descr="Tarp pilkų debesų"/>
          <p:cNvPicPr>
            <a:picLocks noChangeAspect="1" noChangeArrowheads="1"/>
          </p:cNvPicPr>
          <p:nvPr/>
        </p:nvPicPr>
        <p:blipFill>
          <a:blip r:embed="rId3"/>
          <a:srcRect/>
          <a:stretch>
            <a:fillRect/>
          </a:stretch>
        </p:blipFill>
        <p:spPr bwMode="auto">
          <a:xfrm>
            <a:off x="155575" y="-136525"/>
            <a:ext cx="9525" cy="9525"/>
          </a:xfrm>
          <a:prstGeom prst="rect">
            <a:avLst/>
          </a:prstGeom>
          <a:noFill/>
        </p:spPr>
      </p:pic>
      <p:sp>
        <p:nvSpPr>
          <p:cNvPr id="10" name="TextBox 9"/>
          <p:cNvSpPr txBox="1"/>
          <p:nvPr/>
        </p:nvSpPr>
        <p:spPr>
          <a:xfrm>
            <a:off x="0" y="3863876"/>
            <a:ext cx="4953000" cy="2308324"/>
          </a:xfrm>
          <a:prstGeom prst="rect">
            <a:avLst/>
          </a:prstGeom>
          <a:noFill/>
        </p:spPr>
        <p:txBody>
          <a:bodyPr wrap="square" rtlCol="0">
            <a:spAutoFit/>
          </a:bodyPr>
          <a:lstStyle/>
          <a:p>
            <a:r>
              <a:rPr lang="lt-LT" sz="2400" b="1" dirty="0" smtClean="0"/>
              <a:t>Penkiolikmetė Lina, dešimtmetis </a:t>
            </a:r>
            <a:r>
              <a:rPr lang="en-US" sz="2400" b="1" dirty="0" err="1" smtClean="0"/>
              <a:t>brolis</a:t>
            </a:r>
            <a:r>
              <a:rPr lang="en-US" sz="2400" b="1" dirty="0" smtClean="0"/>
              <a:t>  </a:t>
            </a:r>
            <a:r>
              <a:rPr lang="lt-LT" sz="2400" b="1" dirty="0" smtClean="0"/>
              <a:t>Jonas ir jų mama turi dvidešimt minučių, kad susikrautų būtiniausius daiktus ir išvyktų į nežinią.</a:t>
            </a:r>
            <a:endParaRPr lang="en-US" sz="2400" b="1" dirty="0" smtClean="0">
              <a:effectLst>
                <a:outerShdw blurRad="38100" dist="38100" dir="2700000" algn="tl">
                  <a:srgbClr val="000000">
                    <a:alpha val="43137"/>
                  </a:srgbClr>
                </a:outerShdw>
              </a:effectLst>
            </a:endParaRPr>
          </a:p>
          <a:p>
            <a:endParaRPr lang="en-US" sz="2400" b="1" dirty="0">
              <a:effectLst>
                <a:outerShdw blurRad="38100" dist="38100" dir="2700000" algn="tl">
                  <a:srgbClr val="000000">
                    <a:alpha val="43137"/>
                  </a:srgbClr>
                </a:outerShdw>
              </a:effectLst>
            </a:endParaRPr>
          </a:p>
        </p:txBody>
      </p:sp>
      <p:pic>
        <p:nvPicPr>
          <p:cNvPr id="11" name="Picture 10" descr="history02.jpg"/>
          <p:cNvPicPr>
            <a:picLocks noChangeAspect="1"/>
          </p:cNvPicPr>
          <p:nvPr/>
        </p:nvPicPr>
        <p:blipFill>
          <a:blip r:embed="rId4"/>
          <a:stretch>
            <a:fillRect/>
          </a:stretch>
        </p:blipFill>
        <p:spPr>
          <a:xfrm>
            <a:off x="161925" y="600075"/>
            <a:ext cx="4248150" cy="3327718"/>
          </a:xfrm>
          <a:prstGeom prst="rect">
            <a:avLst/>
          </a:prstGeom>
          <a:effectLst>
            <a:innerShdw blurRad="622300">
              <a:srgbClr val="0070C0"/>
            </a:innerShdw>
          </a:effectLst>
        </p:spPr>
      </p:pic>
      <p:pic>
        <p:nvPicPr>
          <p:cNvPr id="12" name="Picture 11" descr="Sibir01.jpg"/>
          <p:cNvPicPr>
            <a:picLocks noChangeAspect="1"/>
          </p:cNvPicPr>
          <p:nvPr/>
        </p:nvPicPr>
        <p:blipFill>
          <a:blip r:embed="rId5"/>
          <a:stretch>
            <a:fillRect/>
          </a:stretch>
        </p:blipFill>
        <p:spPr>
          <a:xfrm>
            <a:off x="4876800" y="2447925"/>
            <a:ext cx="4114800" cy="2960330"/>
          </a:xfrm>
          <a:prstGeom prst="rect">
            <a:avLst/>
          </a:prstGeom>
          <a:ln w="41275">
            <a:solidFill>
              <a:schemeClr val="bg1"/>
            </a:solidFill>
          </a:ln>
          <a:effectLst>
            <a:innerShdw blurRad="914400">
              <a:srgbClr val="0070C0"/>
            </a:innerShdw>
          </a:effectLst>
        </p:spPr>
      </p:pic>
      <p:sp>
        <p:nvSpPr>
          <p:cNvPr id="13" name="TextBox 12"/>
          <p:cNvSpPr txBox="1"/>
          <p:nvPr/>
        </p:nvSpPr>
        <p:spPr>
          <a:xfrm>
            <a:off x="4419600" y="514350"/>
            <a:ext cx="4876800" cy="1938992"/>
          </a:xfrm>
          <a:prstGeom prst="rect">
            <a:avLst/>
          </a:prstGeom>
          <a:noFill/>
        </p:spPr>
        <p:txBody>
          <a:bodyPr wrap="square" rtlCol="0">
            <a:spAutoFit/>
          </a:bodyPr>
          <a:lstStyle/>
          <a:p>
            <a:r>
              <a:rPr lang="lt-LT" sz="2400" b="1" dirty="0" smtClean="0">
                <a:effectLst>
                  <a:outerShdw blurRad="38100" dist="38100" dir="2700000" algn="tl">
                    <a:srgbClr val="000000">
                      <a:alpha val="43137"/>
                    </a:srgbClr>
                  </a:outerShdw>
                </a:effectLst>
              </a:rPr>
              <a:t>Romano i</a:t>
            </a:r>
            <a:r>
              <a:rPr lang="en-US" sz="2400" b="1" dirty="0" smtClean="0">
                <a:effectLst>
                  <a:outerShdw blurRad="38100" dist="38100" dir="2700000" algn="tl">
                    <a:srgbClr val="000000">
                      <a:alpha val="43137"/>
                    </a:srgbClr>
                  </a:outerShdw>
                </a:effectLst>
              </a:rPr>
              <a:t>storij</a:t>
            </a:r>
            <a:r>
              <a:rPr lang="lt-LT" sz="2400" b="1" dirty="0" smtClean="0">
                <a:effectLst>
                  <a:outerShdw blurRad="38100" dist="38100" dir="2700000" algn="tl">
                    <a:srgbClr val="000000">
                      <a:alpha val="43137"/>
                    </a:srgbClr>
                  </a:outerShdw>
                </a:effectLst>
              </a:rPr>
              <a:t>ą pasakoja penkiolikametė Lina, talentinga meniškos sielos mergaitė. 1941-ieji.</a:t>
            </a:r>
            <a:r>
              <a:rPr lang="lt-LT" sz="2400" b="1" dirty="0" smtClean="0"/>
              <a:t>Vieną vakarą į Vilkų šeimos namus įsiveržia sovietų kariai. </a:t>
            </a:r>
            <a:endParaRPr lang="en-US" sz="2400" b="1" dirty="0"/>
          </a:p>
        </p:txBody>
      </p:sp>
      <p:sp>
        <p:nvSpPr>
          <p:cNvPr id="15" name="TextBox 14"/>
          <p:cNvSpPr txBox="1"/>
          <p:nvPr/>
        </p:nvSpPr>
        <p:spPr>
          <a:xfrm>
            <a:off x="0" y="5638800"/>
            <a:ext cx="9144000" cy="830997"/>
          </a:xfrm>
          <a:prstGeom prst="rect">
            <a:avLst/>
          </a:prstGeom>
          <a:noFill/>
        </p:spPr>
        <p:txBody>
          <a:bodyPr wrap="square" rtlCol="0">
            <a:spAutoFit/>
          </a:bodyPr>
          <a:lstStyle/>
          <a:p>
            <a:r>
              <a:rPr lang="lt-LT" sz="2400" b="1" dirty="0" smtClean="0">
                <a:effectLst>
                  <a:outerShdw blurRad="38100" dist="38100" dir="2700000" algn="tl">
                    <a:srgbClr val="000000">
                      <a:alpha val="43137"/>
                    </a:srgbClr>
                  </a:outerShdw>
                </a:effectLst>
              </a:rPr>
              <a:t> Linos tėtis, atskirtas nuo šeimos, pasiunčiamas mirti</a:t>
            </a:r>
            <a:r>
              <a:rPr lang="en-US" sz="2400" b="1" dirty="0" smtClean="0">
                <a:effectLst>
                  <a:outerShdw blurRad="38100" dist="38100" dir="2700000" algn="tl">
                    <a:srgbClr val="000000">
                      <a:alpha val="43137"/>
                    </a:srgbClr>
                  </a:outerShdw>
                </a:effectLst>
              </a:rPr>
              <a:t> </a:t>
            </a:r>
            <a:r>
              <a:rPr lang="lt-LT" sz="2400" b="1" dirty="0" smtClean="0">
                <a:effectLst>
                  <a:outerShdw blurRad="38100" dist="38100" dir="2700000" algn="tl">
                    <a:srgbClr val="000000">
                      <a:alpha val="43137"/>
                    </a:srgbClr>
                  </a:outerShdw>
                </a:effectLst>
              </a:rPr>
              <a:t>kalėjime. Visas gyvenimas griūva. Prasideda kelias į nežinomybę.</a:t>
            </a:r>
            <a:endParaRPr lang="en-US"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14325"/>
            <a:ext cx="8229600" cy="1143000"/>
          </a:xfrm>
        </p:spPr>
        <p:txBody>
          <a:bodyPr>
            <a:normAutofit fontScale="90000"/>
          </a:bodyPr>
          <a:lstStyle/>
          <a:p>
            <a:r>
              <a:rPr lang="lt-LT" dirty="0" smtClean="0">
                <a:solidFill>
                  <a:srgbClr val="00B0F0"/>
                </a:solidFill>
              </a:rPr>
              <a:t>PAGRINDINIAI KNYGOS VEIKĖJAI</a:t>
            </a:r>
            <a:endParaRPr lang="en-US" dirty="0">
              <a:solidFill>
                <a:srgbClr val="00B0F0"/>
              </a:solidFill>
            </a:endParaRPr>
          </a:p>
        </p:txBody>
      </p:sp>
      <p:pic>
        <p:nvPicPr>
          <p:cNvPr id="15361" name="Picture 1"/>
          <p:cNvPicPr>
            <a:picLocks noChangeAspect="1" noChangeArrowheads="1"/>
          </p:cNvPicPr>
          <p:nvPr/>
        </p:nvPicPr>
        <p:blipFill>
          <a:blip r:embed="rId2"/>
          <a:srcRect/>
          <a:stretch>
            <a:fillRect/>
          </a:stretch>
        </p:blipFill>
        <p:spPr bwMode="auto">
          <a:xfrm>
            <a:off x="4804075" y="1898650"/>
            <a:ext cx="4339925" cy="2825750"/>
          </a:xfrm>
          <a:prstGeom prst="rect">
            <a:avLst/>
          </a:prstGeom>
          <a:noFill/>
          <a:ln w="34925">
            <a:solidFill>
              <a:schemeClr val="bg1"/>
            </a:solidFill>
            <a:miter lim="800000"/>
            <a:headEnd/>
            <a:tailEnd/>
          </a:ln>
          <a:effectLst>
            <a:innerShdw blurRad="914400">
              <a:srgbClr val="0070C0"/>
            </a:innerShdw>
          </a:effectLst>
        </p:spPr>
      </p:pic>
      <p:sp>
        <p:nvSpPr>
          <p:cNvPr id="7" name="TextBox 6"/>
          <p:cNvSpPr txBox="1"/>
          <p:nvPr/>
        </p:nvSpPr>
        <p:spPr>
          <a:xfrm>
            <a:off x="76200" y="1676400"/>
            <a:ext cx="4953000" cy="1938992"/>
          </a:xfrm>
          <a:prstGeom prst="rect">
            <a:avLst/>
          </a:prstGeom>
          <a:noFill/>
        </p:spPr>
        <p:txBody>
          <a:bodyPr wrap="square" rtlCol="0">
            <a:spAutoFit/>
          </a:bodyPr>
          <a:lstStyle/>
          <a:p>
            <a:r>
              <a:rPr lang="lt-LT" sz="2400" b="1" dirty="0" smtClean="0">
                <a:solidFill>
                  <a:srgbClr val="FFFF00"/>
                </a:solidFill>
                <a:effectLst>
                  <a:outerShdw blurRad="38100" dist="38100" dir="2700000" algn="tl">
                    <a:srgbClr val="000000">
                      <a:alpha val="43137"/>
                    </a:srgbClr>
                  </a:outerShdw>
                </a:effectLst>
              </a:rPr>
              <a:t>LINA.</a:t>
            </a:r>
            <a:r>
              <a:rPr lang="en-US" sz="2400" b="1" dirty="0" smtClean="0"/>
              <a:t> </a:t>
            </a:r>
            <a:r>
              <a:rPr lang="lt-LT" sz="2400" b="1" dirty="0" err="1" smtClean="0"/>
              <a:t>S</a:t>
            </a:r>
            <a:r>
              <a:rPr lang="en-US" sz="2400" b="1" dirty="0" err="1" smtClean="0"/>
              <a:t>tipri</a:t>
            </a:r>
            <a:r>
              <a:rPr lang="en-US" sz="2400" b="1" dirty="0" smtClean="0"/>
              <a:t>, </a:t>
            </a:r>
            <a:r>
              <a:rPr lang="en-US" sz="2400" b="1" dirty="0" err="1" smtClean="0"/>
              <a:t>ry</a:t>
            </a:r>
            <a:r>
              <a:rPr lang="lt-LT" sz="2400" b="1" dirty="0" smtClean="0"/>
              <a:t>žtinga, pasiaukojanti, drąsi asmenybė. Apdovanota talentu piešti</a:t>
            </a:r>
            <a:r>
              <a:rPr lang="en-US" sz="2400" b="1" dirty="0" smtClean="0"/>
              <a:t>,</a:t>
            </a:r>
            <a:r>
              <a:rPr lang="lt-LT" sz="2400" b="1" dirty="0" smtClean="0"/>
              <a:t> visus įvykius stengiasi užkoduoti savo piešiniuose ir dienoraštyje.</a:t>
            </a:r>
            <a:endParaRPr lang="en-US" sz="2400" b="1" dirty="0"/>
          </a:p>
        </p:txBody>
      </p:sp>
      <p:sp>
        <p:nvSpPr>
          <p:cNvPr id="9" name="TextBox 8"/>
          <p:cNvSpPr txBox="1"/>
          <p:nvPr/>
        </p:nvSpPr>
        <p:spPr>
          <a:xfrm>
            <a:off x="0" y="533400"/>
            <a:ext cx="8991600" cy="1200329"/>
          </a:xfrm>
          <a:prstGeom prst="rect">
            <a:avLst/>
          </a:prstGeom>
          <a:noFill/>
        </p:spPr>
        <p:txBody>
          <a:bodyPr wrap="square" rtlCol="0">
            <a:spAutoFit/>
          </a:bodyPr>
          <a:lstStyle/>
          <a:p>
            <a:r>
              <a:rPr lang="lt-LT" sz="2400" b="1" dirty="0" smtClean="0">
                <a:effectLst>
                  <a:outerShdw blurRad="38100" dist="38100" dir="2700000" algn="tl">
                    <a:srgbClr val="000000">
                      <a:alpha val="43137"/>
                    </a:srgbClr>
                  </a:outerShdw>
                </a:effectLst>
              </a:rPr>
              <a:t>Kūrinyje  ryški veikėjų opozicija. Gerieji - tai Lina, jos brolis Jonas, mama Elena, Andrius, ponia Rimienė, blogieji - enkavėdistai.</a:t>
            </a:r>
            <a:endParaRPr lang="en-US" sz="2400" b="1" dirty="0">
              <a:effectLst>
                <a:outerShdw blurRad="38100" dist="38100" dir="2700000" algn="tl">
                  <a:srgbClr val="000000">
                    <a:alpha val="43137"/>
                  </a:srgbClr>
                </a:outerShdw>
              </a:effectLst>
            </a:endParaRPr>
          </a:p>
        </p:txBody>
      </p:sp>
      <p:sp>
        <p:nvSpPr>
          <p:cNvPr id="12" name="TextBox 11"/>
          <p:cNvSpPr txBox="1"/>
          <p:nvPr/>
        </p:nvSpPr>
        <p:spPr>
          <a:xfrm>
            <a:off x="0" y="3467100"/>
            <a:ext cx="4648200" cy="1938992"/>
          </a:xfrm>
          <a:prstGeom prst="rect">
            <a:avLst/>
          </a:prstGeom>
          <a:noFill/>
        </p:spPr>
        <p:txBody>
          <a:bodyPr wrap="square" rtlCol="0">
            <a:spAutoFit/>
          </a:bodyPr>
          <a:lstStyle/>
          <a:p>
            <a:r>
              <a:rPr lang="lt-LT" sz="2400" b="1" dirty="0" smtClean="0">
                <a:solidFill>
                  <a:srgbClr val="FFFF00"/>
                </a:solidFill>
                <a:effectLst>
                  <a:outerShdw blurRad="38100" dist="38100" dir="2700000" algn="tl">
                    <a:srgbClr val="000000">
                      <a:alpha val="43137"/>
                    </a:srgbClr>
                  </a:outerShdw>
                </a:effectLst>
              </a:rPr>
              <a:t>LINOS MAMA. </a:t>
            </a:r>
            <a:r>
              <a:rPr lang="lt-LT" sz="2400" b="1" dirty="0" smtClean="0">
                <a:effectLst>
                  <a:outerShdw blurRad="38100" dist="38100" dir="2700000" algn="tl">
                    <a:srgbClr val="000000">
                      <a:alpha val="43137"/>
                    </a:srgbClr>
                  </a:outerShdw>
                </a:effectLst>
              </a:rPr>
              <a:t>Šviesi asmenybė, nieko neteisianti, atlaidi, neprarandanti  vilties net tragiškiausiais gyvenimo momentais .  </a:t>
            </a:r>
            <a:endParaRPr lang="en-US" sz="2400" b="1" dirty="0">
              <a:effectLst>
                <a:outerShdw blurRad="38100" dist="38100" dir="2700000" algn="tl">
                  <a:srgbClr val="000000">
                    <a:alpha val="43137"/>
                  </a:srgbClr>
                </a:outerShdw>
              </a:effectLst>
            </a:endParaRPr>
          </a:p>
        </p:txBody>
      </p:sp>
      <p:sp>
        <p:nvSpPr>
          <p:cNvPr id="13" name="Rectangle 12"/>
          <p:cNvSpPr/>
          <p:nvPr/>
        </p:nvSpPr>
        <p:spPr>
          <a:xfrm>
            <a:off x="0" y="5334000"/>
            <a:ext cx="9144000" cy="1569660"/>
          </a:xfrm>
          <a:prstGeom prst="rect">
            <a:avLst/>
          </a:prstGeom>
        </p:spPr>
        <p:txBody>
          <a:bodyPr wrap="square">
            <a:spAutoFit/>
          </a:bodyPr>
          <a:lstStyle/>
          <a:p>
            <a:r>
              <a:rPr lang="lt-LT" sz="2400" b="1" dirty="0" smtClean="0">
                <a:solidFill>
                  <a:srgbClr val="FFFF00"/>
                </a:solidFill>
              </a:rPr>
              <a:t>JONAS. </a:t>
            </a:r>
            <a:r>
              <a:rPr lang="lt-LT" sz="2400" b="1" dirty="0" smtClean="0"/>
              <a:t> Ne pagal metus protingas dešimtmetis berniukas. Staiga išvežtas iš namų ir priverstas sunkiai dirbti , kad išliktų pats, padėtų išgyventi seseriai ir mamai, kasdien matydamas  tūkstančius lavonų,  greitai tampa suaugęs.</a:t>
            </a:r>
            <a:endParaRPr lang="en-US" sz="24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descr="deportation_by_DeblendDe.jpg"/>
          <p:cNvPicPr>
            <a:picLocks noChangeAspect="1"/>
          </p:cNvPicPr>
          <p:nvPr/>
        </p:nvPicPr>
        <p:blipFill>
          <a:blip r:embed="rId2"/>
          <a:stretch>
            <a:fillRect/>
          </a:stretch>
        </p:blipFill>
        <p:spPr>
          <a:xfrm>
            <a:off x="5791200" y="2081548"/>
            <a:ext cx="3276600" cy="4700252"/>
          </a:xfrm>
          <a:prstGeom prst="rect">
            <a:avLst/>
          </a:prstGeom>
          <a:effectLst>
            <a:innerShdw blurRad="457200">
              <a:srgbClr val="0070C0"/>
            </a:innerShdw>
          </a:effectLst>
        </p:spPr>
      </p:pic>
      <p:pic>
        <p:nvPicPr>
          <p:cNvPr id="13" name="Picture 12" descr="fotod402.jpg"/>
          <p:cNvPicPr>
            <a:picLocks noChangeAspect="1"/>
          </p:cNvPicPr>
          <p:nvPr/>
        </p:nvPicPr>
        <p:blipFill>
          <a:blip r:embed="rId3"/>
          <a:stretch>
            <a:fillRect/>
          </a:stretch>
        </p:blipFill>
        <p:spPr>
          <a:xfrm>
            <a:off x="762001" y="2022396"/>
            <a:ext cx="3810000" cy="2491978"/>
          </a:xfrm>
          <a:prstGeom prst="rect">
            <a:avLst/>
          </a:prstGeom>
          <a:effectLst>
            <a:innerShdw blurRad="457200">
              <a:srgbClr val="0070C0"/>
            </a:innerShdw>
          </a:effectLst>
        </p:spPr>
      </p:pic>
      <p:sp>
        <p:nvSpPr>
          <p:cNvPr id="7" name="Title 1"/>
          <p:cNvSpPr txBox="1">
            <a:spLocks/>
          </p:cNvSpPr>
          <p:nvPr/>
        </p:nvSpPr>
        <p:spPr>
          <a:xfrm>
            <a:off x="0" y="-133350"/>
            <a:ext cx="9144000" cy="838200"/>
          </a:xfrm>
          <a:prstGeom prst="rect">
            <a:avLst/>
          </a:prstGeom>
        </p:spPr>
        <p:txBody>
          <a:bodyPr vert="horz" anchor="ctr">
            <a:noAutofit/>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lt-LT" sz="4000" b="1" i="0" u="none" strike="noStrike" kern="1200" cap="none" spc="0" normalizeH="0" baseline="0" noProof="0" dirty="0" smtClean="0">
                <a:ln w="6350">
                  <a:noFill/>
                </a:ln>
                <a:solidFill>
                  <a:srgbClr val="00B0F0"/>
                </a:solidFill>
                <a:effectLst>
                  <a:outerShdw blurRad="114300" dist="101600" dir="2700000" algn="tl" rotWithShape="0">
                    <a:srgbClr val="000000">
                      <a:alpha val="40000"/>
                    </a:srgbClr>
                  </a:outerShdw>
                </a:effectLst>
                <a:uLnTx/>
                <a:uFillTx/>
                <a:latin typeface="+mj-lt"/>
                <a:ea typeface="+mj-ea"/>
                <a:cs typeface="+mj-cs"/>
              </a:rPr>
              <a:t>ILGA KELIONĖ Į NEŽINOMYBĘ</a:t>
            </a:r>
            <a:endParaRPr kumimoji="0" lang="en-US" sz="4000" b="1" i="0" u="none" strike="noStrike" kern="1200" cap="none" spc="0" normalizeH="0" baseline="0" noProof="0" dirty="0">
              <a:ln w="6350">
                <a:noFill/>
              </a:ln>
              <a:solidFill>
                <a:srgbClr val="00B0F0"/>
              </a:solidFill>
              <a:effectLst>
                <a:outerShdw blurRad="114300" dist="101600" dir="2700000" algn="tl" rotWithShape="0">
                  <a:srgbClr val="000000">
                    <a:alpha val="40000"/>
                  </a:srgbClr>
                </a:outerShdw>
              </a:effectLst>
              <a:uLnTx/>
              <a:uFillTx/>
              <a:latin typeface="+mj-lt"/>
              <a:ea typeface="+mj-ea"/>
              <a:cs typeface="+mj-cs"/>
            </a:endParaRPr>
          </a:p>
        </p:txBody>
      </p:sp>
      <p:sp>
        <p:nvSpPr>
          <p:cNvPr id="8" name="TextBox 7"/>
          <p:cNvSpPr txBox="1"/>
          <p:nvPr/>
        </p:nvSpPr>
        <p:spPr>
          <a:xfrm>
            <a:off x="0" y="4505325"/>
            <a:ext cx="5943600" cy="2400657"/>
          </a:xfrm>
          <a:prstGeom prst="rect">
            <a:avLst/>
          </a:prstGeom>
          <a:noFill/>
        </p:spPr>
        <p:txBody>
          <a:bodyPr wrap="square" rtlCol="0">
            <a:spAutoFit/>
          </a:bodyPr>
          <a:lstStyle/>
          <a:p>
            <a:r>
              <a:rPr lang="lt-LT" sz="2500" b="1" dirty="0" smtClean="0"/>
              <a:t>troškulys. O kur dar mirštantys žmonės? Mirusiųjų niekas nelaidojo, juos mėtė tiesiai į pakelių griovius. Neįsivaizduojamas skausmas,kančios ir baimė lydėjo </a:t>
            </a:r>
            <a:r>
              <a:rPr lang="en-US" sz="2500" b="1" dirty="0" err="1" smtClean="0"/>
              <a:t>Linos</a:t>
            </a:r>
            <a:r>
              <a:rPr lang="en-US" sz="2500" b="1" dirty="0" smtClean="0"/>
              <a:t> </a:t>
            </a:r>
            <a:r>
              <a:rPr lang="lt-LT" sz="2500" b="1" dirty="0" smtClean="0"/>
              <a:t>šeimą kelionėje į tremtį.</a:t>
            </a:r>
            <a:endParaRPr lang="en-US" sz="2500" b="1" dirty="0"/>
          </a:p>
        </p:txBody>
      </p:sp>
      <p:sp>
        <p:nvSpPr>
          <p:cNvPr id="6" name="TextBox 5"/>
          <p:cNvSpPr txBox="1"/>
          <p:nvPr/>
        </p:nvSpPr>
        <p:spPr>
          <a:xfrm>
            <a:off x="0" y="466725"/>
            <a:ext cx="9144000" cy="1585049"/>
          </a:xfrm>
          <a:prstGeom prst="rect">
            <a:avLst/>
          </a:prstGeom>
          <a:noFill/>
        </p:spPr>
        <p:txBody>
          <a:bodyPr wrap="square" rtlCol="0">
            <a:spAutoFit/>
          </a:bodyPr>
          <a:lstStyle/>
          <a:p>
            <a:r>
              <a:rPr lang="en-US" sz="2400" b="1" dirty="0" err="1" smtClean="0">
                <a:effectLst>
                  <a:outerShdw blurRad="38100" dist="38100" dir="2700000" algn="tl">
                    <a:srgbClr val="000000">
                      <a:alpha val="43137"/>
                    </a:srgbClr>
                  </a:outerShdw>
                </a:effectLst>
              </a:rPr>
              <a:t>Romane</a:t>
            </a:r>
            <a:r>
              <a:rPr lang="en-US" sz="2400" b="1" dirty="0" smtClean="0">
                <a:effectLst>
                  <a:outerShdw blurRad="38100" dist="38100" dir="2700000" algn="tl">
                    <a:srgbClr val="000000">
                      <a:alpha val="43137"/>
                    </a:srgbClr>
                  </a:outerShdw>
                </a:effectLst>
              </a:rPr>
              <a:t> </a:t>
            </a:r>
            <a:r>
              <a:rPr lang="en-US" sz="2400" b="1" dirty="0" err="1" smtClean="0">
                <a:effectLst>
                  <a:outerShdw blurRad="38100" dist="38100" dir="2700000" algn="tl">
                    <a:srgbClr val="000000">
                      <a:alpha val="43137"/>
                    </a:srgbClr>
                  </a:outerShdw>
                </a:effectLst>
              </a:rPr>
              <a:t>pasakojama</a:t>
            </a:r>
            <a:r>
              <a:rPr lang="en-US" sz="2400" b="1" dirty="0" smtClean="0">
                <a:effectLst>
                  <a:outerShdw blurRad="38100" dist="38100" dir="2700000" algn="tl">
                    <a:srgbClr val="000000">
                      <a:alpha val="43137"/>
                    </a:srgbClr>
                  </a:outerShdw>
                </a:effectLst>
              </a:rPr>
              <a:t> </a:t>
            </a:r>
            <a:r>
              <a:rPr lang="en-US" sz="2400" b="1" dirty="0" err="1" smtClean="0">
                <a:effectLst>
                  <a:outerShdw blurRad="38100" dist="38100" dir="2700000" algn="tl">
                    <a:srgbClr val="000000">
                      <a:alpha val="43137"/>
                    </a:srgbClr>
                  </a:outerShdw>
                </a:effectLst>
              </a:rPr>
              <a:t>apie</a:t>
            </a:r>
            <a:r>
              <a:rPr lang="en-US" sz="2400" b="1" dirty="0" smtClean="0">
                <a:effectLst>
                  <a:outerShdw blurRad="38100" dist="38100" dir="2700000" algn="tl">
                    <a:srgbClr val="000000">
                      <a:alpha val="43137"/>
                    </a:srgbClr>
                  </a:outerShdw>
                </a:effectLst>
              </a:rPr>
              <a:t> </a:t>
            </a:r>
            <a:r>
              <a:rPr lang="lt-LT" sz="2400" b="1" dirty="0" smtClean="0">
                <a:effectLst>
                  <a:outerShdw blurRad="38100" dist="38100" dir="2700000" algn="tl">
                    <a:srgbClr val="000000">
                      <a:alpha val="43137"/>
                    </a:srgbClr>
                  </a:outerShdw>
                </a:effectLst>
              </a:rPr>
              <a:t>Linos šeimą ir kitus nekaltus žmones išvežtus į tremtį gyvuliniais vagonais. Įsivaizduokite</a:t>
            </a:r>
            <a:r>
              <a:rPr lang="en-US" sz="2400" b="1" dirty="0" smtClean="0">
                <a:effectLst>
                  <a:outerShdw blurRad="38100" dist="38100" dir="2700000" algn="tl">
                    <a:srgbClr val="000000">
                      <a:alpha val="43137"/>
                    </a:srgbClr>
                  </a:outerShdw>
                </a:effectLst>
              </a:rPr>
              <a:t>,</a:t>
            </a:r>
            <a:r>
              <a:rPr lang="lt-LT" sz="2400" b="1" dirty="0" smtClean="0">
                <a:effectLst>
                  <a:outerShdw blurRad="38100" dist="38100" dir="2700000" algn="tl">
                    <a:srgbClr val="000000">
                      <a:alpha val="43137"/>
                    </a:srgbClr>
                  </a:outerShdw>
                </a:effectLst>
              </a:rPr>
              <a:t> </a:t>
            </a:r>
            <a:r>
              <a:rPr lang="lt-LT" sz="2400" b="1" dirty="0" smtClean="0"/>
              <a:t>dvi savaites tvankiame, tamsiame traukinio vagone su skyle grindyse vežamus žmones, kur nėra vietos, kur purvas, alkis ir </a:t>
            </a:r>
            <a:endParaRPr lang="en-US"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9525"/>
            <a:ext cx="9144000" cy="990600"/>
          </a:xfrm>
        </p:spPr>
        <p:txBody>
          <a:bodyPr>
            <a:noAutofit/>
          </a:bodyPr>
          <a:lstStyle/>
          <a:p>
            <a:r>
              <a:rPr lang="lt-LT" sz="3200" dirty="0" smtClean="0">
                <a:solidFill>
                  <a:srgbClr val="00B0F0"/>
                </a:solidFill>
              </a:rPr>
              <a:t>TROFIMOVSKO SALA – AR JŪS IŠGYVENTUMĖTE?</a:t>
            </a:r>
            <a:endParaRPr lang="en-US" sz="3200" dirty="0">
              <a:solidFill>
                <a:srgbClr val="00B0F0"/>
              </a:solidFill>
            </a:endParaRPr>
          </a:p>
        </p:txBody>
      </p:sp>
      <p:pic>
        <p:nvPicPr>
          <p:cNvPr id="21506" name="Picture 2"/>
          <p:cNvPicPr>
            <a:picLocks noChangeAspect="1" noChangeArrowheads="1"/>
          </p:cNvPicPr>
          <p:nvPr/>
        </p:nvPicPr>
        <p:blipFill>
          <a:blip r:embed="rId2"/>
          <a:srcRect/>
          <a:stretch>
            <a:fillRect/>
          </a:stretch>
        </p:blipFill>
        <p:spPr bwMode="auto">
          <a:xfrm>
            <a:off x="123825" y="1066800"/>
            <a:ext cx="4038600" cy="2283259"/>
          </a:xfrm>
          <a:prstGeom prst="rect">
            <a:avLst/>
          </a:prstGeom>
          <a:noFill/>
          <a:ln w="9525">
            <a:noFill/>
            <a:miter lim="800000"/>
            <a:headEnd/>
            <a:tailEnd/>
          </a:ln>
          <a:effectLst>
            <a:innerShdw blurRad="1003300">
              <a:srgbClr val="0070C0"/>
            </a:innerShdw>
          </a:effectLst>
        </p:spPr>
      </p:pic>
      <p:pic>
        <p:nvPicPr>
          <p:cNvPr id="21507" name="Picture 3"/>
          <p:cNvPicPr>
            <a:picLocks noChangeAspect="1" noChangeArrowheads="1"/>
          </p:cNvPicPr>
          <p:nvPr/>
        </p:nvPicPr>
        <p:blipFill>
          <a:blip r:embed="rId3"/>
          <a:srcRect/>
          <a:stretch>
            <a:fillRect/>
          </a:stretch>
        </p:blipFill>
        <p:spPr bwMode="auto">
          <a:xfrm>
            <a:off x="3467659" y="3996380"/>
            <a:ext cx="5666816" cy="2071045"/>
          </a:xfrm>
          <a:prstGeom prst="rect">
            <a:avLst/>
          </a:prstGeom>
          <a:noFill/>
          <a:ln w="9525">
            <a:noFill/>
            <a:miter lim="800000"/>
            <a:headEnd/>
            <a:tailEnd/>
          </a:ln>
          <a:effectLst>
            <a:innerShdw blurRad="1270000">
              <a:srgbClr val="0070C0"/>
            </a:innerShdw>
          </a:effectLst>
        </p:spPr>
      </p:pic>
      <p:sp>
        <p:nvSpPr>
          <p:cNvPr id="6" name="TextBox 5"/>
          <p:cNvSpPr txBox="1"/>
          <p:nvPr/>
        </p:nvSpPr>
        <p:spPr>
          <a:xfrm>
            <a:off x="4162425" y="971550"/>
            <a:ext cx="5181600" cy="3046988"/>
          </a:xfrm>
          <a:prstGeom prst="rect">
            <a:avLst/>
          </a:prstGeom>
          <a:noFill/>
        </p:spPr>
        <p:txBody>
          <a:bodyPr wrap="square" rtlCol="0">
            <a:spAutoFit/>
          </a:bodyPr>
          <a:lstStyle/>
          <a:p>
            <a:r>
              <a:rPr lang="en-US" sz="2400" b="1" dirty="0" err="1" smtClean="0">
                <a:effectLst>
                  <a:outerShdw blurRad="38100" dist="38100" dir="2700000" algn="tl">
                    <a:srgbClr val="000000">
                      <a:alpha val="43137"/>
                    </a:srgbClr>
                  </a:outerShdw>
                </a:effectLst>
              </a:rPr>
              <a:t>Linos</a:t>
            </a:r>
            <a:r>
              <a:rPr lang="en-US" sz="2400" b="1" dirty="0" smtClean="0">
                <a:effectLst>
                  <a:outerShdw blurRad="38100" dist="38100" dir="2700000" algn="tl">
                    <a:srgbClr val="000000">
                      <a:alpha val="43137"/>
                    </a:srgbClr>
                  </a:outerShdw>
                </a:effectLst>
              </a:rPr>
              <a:t> </a:t>
            </a:r>
            <a:r>
              <a:rPr lang="lt-LT" sz="2400" b="1" dirty="0" smtClean="0">
                <a:effectLst>
                  <a:outerShdw blurRad="38100" dist="38100" dir="2700000" algn="tl">
                    <a:srgbClr val="000000">
                      <a:alpha val="43137"/>
                    </a:srgbClr>
                  </a:outerShdw>
                </a:effectLst>
              </a:rPr>
              <a:t>š</a:t>
            </a:r>
            <a:r>
              <a:rPr lang="en-US" sz="2400" b="1" dirty="0" err="1" smtClean="0">
                <a:effectLst>
                  <a:outerShdw blurRad="38100" dist="38100" dir="2700000" algn="tl">
                    <a:srgbClr val="000000">
                      <a:alpha val="43137"/>
                    </a:srgbClr>
                  </a:outerShdw>
                </a:effectLst>
              </a:rPr>
              <a:t>ei</a:t>
            </a:r>
            <a:r>
              <a:rPr lang="lt-LT" sz="2400" b="1" dirty="0" smtClean="0">
                <a:effectLst>
                  <a:outerShdw blurRad="38100" dist="38100" dir="2700000" algn="tl">
                    <a:srgbClr val="000000">
                      <a:alpha val="43137"/>
                    </a:srgbClr>
                  </a:outerShdw>
                </a:effectLst>
              </a:rPr>
              <a:t>m</a:t>
            </a:r>
            <a:r>
              <a:rPr lang="en-US" sz="2400" b="1" dirty="0" smtClean="0">
                <a:effectLst>
                  <a:outerShdw blurRad="38100" dist="38100" dir="2700000" algn="tl">
                    <a:srgbClr val="000000">
                      <a:alpha val="43137"/>
                    </a:srgbClr>
                  </a:outerShdw>
                </a:effectLst>
              </a:rPr>
              <a:t>a </a:t>
            </a:r>
            <a:r>
              <a:rPr lang="en-US" sz="2400" b="1" dirty="0" err="1" smtClean="0">
                <a:effectLst>
                  <a:outerShdw blurRad="38100" dist="38100" dir="2700000" algn="tl">
                    <a:srgbClr val="000000">
                      <a:alpha val="43137"/>
                    </a:srgbClr>
                  </a:outerShdw>
                </a:effectLst>
              </a:rPr>
              <a:t>buvo</a:t>
            </a:r>
            <a:r>
              <a:rPr lang="en-US" sz="2400" b="1" dirty="0" smtClean="0">
                <a:effectLst>
                  <a:outerShdw blurRad="38100" dist="38100" dir="2700000" algn="tl">
                    <a:srgbClr val="000000">
                      <a:alpha val="43137"/>
                    </a:srgbClr>
                  </a:outerShdw>
                </a:effectLst>
              </a:rPr>
              <a:t> </a:t>
            </a:r>
            <a:r>
              <a:rPr lang="en-US" sz="2400" b="1" dirty="0" err="1" smtClean="0">
                <a:effectLst>
                  <a:outerShdw blurRad="38100" dist="38100" dir="2700000" algn="tl">
                    <a:srgbClr val="000000">
                      <a:alpha val="43137"/>
                    </a:srgbClr>
                  </a:outerShdw>
                </a:effectLst>
              </a:rPr>
              <a:t>i</a:t>
            </a:r>
            <a:r>
              <a:rPr lang="lt-LT" sz="2400" b="1" dirty="0" smtClean="0">
                <a:effectLst>
                  <a:outerShdw blurRad="38100" dist="38100" dir="2700000" algn="tl">
                    <a:srgbClr val="000000">
                      <a:alpha val="43137"/>
                    </a:srgbClr>
                  </a:outerShdw>
                </a:effectLst>
              </a:rPr>
              <a:t>š</a:t>
            </a:r>
            <a:r>
              <a:rPr lang="en-US" sz="2400" b="1" dirty="0" err="1" smtClean="0">
                <a:effectLst>
                  <a:outerShdw blurRad="38100" dist="38100" dir="2700000" algn="tl">
                    <a:srgbClr val="000000">
                      <a:alpha val="43137"/>
                    </a:srgbClr>
                  </a:outerShdw>
                </a:effectLst>
              </a:rPr>
              <a:t>tremta</a:t>
            </a:r>
            <a:r>
              <a:rPr lang="lt-LT" sz="2400" b="1" dirty="0" smtClean="0">
                <a:effectLst>
                  <a:outerShdw blurRad="38100" dist="38100" dir="2700000" algn="tl">
                    <a:srgbClr val="000000">
                      <a:alpha val="43137"/>
                    </a:srgbClr>
                  </a:outerShdw>
                </a:effectLst>
              </a:rPr>
              <a:t> į Trofimovsko salą. Ji yra pačiame poliarinio rato viduryje, netoli Šiaurės ašigalio. Ten net medžiai neauga. “Į</a:t>
            </a:r>
            <a:r>
              <a:rPr lang="en-US" sz="2400" b="1" dirty="0" err="1" smtClean="0">
                <a:effectLst>
                  <a:outerShdw blurRad="38100" dist="38100" dir="2700000" algn="tl">
                    <a:srgbClr val="000000">
                      <a:alpha val="43137"/>
                    </a:srgbClr>
                  </a:outerShdw>
                </a:effectLst>
              </a:rPr>
              <a:t>si</a:t>
            </a:r>
            <a:r>
              <a:rPr lang="lt-LT" sz="2400" b="1" dirty="0" smtClean="0">
                <a:effectLst>
                  <a:outerShdw blurRad="38100" dist="38100" dir="2700000" algn="tl">
                    <a:srgbClr val="000000">
                      <a:alpha val="43137"/>
                    </a:srgbClr>
                  </a:outerShdw>
                </a:effectLst>
              </a:rPr>
              <a:t>kurdinami” užpoliarės plynėje,  tremtiniai jurtas statė tik iš jūros išplukdomų lentgalių ir kitų “radinių”.  </a:t>
            </a:r>
            <a:endParaRPr lang="en-US" sz="2400" b="1" dirty="0">
              <a:effectLst>
                <a:outerShdw blurRad="38100" dist="38100" dir="2700000" algn="tl">
                  <a:srgbClr val="000000">
                    <a:alpha val="43137"/>
                  </a:srgbClr>
                </a:outerShdw>
              </a:effectLst>
            </a:endParaRPr>
          </a:p>
        </p:txBody>
      </p:sp>
      <p:sp>
        <p:nvSpPr>
          <p:cNvPr id="7" name="TextBox 6"/>
          <p:cNvSpPr txBox="1"/>
          <p:nvPr/>
        </p:nvSpPr>
        <p:spPr>
          <a:xfrm>
            <a:off x="152400" y="3342144"/>
            <a:ext cx="3505200" cy="2677656"/>
          </a:xfrm>
          <a:prstGeom prst="rect">
            <a:avLst/>
          </a:prstGeom>
          <a:noFill/>
        </p:spPr>
        <p:txBody>
          <a:bodyPr wrap="square" rtlCol="0">
            <a:spAutoFit/>
          </a:bodyPr>
          <a:lstStyle/>
          <a:p>
            <a:r>
              <a:rPr lang="lt-LT" sz="2400" b="1" dirty="0" smtClean="0"/>
              <a:t>Kur pažvelgsi aplinkui – vien tik plyni laukai. Tundra – šio krašto karalienė.</a:t>
            </a:r>
            <a:r>
              <a:rPr lang="en-US" sz="2400" b="1" dirty="0" smtClean="0"/>
              <a:t> </a:t>
            </a:r>
            <a:r>
              <a:rPr lang="lt-LT" sz="2400" b="1" dirty="0" smtClean="0"/>
              <a:t>Išlaipinti į krantą, tremtiniai buvo pasmerkti mirčiai iš bado ir šalčio. </a:t>
            </a:r>
            <a:endParaRPr lang="en-US" sz="2400" b="1" dirty="0"/>
          </a:p>
        </p:txBody>
      </p:sp>
      <p:sp>
        <p:nvSpPr>
          <p:cNvPr id="8" name="TextBox 7"/>
          <p:cNvSpPr txBox="1"/>
          <p:nvPr/>
        </p:nvSpPr>
        <p:spPr>
          <a:xfrm>
            <a:off x="152400" y="6038850"/>
            <a:ext cx="8915400" cy="830997"/>
          </a:xfrm>
          <a:prstGeom prst="rect">
            <a:avLst/>
          </a:prstGeom>
          <a:noFill/>
        </p:spPr>
        <p:txBody>
          <a:bodyPr wrap="square" rtlCol="0">
            <a:spAutoFit/>
          </a:bodyPr>
          <a:lstStyle/>
          <a:p>
            <a:r>
              <a:rPr lang="lt-LT" sz="2400" b="1" dirty="0" smtClean="0"/>
              <a:t>Pirmą naktį Lina su broliuku praleido po apversta prakiurusia valtimi.</a:t>
            </a:r>
            <a:endParaRPr lang="en-US"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9601200" cy="990600"/>
          </a:xfrm>
        </p:spPr>
        <p:txBody>
          <a:bodyPr>
            <a:noAutofit/>
          </a:bodyPr>
          <a:lstStyle/>
          <a:p>
            <a:r>
              <a:rPr lang="lt-LT" sz="3700" dirty="0" smtClean="0">
                <a:solidFill>
                  <a:srgbClr val="00B0F0"/>
                </a:solidFill>
              </a:rPr>
              <a:t>KASDIENINĖ PALYDOVĖ MIRTIS</a:t>
            </a:r>
            <a:endParaRPr lang="en-US" sz="3700" dirty="0">
              <a:solidFill>
                <a:srgbClr val="00B0F0"/>
              </a:solidFill>
            </a:endParaRPr>
          </a:p>
        </p:txBody>
      </p:sp>
      <p:pic>
        <p:nvPicPr>
          <p:cNvPr id="6" name="Picture 1"/>
          <p:cNvPicPr>
            <a:picLocks noChangeAspect="1" noChangeArrowheads="1"/>
          </p:cNvPicPr>
          <p:nvPr/>
        </p:nvPicPr>
        <p:blipFill>
          <a:blip r:embed="rId2"/>
          <a:srcRect/>
          <a:stretch>
            <a:fillRect/>
          </a:stretch>
        </p:blipFill>
        <p:spPr bwMode="auto">
          <a:xfrm>
            <a:off x="9525" y="762000"/>
            <a:ext cx="4648200" cy="4224650"/>
          </a:xfrm>
          <a:prstGeom prst="rect">
            <a:avLst/>
          </a:prstGeom>
          <a:noFill/>
          <a:ln w="34925">
            <a:solidFill>
              <a:schemeClr val="bg1"/>
            </a:solidFill>
            <a:miter lim="800000"/>
            <a:headEnd/>
            <a:tailEnd/>
          </a:ln>
          <a:effectLst>
            <a:innerShdw blurRad="469900">
              <a:srgbClr val="00B0F0"/>
            </a:innerShdw>
          </a:effectLst>
        </p:spPr>
      </p:pic>
      <p:pic>
        <p:nvPicPr>
          <p:cNvPr id="20482" name="Picture 2"/>
          <p:cNvPicPr>
            <a:picLocks noChangeAspect="1" noChangeArrowheads="1"/>
          </p:cNvPicPr>
          <p:nvPr/>
        </p:nvPicPr>
        <p:blipFill>
          <a:blip r:embed="rId3"/>
          <a:srcRect/>
          <a:stretch>
            <a:fillRect/>
          </a:stretch>
        </p:blipFill>
        <p:spPr bwMode="auto">
          <a:xfrm>
            <a:off x="4800600" y="2314575"/>
            <a:ext cx="4191000" cy="2717766"/>
          </a:xfrm>
          <a:prstGeom prst="rect">
            <a:avLst/>
          </a:prstGeom>
          <a:noFill/>
          <a:ln w="9525">
            <a:solidFill>
              <a:schemeClr val="bg1"/>
            </a:solidFill>
            <a:miter lim="800000"/>
            <a:headEnd/>
            <a:tailEnd/>
          </a:ln>
          <a:effectLst>
            <a:innerShdw blurRad="876300">
              <a:srgbClr val="00B0F0"/>
            </a:innerShdw>
          </a:effectLst>
        </p:spPr>
      </p:pic>
      <p:sp>
        <p:nvSpPr>
          <p:cNvPr id="5" name="TextBox 4"/>
          <p:cNvSpPr txBox="1"/>
          <p:nvPr/>
        </p:nvSpPr>
        <p:spPr>
          <a:xfrm>
            <a:off x="4610100" y="676275"/>
            <a:ext cx="4648200" cy="1569660"/>
          </a:xfrm>
          <a:prstGeom prst="rect">
            <a:avLst/>
          </a:prstGeom>
          <a:noFill/>
        </p:spPr>
        <p:txBody>
          <a:bodyPr wrap="square" rtlCol="0">
            <a:spAutoFit/>
          </a:bodyPr>
          <a:lstStyle/>
          <a:p>
            <a:r>
              <a:rPr lang="en-US" sz="2400" b="1" dirty="0" err="1" smtClean="0">
                <a:effectLst>
                  <a:outerShdw blurRad="38100" dist="38100" dir="2700000" algn="tl">
                    <a:srgbClr val="000000">
                      <a:alpha val="43137"/>
                    </a:srgbClr>
                  </a:outerShdw>
                </a:effectLst>
              </a:rPr>
              <a:t>Trofimovske</a:t>
            </a:r>
            <a:r>
              <a:rPr lang="en-US" sz="2400" b="1" dirty="0" smtClean="0">
                <a:effectLst>
                  <a:outerShdw blurRad="38100" dist="38100" dir="2700000" algn="tl">
                    <a:srgbClr val="000000">
                      <a:alpha val="43137"/>
                    </a:srgbClr>
                  </a:outerShdw>
                </a:effectLst>
              </a:rPr>
              <a:t> </a:t>
            </a:r>
            <a:r>
              <a:rPr lang="lt-LT" sz="2400" b="1" dirty="0" smtClean="0">
                <a:effectLst>
                  <a:outerShdw blurRad="38100" dist="38100" dir="2700000" algn="tl">
                    <a:srgbClr val="000000">
                      <a:alpha val="43137"/>
                    </a:srgbClr>
                  </a:outerShdw>
                </a:effectLst>
              </a:rPr>
              <a:t>buvo neįsivaizduojamai sunkios sąlygos, juk žmonės čia buvo siunčiami vienu tikslu- mirti.</a:t>
            </a:r>
            <a:endParaRPr lang="en-US" sz="2400" b="1" dirty="0">
              <a:effectLst>
                <a:outerShdw blurRad="38100" dist="38100" dir="2700000" algn="tl">
                  <a:srgbClr val="000000">
                    <a:alpha val="43137"/>
                  </a:srgbClr>
                </a:outerShdw>
              </a:effectLst>
            </a:endParaRPr>
          </a:p>
        </p:txBody>
      </p:sp>
      <p:sp>
        <p:nvSpPr>
          <p:cNvPr id="7" name="TextBox 6"/>
          <p:cNvSpPr txBox="1"/>
          <p:nvPr/>
        </p:nvSpPr>
        <p:spPr>
          <a:xfrm>
            <a:off x="76200" y="5086350"/>
            <a:ext cx="9144000" cy="1938992"/>
          </a:xfrm>
          <a:prstGeom prst="rect">
            <a:avLst/>
          </a:prstGeom>
          <a:noFill/>
        </p:spPr>
        <p:txBody>
          <a:bodyPr wrap="square" rtlCol="0">
            <a:spAutoFit/>
          </a:bodyPr>
          <a:lstStyle/>
          <a:p>
            <a:r>
              <a:rPr lang="lt-LT" sz="2400" b="1" dirty="0" smtClean="0">
                <a:effectLst>
                  <a:outerShdw blurRad="38100" dist="38100" dir="2700000" algn="tl">
                    <a:srgbClr val="000000">
                      <a:alpha val="43137"/>
                    </a:srgbClr>
                  </a:outerShdw>
                </a:effectLst>
              </a:rPr>
              <a:t>Badas</a:t>
            </a:r>
            <a:r>
              <a:rPr lang="en-US" sz="2400" b="1" dirty="0" smtClean="0">
                <a:effectLst>
                  <a:outerShdw blurRad="38100" dist="38100" dir="2700000" algn="tl">
                    <a:srgbClr val="000000">
                      <a:alpha val="43137"/>
                    </a:srgbClr>
                  </a:outerShdw>
                </a:effectLst>
              </a:rPr>
              <a:t> </a:t>
            </a:r>
            <a:r>
              <a:rPr lang="lt-LT" sz="2400" b="1" dirty="0" smtClean="0">
                <a:effectLst>
                  <a:outerShdw blurRad="38100" dist="38100" dir="2700000" algn="tl">
                    <a:srgbClr val="000000">
                      <a:alpha val="43137"/>
                    </a:srgbClr>
                  </a:outerShdw>
                </a:effectLst>
              </a:rPr>
              <a:t>ir ligos nusinešė daugybės žmonių, o ypač vaikų, gyvybių. Kamavo stingdantis šaltis, neperregimos pūgos, kai žengęs bent žingsnį į šalį jau neberasi kelio atgalios.  Linos šeima ne kartą žvelgė mirčiai į akis. Kartais atrodė, kad mirtis buvo tarsi išsigelbėjimas nuo baisių fizinių kančių.</a:t>
            </a:r>
            <a:endParaRPr lang="en-US" sz="24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47650"/>
            <a:ext cx="9144000" cy="990600"/>
          </a:xfrm>
        </p:spPr>
        <p:txBody>
          <a:bodyPr>
            <a:noAutofit/>
          </a:bodyPr>
          <a:lstStyle/>
          <a:p>
            <a:r>
              <a:rPr lang="lt-LT" sz="3900" dirty="0" smtClean="0">
                <a:solidFill>
                  <a:srgbClr val="00B0F0"/>
                </a:solidFill>
              </a:rPr>
              <a:t>LAIDOJIMO YPATUMAI TREMTYJE</a:t>
            </a:r>
            <a:endParaRPr lang="en-US" sz="3900" dirty="0">
              <a:solidFill>
                <a:srgbClr val="00B0F0"/>
              </a:solidFill>
            </a:endParaRPr>
          </a:p>
        </p:txBody>
      </p:sp>
      <p:pic>
        <p:nvPicPr>
          <p:cNvPr id="1026" name="Picture 2" descr="C:\Users\arnas\Desktop\lietuviu sepetys prezentacija\Lietuviu-tremtiniu-kapinies-prie-Laptevu-juros1.jpg"/>
          <p:cNvPicPr>
            <a:picLocks noChangeAspect="1" noChangeArrowheads="1"/>
          </p:cNvPicPr>
          <p:nvPr/>
        </p:nvPicPr>
        <p:blipFill>
          <a:blip r:embed="rId2" cstate="print"/>
          <a:srcRect/>
          <a:stretch>
            <a:fillRect/>
          </a:stretch>
        </p:blipFill>
        <p:spPr bwMode="auto">
          <a:xfrm>
            <a:off x="4019550" y="3352800"/>
            <a:ext cx="5029200" cy="3127665"/>
          </a:xfrm>
          <a:prstGeom prst="rect">
            <a:avLst/>
          </a:prstGeom>
          <a:noFill/>
        </p:spPr>
      </p:pic>
      <p:pic>
        <p:nvPicPr>
          <p:cNvPr id="2050" name="Picture 2" descr="http://www.artukraine.com/old/paintings/images/getman8.jpg"/>
          <p:cNvPicPr>
            <a:picLocks noChangeAspect="1" noChangeArrowheads="1"/>
          </p:cNvPicPr>
          <p:nvPr/>
        </p:nvPicPr>
        <p:blipFill>
          <a:blip r:embed="rId3"/>
          <a:srcRect/>
          <a:stretch>
            <a:fillRect/>
          </a:stretch>
        </p:blipFill>
        <p:spPr bwMode="auto">
          <a:xfrm>
            <a:off x="152400" y="3114848"/>
            <a:ext cx="3733800" cy="3657427"/>
          </a:xfrm>
          <a:prstGeom prst="rect">
            <a:avLst/>
          </a:prstGeom>
          <a:noFill/>
        </p:spPr>
      </p:pic>
      <p:sp>
        <p:nvSpPr>
          <p:cNvPr id="7" name="TextBox 6"/>
          <p:cNvSpPr txBox="1"/>
          <p:nvPr/>
        </p:nvSpPr>
        <p:spPr>
          <a:xfrm>
            <a:off x="0" y="428625"/>
            <a:ext cx="9144000" cy="2677656"/>
          </a:xfrm>
          <a:prstGeom prst="rect">
            <a:avLst/>
          </a:prstGeom>
          <a:noFill/>
        </p:spPr>
        <p:txBody>
          <a:bodyPr wrap="square" rtlCol="0">
            <a:spAutoFit/>
          </a:bodyPr>
          <a:lstStyle/>
          <a:p>
            <a:r>
              <a:rPr lang="lt-LT" sz="2400" b="1" dirty="0" smtClean="0">
                <a:effectLst>
                  <a:outerShdw blurRad="38100" dist="38100" dir="2700000" algn="tl">
                    <a:srgbClr val="000000">
                      <a:alpha val="43137"/>
                    </a:srgbClr>
                  </a:outerShdw>
                </a:effectLst>
              </a:rPr>
              <a:t>Atgulti žemėje ir dar sukaltame karste tremtyje ne visada buvo įmanoma. Mirusieji buvo metami tiesiog laukiniams gyvūnams sudraskyti. Laidoti amžino įšalo žemėje buvo galima nebent pavasarį.  Kitu metų laiku laidojo tokiame gylyje, kiek pajėgdavo iškapoti įšal</a:t>
            </a:r>
            <a:r>
              <a:rPr lang="en-US" sz="2400" b="1" dirty="0" err="1" smtClean="0">
                <a:effectLst>
                  <a:outerShdw blurRad="38100" dist="38100" dir="2700000" algn="tl">
                    <a:srgbClr val="000000">
                      <a:alpha val="43137"/>
                    </a:srgbClr>
                  </a:outerShdw>
                </a:effectLst>
              </a:rPr>
              <a:t>usi</a:t>
            </a:r>
            <a:r>
              <a:rPr lang="lt-LT" sz="2400" b="1" dirty="0" smtClean="0">
                <a:effectLst>
                  <a:outerShdw blurRad="38100" dist="38100" dir="2700000" algn="tl">
                    <a:srgbClr val="000000">
                      <a:alpha val="43137"/>
                    </a:srgbClr>
                  </a:outerShdw>
                </a:effectLst>
              </a:rPr>
              <a:t>ą duobę.  Pagrindinės herojės Linos mama mirė Trovimovske ir buvo palaidota šioje nesvetingoje žemėje kaip ir daugelis nekaltų žmonių. </a:t>
            </a:r>
            <a:endParaRPr lang="en-US" sz="24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srcRect/>
          <a:stretch>
            <a:fillRect/>
          </a:stretch>
        </p:blipFill>
        <p:spPr bwMode="auto">
          <a:xfrm>
            <a:off x="7096125" y="3752850"/>
            <a:ext cx="2037106" cy="3124201"/>
          </a:xfrm>
          <a:prstGeom prst="rect">
            <a:avLst/>
          </a:prstGeom>
          <a:noFill/>
          <a:ln w="9525">
            <a:noFill/>
            <a:miter lim="800000"/>
            <a:headEnd/>
            <a:tailEnd/>
          </a:ln>
          <a:effectLst/>
        </p:spPr>
      </p:pic>
      <p:sp>
        <p:nvSpPr>
          <p:cNvPr id="2" name="Title 1"/>
          <p:cNvSpPr>
            <a:spLocks noGrp="1"/>
          </p:cNvSpPr>
          <p:nvPr>
            <p:ph type="title"/>
          </p:nvPr>
        </p:nvSpPr>
        <p:spPr>
          <a:xfrm>
            <a:off x="533400" y="-28575"/>
            <a:ext cx="8229600" cy="762000"/>
          </a:xfrm>
        </p:spPr>
        <p:txBody>
          <a:bodyPr/>
          <a:lstStyle/>
          <a:p>
            <a:r>
              <a:rPr lang="lt-LT" dirty="0" smtClean="0">
                <a:solidFill>
                  <a:srgbClr val="00B0F0"/>
                </a:solidFill>
              </a:rPr>
              <a:t>KODĖL VERTA SKAITYTI?</a:t>
            </a:r>
            <a:endParaRPr lang="en-US" dirty="0">
              <a:solidFill>
                <a:srgbClr val="00B0F0"/>
              </a:solidFill>
            </a:endParaRPr>
          </a:p>
        </p:txBody>
      </p:sp>
      <p:sp>
        <p:nvSpPr>
          <p:cNvPr id="3" name="Content Placeholder 2"/>
          <p:cNvSpPr>
            <a:spLocks noGrp="1"/>
          </p:cNvSpPr>
          <p:nvPr>
            <p:ph idx="1"/>
          </p:nvPr>
        </p:nvSpPr>
        <p:spPr>
          <a:xfrm>
            <a:off x="-152400" y="742950"/>
            <a:ext cx="9067800" cy="6305550"/>
          </a:xfrm>
        </p:spPr>
        <p:txBody>
          <a:bodyPr/>
          <a:lstStyle/>
          <a:p>
            <a:pPr>
              <a:buNone/>
            </a:pPr>
            <a:r>
              <a:rPr lang="lt-LT" b="1" dirty="0" smtClean="0">
                <a:effectLst>
                  <a:outerShdw blurRad="38100" dist="38100" dir="2700000" algn="tl">
                    <a:srgbClr val="000000">
                      <a:alpha val="43137"/>
                    </a:srgbClr>
                  </a:outerShdw>
                </a:effectLst>
              </a:rPr>
              <a:t>     Knyga jau susidomėjo įvairaus amžiaus skaitytojai visame pasaulyje </a:t>
            </a:r>
            <a:r>
              <a:rPr lang="en-US" b="1" dirty="0" smtClean="0">
                <a:effectLst>
                  <a:outerShdw blurRad="38100" dist="38100" dir="2700000" algn="tl">
                    <a:srgbClr val="000000">
                      <a:alpha val="43137"/>
                    </a:srgbClr>
                  </a:outerShdw>
                </a:effectLst>
              </a:rPr>
              <a:t>.</a:t>
            </a:r>
            <a:endParaRPr lang="lt-LT" b="1" dirty="0" smtClean="0">
              <a:effectLst>
                <a:outerShdw blurRad="38100" dist="38100" dir="2700000" algn="tl">
                  <a:srgbClr val="000000">
                    <a:alpha val="43137"/>
                  </a:srgbClr>
                </a:outerShdw>
              </a:effectLst>
            </a:endParaRPr>
          </a:p>
          <a:p>
            <a:r>
              <a:rPr lang="lt-LT" b="1" dirty="0" smtClean="0">
                <a:effectLst>
                  <a:outerShdw blurRad="38100" dist="38100" dir="2700000" algn="tl">
                    <a:srgbClr val="000000">
                      <a:alpha val="43137"/>
                    </a:srgbClr>
                  </a:outerShdw>
                </a:effectLst>
              </a:rPr>
              <a:t>Ši</a:t>
            </a:r>
            <a:r>
              <a:rPr lang="en-US" b="1" dirty="0" err="1" smtClean="0">
                <a:effectLst>
                  <a:outerShdw blurRad="38100" dist="38100" dir="2700000" algn="tl">
                    <a:srgbClr val="000000">
                      <a:alpha val="43137"/>
                    </a:srgbClr>
                  </a:outerShdw>
                </a:effectLst>
              </a:rPr>
              <a:t>os</a:t>
            </a:r>
            <a:r>
              <a:rPr lang="lt-LT" b="1" dirty="0" smtClean="0">
                <a:effectLst>
                  <a:outerShdw blurRad="38100" dist="38100" dir="2700000" algn="tl">
                    <a:srgbClr val="000000">
                      <a:alpha val="43137"/>
                    </a:srgbClr>
                  </a:outerShdw>
                </a:effectLst>
              </a:rPr>
              <a:t> knyg</a:t>
            </a:r>
            <a:r>
              <a:rPr lang="en-US" b="1" dirty="0" err="1" smtClean="0">
                <a:effectLst>
                  <a:outerShdw blurRad="38100" dist="38100" dir="2700000" algn="tl">
                    <a:srgbClr val="000000">
                      <a:alpha val="43137"/>
                    </a:srgbClr>
                  </a:outerShdw>
                </a:effectLst>
              </a:rPr>
              <a:t>os</a:t>
            </a:r>
            <a:r>
              <a:rPr lang="en-US" b="1" dirty="0" smtClean="0">
                <a:effectLst>
                  <a:outerShdw blurRad="38100" dist="38100" dir="2700000" algn="tl">
                    <a:srgbClr val="000000">
                      <a:alpha val="43137"/>
                    </a:srgbClr>
                  </a:outerShdw>
                </a:effectLst>
              </a:rPr>
              <a:t> </a:t>
            </a:r>
            <a:r>
              <a:rPr lang="en-US" b="1" dirty="0" err="1" smtClean="0">
                <a:effectLst>
                  <a:outerShdw blurRad="38100" dist="38100" dir="2700000" algn="tl">
                    <a:srgbClr val="000000">
                      <a:alpha val="43137"/>
                    </a:srgbClr>
                  </a:outerShdw>
                </a:effectLst>
              </a:rPr>
              <a:t>populiarum</a:t>
            </a:r>
            <a:r>
              <a:rPr lang="lt-LT" b="1" dirty="0" smtClean="0">
                <a:effectLst>
                  <a:outerShdw blurRad="38100" dist="38100" dir="2700000" algn="tl">
                    <a:srgbClr val="000000">
                      <a:alpha val="43137"/>
                    </a:srgbClr>
                  </a:outerShdw>
                </a:effectLst>
              </a:rPr>
              <a:t>ą ir įdomumą įrodo ir tai, kad ji yra išversta net į 27 kalbas. </a:t>
            </a:r>
          </a:p>
          <a:p>
            <a:r>
              <a:rPr lang="lt-LT" b="1" dirty="0" smtClean="0">
                <a:effectLst>
                  <a:outerShdw blurRad="38100" dist="38100" dir="2700000" algn="tl">
                    <a:srgbClr val="000000">
                      <a:alpha val="43137"/>
                    </a:srgbClr>
                  </a:outerShdw>
                </a:effectLst>
              </a:rPr>
              <a:t>Romanas pelnė daugybę prestižinių apdovanojimų ir </a:t>
            </a:r>
            <a:r>
              <a:rPr lang="lt-LT" b="1" dirty="0" smtClean="0">
                <a:effectLst>
                  <a:outerShdw blurRad="38100" dist="38100" dir="2700000" algn="tl">
                    <a:srgbClr val="000000">
                      <a:alpha val="43137"/>
                    </a:srgbClr>
                  </a:outerShdw>
                </a:effectLst>
              </a:rPr>
              <a:t>nominacijų. Įvertintas “Knygų mugėje 2012”.</a:t>
            </a:r>
            <a:endParaRPr lang="lt-LT" b="1" dirty="0" smtClean="0">
              <a:effectLst>
                <a:outerShdw blurRad="38100" dist="38100" dir="2700000" algn="tl">
                  <a:srgbClr val="000000">
                    <a:alpha val="43137"/>
                  </a:srgbClr>
                </a:outerShdw>
              </a:effectLst>
            </a:endParaRPr>
          </a:p>
          <a:p>
            <a:endParaRPr lang="lt-LT" b="1" dirty="0" smtClean="0">
              <a:effectLst>
                <a:outerShdw blurRad="38100" dist="38100" dir="2700000" algn="tl">
                  <a:srgbClr val="000000">
                    <a:alpha val="43137"/>
                  </a:srgbClr>
                </a:outerShdw>
              </a:effectLst>
            </a:endParaRPr>
          </a:p>
        </p:txBody>
      </p:sp>
      <p:pic>
        <p:nvPicPr>
          <p:cNvPr id="8" name="Picture 7" descr="BETWEEN SHADES OF GRAY1.jpg"/>
          <p:cNvPicPr>
            <a:picLocks noChangeAspect="1"/>
          </p:cNvPicPr>
          <p:nvPr/>
        </p:nvPicPr>
        <p:blipFill>
          <a:blip r:embed="rId4"/>
          <a:stretch>
            <a:fillRect/>
          </a:stretch>
        </p:blipFill>
        <p:spPr>
          <a:xfrm>
            <a:off x="5181600" y="3765826"/>
            <a:ext cx="2133600" cy="3092174"/>
          </a:xfrm>
          <a:prstGeom prst="rect">
            <a:avLst/>
          </a:prstGeom>
        </p:spPr>
      </p:pic>
      <p:pic>
        <p:nvPicPr>
          <p:cNvPr id="10" name="Picture 9" descr="Between-Shades-of-Gray-by-Ruta-Sepetys.jpg"/>
          <p:cNvPicPr>
            <a:picLocks noChangeAspect="1"/>
          </p:cNvPicPr>
          <p:nvPr/>
        </p:nvPicPr>
        <p:blipFill>
          <a:blip r:embed="rId5"/>
          <a:stretch>
            <a:fillRect/>
          </a:stretch>
        </p:blipFill>
        <p:spPr>
          <a:xfrm>
            <a:off x="1600200" y="3771900"/>
            <a:ext cx="2057400" cy="3086100"/>
          </a:xfrm>
          <a:prstGeom prst="rect">
            <a:avLst/>
          </a:prstGeom>
        </p:spPr>
      </p:pic>
      <p:sp>
        <p:nvSpPr>
          <p:cNvPr id="11" name="Title 1"/>
          <p:cNvSpPr txBox="1">
            <a:spLocks/>
          </p:cNvSpPr>
          <p:nvPr/>
        </p:nvSpPr>
        <p:spPr>
          <a:xfrm>
            <a:off x="0" y="628650"/>
            <a:ext cx="5257800" cy="762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100" b="1" i="0" u="none" strike="noStrike" kern="1200" cap="none" spc="0" normalizeH="0" baseline="0" noProof="0" dirty="0">
              <a:ln w="6350">
                <a:noFill/>
              </a:ln>
              <a:solidFill>
                <a:srgbClr val="FFFF00"/>
              </a:solidFill>
              <a:effectLst>
                <a:outerShdw blurRad="114300" dist="101600" dir="2700000" algn="tl" rotWithShape="0">
                  <a:srgbClr val="000000">
                    <a:alpha val="40000"/>
                  </a:srgbClr>
                </a:outerShdw>
              </a:effectLst>
              <a:uLnTx/>
              <a:uFillTx/>
              <a:latin typeface="+mj-lt"/>
              <a:ea typeface="+mj-ea"/>
              <a:cs typeface="+mj-cs"/>
            </a:endParaRPr>
          </a:p>
        </p:txBody>
      </p:sp>
      <p:pic>
        <p:nvPicPr>
          <p:cNvPr id="7" name="Picture 6" descr="12913325.jpg"/>
          <p:cNvPicPr>
            <a:picLocks noChangeAspect="1"/>
          </p:cNvPicPr>
          <p:nvPr/>
        </p:nvPicPr>
        <p:blipFill>
          <a:blip r:embed="rId6"/>
          <a:stretch>
            <a:fillRect/>
          </a:stretch>
        </p:blipFill>
        <p:spPr>
          <a:xfrm>
            <a:off x="3514725" y="3765619"/>
            <a:ext cx="2057401" cy="3082856"/>
          </a:xfrm>
          <a:prstGeom prst="rect">
            <a:avLst/>
          </a:prstGeom>
        </p:spPr>
      </p:pic>
      <p:pic>
        <p:nvPicPr>
          <p:cNvPr id="9" name="Picture 8" descr="1001004011379504.jpg"/>
          <p:cNvPicPr>
            <a:picLocks noChangeAspect="1"/>
          </p:cNvPicPr>
          <p:nvPr/>
        </p:nvPicPr>
        <p:blipFill>
          <a:blip r:embed="rId7"/>
          <a:stretch>
            <a:fillRect/>
          </a:stretch>
        </p:blipFill>
        <p:spPr>
          <a:xfrm>
            <a:off x="1" y="3733800"/>
            <a:ext cx="1905000" cy="31242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52000" b="-52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71601"/>
            <a:ext cx="9144000" cy="1066800"/>
          </a:xfrm>
        </p:spPr>
        <p:txBody>
          <a:bodyPr>
            <a:noAutofit/>
          </a:bodyPr>
          <a:lstStyle/>
          <a:p>
            <a:pPr marL="182880" indent="0">
              <a:spcBef>
                <a:spcPts val="0"/>
              </a:spcBef>
              <a:buNone/>
            </a:pPr>
            <a:r>
              <a:rPr lang="lt-LT" b="1" dirty="0" smtClean="0">
                <a:solidFill>
                  <a:schemeClr val="bg1"/>
                </a:solidFill>
                <a:effectLst>
                  <a:outerShdw blurRad="38100" dist="38100" dir="2700000" algn="tl">
                    <a:srgbClr val="000000">
                      <a:alpha val="43137"/>
                    </a:srgbClr>
                  </a:outerShdw>
                </a:effectLst>
              </a:rPr>
              <a:t>Manau, šis kūrinys nepaliks nei vieno abejingo, vers mąstyti ir džiaugtis savo gyvenimu, dėkoti likimui už</a:t>
            </a:r>
          </a:p>
        </p:txBody>
      </p:sp>
      <p:sp>
        <p:nvSpPr>
          <p:cNvPr id="12" name="Title 1"/>
          <p:cNvSpPr txBox="1">
            <a:spLocks/>
          </p:cNvSpPr>
          <p:nvPr/>
        </p:nvSpPr>
        <p:spPr>
          <a:xfrm>
            <a:off x="0" y="152400"/>
            <a:ext cx="9144000" cy="990600"/>
          </a:xfrm>
          <a:prstGeom prst="rect">
            <a:avLst/>
          </a:prstGeom>
        </p:spPr>
        <p:txBody>
          <a:bodyPr vert="horz" anchor="ctr">
            <a:normAutofit fontScale="85000" lnSpcReduction="20000"/>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lt-LT" sz="4100" b="1" i="0" u="none" strike="noStrike" kern="1200" cap="none" spc="0" normalizeH="0" baseline="0" noProof="0" dirty="0" smtClean="0">
                <a:ln w="6350">
                  <a:noFill/>
                </a:ln>
                <a:solidFill>
                  <a:srgbClr val="002060"/>
                </a:solidFill>
                <a:effectLst>
                  <a:outerShdw blurRad="114300" dist="101600" dir="2700000" algn="tl" rotWithShape="0">
                    <a:srgbClr val="000000">
                      <a:alpha val="40000"/>
                    </a:srgbClr>
                  </a:outerShdw>
                </a:effectLst>
                <a:uLnTx/>
                <a:uFillTx/>
                <a:latin typeface="+mj-lt"/>
                <a:ea typeface="+mj-ea"/>
                <a:cs typeface="+mj-cs"/>
              </a:rPr>
              <a:t>MANO NUOMONĖ APIE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lt-LT" sz="4100" b="1" i="0" u="none" strike="noStrike" kern="1200" cap="none" spc="0" normalizeH="0" baseline="0" noProof="0" dirty="0" smtClean="0">
                <a:ln w="6350">
                  <a:noFill/>
                </a:ln>
                <a:solidFill>
                  <a:srgbClr val="002060"/>
                </a:solidFill>
                <a:effectLst>
                  <a:outerShdw blurRad="114300" dist="101600" dir="2700000" algn="tl" rotWithShape="0">
                    <a:srgbClr val="000000">
                      <a:alpha val="40000"/>
                    </a:srgbClr>
                  </a:outerShdw>
                </a:effectLst>
                <a:uLnTx/>
                <a:uFillTx/>
                <a:latin typeface="+mj-lt"/>
                <a:ea typeface="+mj-ea"/>
                <a:cs typeface="+mj-cs"/>
              </a:rPr>
              <a:t>ROMANĄ “TARP PILKŲ DEBESŲ”</a:t>
            </a:r>
            <a:endParaRPr kumimoji="0" lang="en-US" sz="4100" b="1" i="0" u="none" strike="noStrike" kern="1200" cap="none" spc="0" normalizeH="0" baseline="0" noProof="0" dirty="0">
              <a:ln w="6350">
                <a:noFill/>
              </a:ln>
              <a:solidFill>
                <a:srgbClr val="002060"/>
              </a:solidFill>
              <a:effectLst>
                <a:outerShdw blurRad="114300" dist="101600" dir="2700000" algn="tl" rotWithShape="0">
                  <a:srgbClr val="000000">
                    <a:alpha val="40000"/>
                  </a:srgbClr>
                </a:outerShdw>
              </a:effectLst>
              <a:uLnTx/>
              <a:uFillTx/>
              <a:latin typeface="+mj-lt"/>
              <a:ea typeface="+mj-ea"/>
              <a:cs typeface="+mj-cs"/>
            </a:endParaRPr>
          </a:p>
        </p:txBody>
      </p:sp>
      <p:sp>
        <p:nvSpPr>
          <p:cNvPr id="2050" name="AutoShape 2" descr="data:image/jpeg;base64,/9j/4AAQSkZJRgABAQAAAQABAAD/2wCEAAkGBhQSERQUExQWFBUWGB4aFhgYGR8XHRgYGBgYGB0WGBoaHCceFxolGhgYIDAgJScqLCwsFR4xNTAqNScrLCkBCQoKBQUFDQUFDSkYEhgpKSkpKSkpKSkpKSkpKSkpKSkpKSkpKSkpKSkpKSkpKSkpKSkpKSkpKSkpKSkpKSkpKf/AABEIAMMAwwMBIgACEQEDEQH/xAAbAAABBQEBAAAAAAAAAAAAAAAAAgMEBQYBB//EAE0QAAIBAgQDBQMHCAULBAMAAAECEQADBBIhMQVBUQYTImFxMoGRI0JSobHB8AcUJDNic7PRNlNygrIVFiU0NWOSoqPh8UN0tNImRGT/xAAUAQEAAAAAAAAAAAAAAAAAAAAA/8QAFBEBAAAAAAAAAAAAAAAAAAAAAP/aAAwDAQACEQMRAD8A9xooooCiiigKKKKAopm9igtUeP7SqDlWXb6KjMfUx7I8zA0oL9roFR73EkUSSAOprLX799tbjrh15KvjuHnGoyrzGgbrmFQzgbXtCy19hs99i3vAaQD6Kp0FBe3u3GHHsubmsfJK17XpNtWA95ppu17kwmExTeZQIP8AncVmO1fGsbYw127ae3ayIWACZthJ9onpVy9y7dwuCuZype0GuER4mZLba6dZ260E09psTP8AqF4j95YH23aS3bC8vtcPxX93un+pbtVGAwl7Nd7y9c3HdAHRlhSc5iQQxfYjQCp/cNyuOPeD9ooJS/lCsCBdt4mxP9Zh7gH/ABKrL9dWvDO02GxH6m/auHmFcEj1Wcw94rOlr6+zdnyZQfdIgiq3iNtLumLwdu8OTIPEPMahlPmDNB6ODXa85wL5dMHjbltv6jEzeTrADxdGgI8L6daubPbV7AAx9g2R/X2ib1g9SWAz2uftLAjeg1tFNYbErcUOjK6sJVlIYEdQRoRTtAUUUUBRRRQFFFFAUUUUBRRSblyBQdZoqo4nxtbYMkCKhca48F0EkkwABJJJgAAa71X4bAkEXb/iuEApa5JIBlzJDMCD4hGhIH0iHQ12+M7E2rO8mQ7eQU6p6HxeQpdpQq5bS5FO7HVm8zPPzMn7nWBZpfU8hyHkOgpyKBi1hANTqTuSSSfjT4WiftrpNBne3Y/0fiv3T/4TVzwof6OwP7m3/CWqztpYzYLEL9K2wn1Bqz4V/szBfurf8JfuoHRRQtdAoOGm3SlsNa4aCjxXAVe67XBnUogQH5jKzEsOpIKjlGWfQtfnOG/Vub1vnbuGTHRXIJ9zBh6TNXEUhhQU/DMrOW4fc/M8Tvcw1wHubp5lrYPgkkDvbflOulazgXa5b1w4e9bOGxS72n1DgfPsvAF1NRqNROoFZrifCFu/ssNVZTDKeqkbHb76jHFrcAw3EAYzDuMSngZXkAEOP1VydJEKfInLQenUVkuDdorli6mFxzBi+mGxUZVxH+7cbW74+js3LpWtoCiiigKKKKAooooOM0Cs5x3jGUQKm8Z4iEU1m8Ekk4i6pIUxZBPtsRqd9txqORPSgdwVo2x3lwTefVEMEW12kkbzE+pjQCpCgySTJOpPU9aRZkksxljufqjyEbDlT0UCppp76iJIFKY+dZXC8MC8UsKWzJebEO4O7FrKhZM6hBb8IjTMdaDTfnyDdl+I/nXG4pbie8SOXiH8681sOxu4zvGGnCYZwNT3b5O9jMA1wJI3EkkaTFTeLYzTghV2k9xE6M2dmRiwBM5lUA7zESaDTdpOJ22wt6HUwhJggwI39KteE/7MwX7q3/CFebcZ4kDh+JLbuXLyy5v5ySLF43sVbS3bWdFZANpEKp8MxXpnBv8AZeD02t2/4QoHF1pSihNvx9lVfGOPrZIVSpczEnYCZaJkx0056igsrrganSq1uMKTFoG4Y+bt6kmI1mqrDcPN5y952ufRQnQCTui6AeWpMbjcXeGwQBCqGdhvAAVfTlyG0+6gau4l0jMu/RgdOusf+NaSvEwTGV5mNgfsMfXVimDQMfntOuvLqdJPqfsNLe1bB1AMCS3zQBrpGp36+470EMMSJynSZ2MR1FVfHfHZYKouZiFIOwVmCsxHMKpLR0Bq/XCZzoDvqzaxO6r8NennTV7hpGbXOOUDUajbLBI+3lQZrAY4IW4fj/lsNdhbN4yJOkIx3RwR4WJkwNcw113Z3ityzdGCxTF3gthr5/8A2LS7huXfIIzDmIYc4oeL8MS9be266EQQwgxyMHUeXP31E4LebF224fibhXFWYuYbER4pX2L42llPhdQYIJ5PoHqNFUvZXjpxFphcATEWWNvEIPm3F+cvVGUh1PRvI1dUBRRRQFM4q9lU09VB2hx2VTQUeOLYm8tpDudSdYUHXmOWgPInnsX7zB7kr7CDLbjpzb3/AGAVH4dbKWXuyc945F12UTJHQwTr/Z6CpNhQIj6v5UDyCumuTzrpoA1AucLQ3RdiLgXKG55Tuvpr76mnzrhPlQVrcBsl3bJq65XjZl8XhK7FfEdIjXyFcfs7aItyD8j+qk+xK5fCZkafDXrViszSxQY/tlwlbWAxWQkBkZmE+0wUnM30jPPetTwd/wDROFP7Fn+GtU3b3/UMR+6b/CasOE3Y4Phj+zZ/hpQV3aLtN3ChLYz3nkW0kCYiWJ5KJBJqo4BwUli91y1xvbceZEBOY9kwN4VSdYiNwW22JxNy/EyxS2CYARCQTptqGbT6Sg7AjacMw2xHsj2dPaJhc8e4Dy25ahO4Zw5WOghdAoB3jcnyHxOm3Kdjrqom8ydl2yg7DkNRqY1ywIAEdwRACxBB1BJnwrznXTM0zygnlTNy2O6kEmTrIjTUiB01BA8xQQWv6schjcgHVjyGvKdY6AelKQtEkgsNQI2YbHTn/wDVaSxrgagsEtFwN8qqAPORv+PKpQwgynSdNNN6bweJiB0BP3/fVmGDDXblFBmuJ4IjVBoBJBGp9+8j66yPaTDOFXE4eDes+O3GubqhAI0YSInmDpAr0rEYXeTpy11+ysrxTDBGb6DAsNOY9pR9R99A0eNqDhuK2j8jcVbOMG0W2Pgut527hIJ+i7DkK9BBryXsUcl+9gr6fouNRrtgHUMreG6sA6eJg0cszda2/YXGsbDYe62a9hHNhyd2VQDbuEftWih9ZoNJRRRQIutArC9o75dwg3YgfExWy4hchTWJwKG7jre0KSSDz0gRrpqfP3b0E3E21DraUeGzbCAb6kAnfnGUe6lg1FtX85a5vnYt7iTH/LAqNxri4w9l7jfMBPXYT91BZ564z15/x3tXiLGAtXsy966Ev4dFuqyubcGNrVy2OujGdKnWOMOWW6GL2fzZ3uoTBt4i1ZGIyZgAe7e2wifok6aAhss1czfj1rz7hnaq7+a4K9dYt3+KbDXCoCkawlxR7IOhkFSDyiKuOE4jE58PauHO5v37V91hCEswVuopJBJBkqFbf5vMNUDSi9YXhnF8RiVvLZe3cvLftraLMbaFLqlwzBWB2UxGp6GDSsR2gZ7l/u+8e33aXrCiRcayrIl+3o0m6FYODy130gLbty4OBxAn/wBNv8Jqfwd54HZYcktH4KgrKdrbDrYxuYsVQd3bksM0W3uXbkEnMo7yzbB/ZJ0mtP2X/o9b/dJv5FKCn7E4fLatgyRlAMn5xDE7bzsfUVscL4fZ1Y7a9RABI1j2pPLIx8qxfZdiveWRo1pmIJ15F0O0GS/uyxV7gMVeuYjJYFuFUNcuOTA0k5Qo1PsiSdgN9aC+wtwrm3OkJpq3IuQdFkyFGgA33NTcPjczhYB0GuhBnxEjyEQD5iqVrdwkSFupu2RpkDqN2AHIdNqs+H3c1wEHpHU6NqY06mPMdKCLjUgg/S1AOkeWm1RzU3jF4ZgAZgfbJFVd24RI8/x6UEi3iMp1IHv2q6s8SBA1gTqZH3GqfB4C0oN28UEHUtGnWM3ONNPhXcVxK0/gTDtfgRKgCBsYzGZieXIUF4LInwsxk8zm+EjpVVx7DwqSZhyD6MOnLanOHYy0y5bKshDDMrTKZdWkE9PD76TjMN3qZGYqYBJBHtATCkiOR1+2gwHanDCx3eKQQ2HfPpp4P/USeWZJ98Vs7F9bfErF5T4MfYKMRs12xNxHnmWtNcHogqo4rgma09t4mCpgyOeoP49KhcIxhbg1m8058BfRzyOWzc7u5t1s5/jQerUVwV2gquOXIQ1k+AMc+KcDVLRyt5kOfXTKPjWl7RP4DWW4M0YbHNmB2WJErIXkNYIadetBIwVuFAjl9lUnazgr4pFQRkLA3ATlLIIJVWg5SSBrH/a/wvsj8chTsUGC452bxGJw+Js3MvymIN+w2aO7JGXu2UJqoUsJmTI25y8FwS+ly9BHc4jCDD3ELSQ6We5W6pCAHwRM6mT5VsMvvpRFBiOE9k3Sxh7F0LcFi+cQCLhXNdkxI7qQuswG35xtY4PhuJBtO2RrlrEPiMwchbj3c4ZSvdkokMAILRBma02WgCgxtjsUVXFIGZfzi4jh1u5XtrakoFPdGGBZvF0PKrleAhbuHu2lW33EKEmQbYti2ULQNwAZy7ir1V1pUdKDK9osPdOAIvt3j27LKzDTOSSS8fNJ0HP2RU/sd/R21+7X/EtO9qF/Rrkb5aa7F/0etfu1/wAY/lQUmPtdziLd2AVeVPmyB3SffmA/t+VX/Ar4/SFUmDaMQNTkUEj3stwe6oXabCH8yuuolrai4sdbZzx74I/vU1wzjQtjDYj5hYKfJbxLCR6sBPRx1oNJiLbWP0hGi46W1W3Htt4LZYgRmiRr9gqZ+Z91eVZidfiTJE9CfjBqm7Q4e947lps1xbJ7lCAVuZJKhdsrzlkc45Vb8RusWsXCIY2yG5wfCW+B+0UDeMt/KMYidR6EfVTL250Oh67/AFfyqXfXOufWQAC07n0+A/u1GssYoE8QQjdQdBDEmB00G3vneo1iwzrkd7isrBhlQoSBrl8JAIOknTatFgFzDIwzA/jWd6dvcPt2kZpYIqliMxiAJ293KgynBgVuuz6lmM89CSJ89OdJxWLuW795SQNy8iZRsq+HymfSeVSibpOdkRUOmVQZTbRifa+ApPabBXHw5upr3YAcc8qmZHlESPKgZuLK/j8f+aqew1vvU4thZ3zCDsBesgfCQ5qXiMWUsFwpYhZAHMxIE1E/JjgmTiOPDulzOLTBk1WCj6CdTlJK6gezQeidncV3uEw9yZL2UYnzKAn66Ki9iFI4fhgdMtsL/wAMj7qKBPaMeE1lOFNOGxqjcAcj+ydOug5VsePpKGslwHfFWx7T2myjqcrj7WFBKwR8Ip8mqEcfVQqgFiUa4YmEtouZrjHoJAjclgBSMX2st28Ol/VxdUNbVQczFnKC3DAQ+ZSI5e6gv6UDWd4l2lWziEw7Kc7XRaB1yhiuYa7wdNY50zju1os20uMuZGxBwzMDpbuoSCHkTGh1ANBqaBWcxnaQ2HvpcUTYtC7ImLiMcoyEiP1kocxEEGdqbu9rxbNsuyKlyx36sc4XIQ5VWYpCuxtsApMkgAb0GqX3101lk7VuXsh0W139o3rYcmWQLcaCQhQO2SQubYiY2rn+dbfm1q+VULdfIBmaVIdbbZjkAgMybTMk7DULHta8YW5Ak5dKR2K/o/b/AHa/xBWf7Q8WuMmKs3TZU2gVgF4uHTMLZZFDhQy5gD4cw0q+7G/0eT90v+OgtMUoOGuTrKGfgdKznZfh4bBol098CgzZdJUoNVAiNOkHTrUri3HO5sQql3cQqCJYxtqYAiZO288qouzfZ67aQGzddLh8T27w8JJ1MqD4JPNNv2uYa/h9xrQ7u6TctgTbcjOQBAM89NNfPzFWHF7wLWVTRAN+ubWfqG/Q71WYTiRBAur3Lg5o3WZPjRgNQdZ20PI1P4skWc4gZGkD6KlgGHopOb0agnWLsLAjKRvy3gE+mnuYVG7gs4yRlJIEzqBtudzB2009KdsPngDQHbT4b+Y+oct3DhoKDSBAnXlOvrBBj0oJfDsT4tdMo18qru1PHiQ2GsQ1xhDk7W0YdebEEQOhk8p7jC9vVBDqonmDpGb/AIpmofZzhSW0LvJPid3YyWafEWO8RrHlpQJw2KxQBVlQgjXw7n3tqNtaj8T4riFtvbYBbZ8LkIQYaAdzEEEDr4umtWuI4w5INhEYj5xkgkmNFUjTbnzNJ4jfu5WLW7bEiHJRtVHP2oBBLb7gUFZkGXbl91RPyeoBxHGRyt2/tvVOyQoA6VG7EME/yhiCp0nX6Qt282h9XcfGg13Y8foVjnKT8ST99FS+CYfu8NZSIK21BHmFE/XRQHFbcoawnD7ndY5GI3ldtdYMA8tVX4CvRMSkqa877R4co4Ybggj1Bmgz74R7GMvAKSht3sMd27vMyvbuEDUr4UzRrBkbRVdd4TeL4clQSlp7zEAhPzkG6LdoAKDlE2zm8pBBNb7EsrXLd9SCmItgiNpVQJ001UqfPXpUhbQoPOMdw27dvcOvlMrKbX5ysMxVrIYZpIlgbYQHUmV56mnu0/C7mJwy21B7y1j3uLoVDWLzsQ0ge0oKySM2jRNehG0OlK7ofj/vQYZ8Bda3xK29ovmNxsIw0LWrt7vmsGQMpDgEZp1Zo2Mrv8DuXrNvDOYsfmqJd8LBzesreyG2w0Ck3FnNMxsJM7kIOlAt/jpQYixwu/ea299biG3hVtG2rMM1+3myuGRlBtspXNOoIIEaGkrwu4cBZtZGD27pd1gnKr37d2FM+LKEIOu5Fbu2lKVPIUGB4yrXbuIZ2buxJw6ZCpBuGz3neEQDpa0BkjMdatuybf8A46n9hf4gq449hl7lzHzaz3CsT3fZ3zACqDzY3iqgx5xQc4ZYN28WOy+BemmpPrOn934a5cGCoGzD2W5/9x5fg5rgXDzYAKTcVtbgOpLHVrgJ2M7jbptWow9yRI2+yfsNBFIk5Li67wdj+0p6eYpq/wAMkZVLKCI0g9QQVIysIMbTqdedWF5FYAONdYOxHofu2NJW0yjXVfpDz6j5vv8AdNBU8Nu4jCrkZBeQad5aBmI+dbJJB3Bgty15Vc4HiVq7mCOA87EahupBjY9epncVLtYUPzhuo6eY5/jWlcQ4epUm5bznk6e0OhkQ2nvoEYnDeEwZOpAn3x6ZdPfVdjLE2bSaGXkjnoJA8gfrkUwuIvCO5uC6gnwEDPGmzfP9+u2pOtLs8bS44V2ysBoh0jXeDr0G3MD0CbhMPGUzGc6j0k6dNh9VSrq50YNmGeTBIOgAVlHLSTHpXLKiZj2dgdNY+rYemvSu4u2sZyCCreALoWJSYEkaySY8jQZvH3RbtsdsoO/lp/KkdnsOV4WikkNjLoXQ5oF5yWIPTu83wrOdqeO9+1rC2s2fEvkDBSAFGjsrEZWyLrAJ1j1r0Szg/wBKw9pRlt4a0XIG2d/k0X3ILh960GiAortFBwisr2nwEg1q6hcTw2ZTQYngjG7YuWPn2znt+e+nv8S/3hU7C3g6yDvr+POqbG58NeFxNCDrpMqSMw0I1iY84Ou1XV0BXDp+qveJSOTnUqekzmHvoHYpyKSh0pLYlQYnbegcroSmDxC2BOdY9aT/AJVt/TX4iglr+P5V1lpnD4xWAhgfQzXL+ORVzMyhZEEmBJMD1kmKBjjS/Iv/AGazfAcAL3AHRtvEP+tcUH41e4zHJdw7NbYOsGCpB2kb+s/CqzsGZ4LcHR3HwxD7eVBRfk67RMtvusQ2ZrbFHJnMCp0JmSwiDPTzr1LC4dLgBVgDEgjmPvHlXnF/s3JNxBDnRvOBAJ6/yqT2d4+1hwlzSNv5joaDeX8KZAjXp1/sn7qW+EKHMsx9k7gipuHxFu8gIMzrGxH8qeVCPPp19DQQ7WH00IDHygH3TTiXnGjr7xsevpTeOvkRKwCYmfujyqaiwsb+tBnO0XA1c95bbur3zXXXX9tZGcdRMxzquvMbtmL1lBfnLmOqxzuA6TpygQTWmxXDMwm2cp5Ddf5ioD4YgFLgidj0PrQVGHa4ngzmV2zAHTqDvHv5CKRiMW7SLrE65oO3MAqOQ30qzv2o0OmXUNvG+h8qy3bTH+FLNrTEXjkswJhj7Zb9gKCT6DQ7UEbsFgQ+MvYhmIw2EDW7IJJVSYe8y9ACFGkgmfOvQOylljabEOuW5iW71h9FSAttNdotqkjqW61T4DgIs2sPw+2JWA+JYzqknQmfauXJ57K9bICg7RRRQFcYTXaKDL9ouFZgTFZ/gmJys2Fu/q3/AFZ5o8k7kweRAjcEahoHoeIsBhWI7R8D30oH7VwqzW39td+hBGjDqCPvG9ZV1F1sbhX0t3bgYsSQPkkwt118s1rv2jnlbrV3w3HC+FsXWy4i2Pk7hEZxBkGAAScplRtowAoudn7bd5buKVLFi4zQflENt4O8Mhy6cgIigqcXiy+P4bcGhfupUHSLtguyR0LBTt81Tyqr4G4F3hypeuXrYxXtOTPeXLI76wZYkIrBTkMxOpbcbW5wFGe05LZ7QhHBggRECOgOnTlFdHZ22MntA22LIQYyswhiIiCRud6DJLfdsLj1ViWPEWw+FYmSO+ZUKqTJZVLO0SYyHanu1WNttwlntMqqttraG22ith2yoA24Y28ggbQR66peztv5M+LNbJNshvYLTJUDQEydYnWhezloWzaj5MnNkPs5i2bNlOk5tZoIvaDianEXsOss4s94ROiW4RZ1PNmERvrUL8nazwi6P99c/wDktU/E8Iyi44Jl1IczOcAGA3No5STtTf5PLEcPvL0v3f47GgtLGGAH41qv4hwBbg2E8jV2E0pFBjcLxa7gLoBlkG/P4/zr0bg3HLWJQNaYN1AOo9Ryqjv4NLmjAGoK9jLWYuk22Gzocp58+fpQbW/hg8Ty1o7sjY+mlUWG4XfVR+lOw8wCfjUqyGQnNeZ/WI+ygsO/M5Y+FF5gRBHuNMHGDSdTVR2n48tmyzFlTLBJJiFBGaOhiQPOgb4/xFLFsu7DKo1Mxp09aouBYcpm4jiVJuP8nhbJENDGVQA7XHMFvohNfZY1E4ZhXxj/AJ7jCbOCtEvZR/aYfNuXeZOoypvJB10FbPg2Be7cGJvr3cArYtf1Vs/Ofl3rACfoiFHziQl9nuFNZtlrjZ711i95hsXIAyr0RVAVR0XqTVrRRQFFFFAUUUUBUbGYMOKk0UGA47wAzIBBBkEaEEagg8j503gOMh8tnEkrdiLd+BBPRuSk7xsTtB0O8xOFDCspxrs0GB8IIO4ImR0PlQL71rbBbmk7MPZb0PXyqYrTtWXw3EL2FBtupxFj6DGWUaewW9oDeCZ6NsBa4LLcBbCXRcC+1aYw6neNYIP9oeh1mgt0FKy1VW+MANkuA226Np7x1HmKsExSkaGgRjk8B9D9lVf5PF/Qr3/uLv1XiatMW4ymqr8nlz9Bvn/+i6P+oaC7dabIqSV9+lNldaCOya1w3CBE04yyabcDr+OtApsUxgTTZuHrVLxztLaw2XPcVATBJBcjTTKqmWJPSoeEu47HL8nZOFTncvDxf3bcgz/aK/zCbxntOmHj2nuMYRFGZmY7BQP/AB1quXhZMYvihhJHcYRR3hZ9wMo/XXSdABKrvJ3Erg2Hs2XK4JPz3EGVuYq4fk0M7NdAh4n9XaEaQY3rU8H7NZbnf33N/EEQbjCAg5paTa0nkJJ5k0DPDOEXL9xb+JGUJrYw4Mra/wB5cI0uXvPZfm6yx0oFAFdoCiiigKKKKAooooCiiigKS9sHelUUFRjuCq3KsrxPsl4g6yrr7LqSrL6MNfdtXoNIe0DQed/5XxdoFL1tMZb6MBbuc+YHdueWynzNIbiOBaflbuBadroyJ/xNNv3Bx6Vu7/ClblVZiezSnlQZu/wjGPbJw96xiUI8JDRM9SsrHs8zSeznCMXg+Ftbe3nxBvM5VCNQ9zMcpYqNvOpeI/J/akkIEJMkoTbJPUlCJNc/zYvqRkxWKUDYd8zD4PNBDxHFMYSv6Hfyj2gGtKWEHQN3hAqbh+JYtiQMFdXeC5t7TpJW4TIHlSxwjG8sdiB5RZP22TTg4Fi2ENjcSZ6G2p+KWxFA0+G4k5IW1Ztjkz3JkeYVSR7warsfglt/69xNEPO1YhWIPIL47rmZ1XL6Vcf5iq8d9cv3o5XL9xh8MwH1VbcL7JWLH6q0lvrlUKT6kCTQZPha2kJOBwDtcOn5xipte+Xm8wjWMonymrpeyt3E/wCu3jeX+oQd1YHkUBLXP77EeVam1hFXlT4FBGwmAS2oVVCgCAAIAHQAaAVJoooCiiigKKKKAooooCiiigKKKKAooooCiiigKKKKDmWuFB0oooOC2OlKyiiig7FFFFAUUUUBRRRQFFFFAUUUUBRRR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2" name="AutoShape 4" descr="data:image/jpeg;base64,/9j/4AAQSkZJRgABAQAAAQABAAD/2wCEAAkGBhQSERQUExQWFBUWGB4aFhgYGR8XHRgYGBgYGB0WGBoaHCceFxolGhgYIDAgJScqLCwsFR4xNTAqNScrLCkBCQoKBQUFDQUFDSkYEhgpKSkpKSkpKSkpKSkpKSkpKSkpKSkpKSkpKSkpKSkpKSkpKSkpKSkpKSkpKSkpKSkpKf/AABEIAMMAwwMBIgACEQEDEQH/xAAbAAABBQEBAAAAAAAAAAAAAAAAAgMEBQYBB//EAE0QAAIBAgQDBQMHCAULBAMAAAECEQADBBIhMQVBUQYTImFxMoGRI0JSobHB8AcUJDNic7PRNlNygrIVFiU0NWOSoqPh8UN0tNImRGT/xAAUAQEAAAAAAAAAAAAAAAAAAAAA/8QAFBEBAAAAAAAAAAAAAAAAAAAAAP/aAAwDAQACEQMRAD8A9xooooCiiigKKKKAopm9igtUeP7SqDlWXb6KjMfUx7I8zA0oL9roFR73EkUSSAOprLX799tbjrh15KvjuHnGoyrzGgbrmFQzgbXtCy19hs99i3vAaQD6Kp0FBe3u3GHHsubmsfJK17XpNtWA95ppu17kwmExTeZQIP8AncVmO1fGsbYw127ae3ayIWACZthJ9onpVy9y7dwuCuZype0GuER4mZLba6dZ260E09psTP8AqF4j95YH23aS3bC8vtcPxX93un+pbtVGAwl7Nd7y9c3HdAHRlhSc5iQQxfYjQCp/cNyuOPeD9ooJS/lCsCBdt4mxP9Zh7gH/ABKrL9dWvDO02GxH6m/auHmFcEj1Wcw94rOlr6+zdnyZQfdIgiq3iNtLumLwdu8OTIPEPMahlPmDNB6ODXa85wL5dMHjbltv6jEzeTrADxdGgI8L6daubPbV7AAx9g2R/X2ib1g9SWAz2uftLAjeg1tFNYbErcUOjK6sJVlIYEdQRoRTtAUUUUBRRRQFFFFAUUUUBRRSblyBQdZoqo4nxtbYMkCKhca48F0EkkwABJJJgAAa71X4bAkEXb/iuEApa5JIBlzJDMCD4hGhIH0iHQ12+M7E2rO8mQ7eQU6p6HxeQpdpQq5bS5FO7HVm8zPPzMn7nWBZpfU8hyHkOgpyKBi1hANTqTuSSSfjT4WiftrpNBne3Y/0fiv3T/4TVzwof6OwP7m3/CWqztpYzYLEL9K2wn1Bqz4V/szBfurf8JfuoHRRQtdAoOGm3SlsNa4aCjxXAVe67XBnUogQH5jKzEsOpIKjlGWfQtfnOG/Vub1vnbuGTHRXIJ9zBh6TNXEUhhQU/DMrOW4fc/M8Tvcw1wHubp5lrYPgkkDvbflOulazgXa5b1w4e9bOGxS72n1DgfPsvAF1NRqNROoFZrifCFu/ssNVZTDKeqkbHb76jHFrcAw3EAYzDuMSngZXkAEOP1VydJEKfInLQenUVkuDdorli6mFxzBi+mGxUZVxH+7cbW74+js3LpWtoCiiigKKKKAooooOM0Cs5x3jGUQKm8Z4iEU1m8Ekk4i6pIUxZBPtsRqd9txqORPSgdwVo2x3lwTefVEMEW12kkbzE+pjQCpCgySTJOpPU9aRZkksxljufqjyEbDlT0UCppp76iJIFKY+dZXC8MC8UsKWzJebEO4O7FrKhZM6hBb8IjTMdaDTfnyDdl+I/nXG4pbie8SOXiH8681sOxu4zvGGnCYZwNT3b5O9jMA1wJI3EkkaTFTeLYzTghV2k9xE6M2dmRiwBM5lUA7zESaDTdpOJ22wt6HUwhJggwI39KteE/7MwX7q3/CFebcZ4kDh+JLbuXLyy5v5ySLF43sVbS3bWdFZANpEKp8MxXpnBv8AZeD02t2/4QoHF1pSihNvx9lVfGOPrZIVSpczEnYCZaJkx0056igsrrganSq1uMKTFoG4Y+bt6kmI1mqrDcPN5y952ufRQnQCTui6AeWpMbjcXeGwQBCqGdhvAAVfTlyG0+6gau4l0jMu/RgdOusf+NaSvEwTGV5mNgfsMfXVimDQMfntOuvLqdJPqfsNLe1bB1AMCS3zQBrpGp36+470EMMSJynSZ2MR1FVfHfHZYKouZiFIOwVmCsxHMKpLR0Bq/XCZzoDvqzaxO6r8NennTV7hpGbXOOUDUajbLBI+3lQZrAY4IW4fj/lsNdhbN4yJOkIx3RwR4WJkwNcw113Z3ityzdGCxTF3gthr5/8A2LS7huXfIIzDmIYc4oeL8MS9be266EQQwgxyMHUeXP31E4LebF224fibhXFWYuYbER4pX2L42llPhdQYIJ5PoHqNFUvZXjpxFphcATEWWNvEIPm3F+cvVGUh1PRvI1dUBRRRQFM4q9lU09VB2hx2VTQUeOLYm8tpDudSdYUHXmOWgPInnsX7zB7kr7CDLbjpzb3/AGAVH4dbKWXuyc945F12UTJHQwTr/Z6CpNhQIj6v5UDyCumuTzrpoA1AucLQ3RdiLgXKG55Tuvpr76mnzrhPlQVrcBsl3bJq65XjZl8XhK7FfEdIjXyFcfs7aItyD8j+qk+xK5fCZkafDXrViszSxQY/tlwlbWAxWQkBkZmE+0wUnM30jPPetTwd/wDROFP7Fn+GtU3b3/UMR+6b/CasOE3Y4Phj+zZ/hpQV3aLtN3ChLYz3nkW0kCYiWJ5KJBJqo4BwUli91y1xvbceZEBOY9kwN4VSdYiNwW22JxNy/EyxS2CYARCQTptqGbT6Sg7AjacMw2xHsj2dPaJhc8e4Dy25ahO4Zw5WOghdAoB3jcnyHxOm3Kdjrqom8ydl2yg7DkNRqY1ywIAEdwRACxBB1BJnwrznXTM0zygnlTNy2O6kEmTrIjTUiB01BA8xQQWv6schjcgHVjyGvKdY6AelKQtEkgsNQI2YbHTn/wDVaSxrgagsEtFwN8qqAPORv+PKpQwgynSdNNN6bweJiB0BP3/fVmGDDXblFBmuJ4IjVBoBJBGp9+8j66yPaTDOFXE4eDes+O3GubqhAI0YSInmDpAr0rEYXeTpy11+ysrxTDBGb6DAsNOY9pR9R99A0eNqDhuK2j8jcVbOMG0W2Pgut527hIJ+i7DkK9BBryXsUcl+9gr6fouNRrtgHUMreG6sA6eJg0cszda2/YXGsbDYe62a9hHNhyd2VQDbuEftWih9ZoNJRRRQIutArC9o75dwg3YgfExWy4hchTWJwKG7jre0KSSDz0gRrpqfP3b0E3E21DraUeGzbCAb6kAnfnGUe6lg1FtX85a5vnYt7iTH/LAqNxri4w9l7jfMBPXYT91BZ564z15/x3tXiLGAtXsy966Ev4dFuqyubcGNrVy2OujGdKnWOMOWW6GL2fzZ3uoTBt4i1ZGIyZgAe7e2wifok6aAhss1czfj1rz7hnaq7+a4K9dYt3+KbDXCoCkawlxR7IOhkFSDyiKuOE4jE58PauHO5v37V91hCEswVuopJBJBkqFbf5vMNUDSi9YXhnF8RiVvLZe3cvLftraLMbaFLqlwzBWB2UxGp6GDSsR2gZ7l/u+8e33aXrCiRcayrIl+3o0m6FYODy130gLbty4OBxAn/wBNv8Jqfwd54HZYcktH4KgrKdrbDrYxuYsVQd3bksM0W3uXbkEnMo7yzbB/ZJ0mtP2X/o9b/dJv5FKCn7E4fLatgyRlAMn5xDE7bzsfUVscL4fZ1Y7a9RABI1j2pPLIx8qxfZdiveWRo1pmIJ15F0O0GS/uyxV7gMVeuYjJYFuFUNcuOTA0k5Qo1PsiSdgN9aC+wtwrm3OkJpq3IuQdFkyFGgA33NTcPjczhYB0GuhBnxEjyEQD5iqVrdwkSFupu2RpkDqN2AHIdNqs+H3c1wEHpHU6NqY06mPMdKCLjUgg/S1AOkeWm1RzU3jF4ZgAZgfbJFVd24RI8/x6UEi3iMp1IHv2q6s8SBA1gTqZH3GqfB4C0oN28UEHUtGnWM3ONNPhXcVxK0/gTDtfgRKgCBsYzGZieXIUF4LInwsxk8zm+EjpVVx7DwqSZhyD6MOnLanOHYy0y5bKshDDMrTKZdWkE9PD76TjMN3qZGYqYBJBHtATCkiOR1+2gwHanDCx3eKQQ2HfPpp4P/USeWZJ98Vs7F9bfErF5T4MfYKMRs12xNxHnmWtNcHogqo4rgma09t4mCpgyOeoP49KhcIxhbg1m8058BfRzyOWzc7u5t1s5/jQerUVwV2gquOXIQ1k+AMc+KcDVLRyt5kOfXTKPjWl7RP4DWW4M0YbHNmB2WJErIXkNYIadetBIwVuFAjl9lUnazgr4pFQRkLA3ATlLIIJVWg5SSBrH/a/wvsj8chTsUGC452bxGJw+Js3MvymIN+w2aO7JGXu2UJqoUsJmTI25y8FwS+ly9BHc4jCDD3ELSQ6We5W6pCAHwRM6mT5VsMvvpRFBiOE9k3Sxh7F0LcFi+cQCLhXNdkxI7qQuswG35xtY4PhuJBtO2RrlrEPiMwchbj3c4ZSvdkokMAILRBma02WgCgxtjsUVXFIGZfzi4jh1u5XtrakoFPdGGBZvF0PKrleAhbuHu2lW33EKEmQbYti2ULQNwAZy7ir1V1pUdKDK9osPdOAIvt3j27LKzDTOSSS8fNJ0HP2RU/sd/R21+7X/EtO9qF/Rrkb5aa7F/0etfu1/wAY/lQUmPtdziLd2AVeVPmyB3SffmA/t+VX/Ar4/SFUmDaMQNTkUEj3stwe6oXabCH8yuuolrai4sdbZzx74I/vU1wzjQtjDYj5hYKfJbxLCR6sBPRx1oNJiLbWP0hGi46W1W3Htt4LZYgRmiRr9gqZ+Z91eVZidfiTJE9CfjBqm7Q4e947lps1xbJ7lCAVuZJKhdsrzlkc45Vb8RusWsXCIY2yG5wfCW+B+0UDeMt/KMYidR6EfVTL250Oh67/AFfyqXfXOufWQAC07n0+A/u1GssYoE8QQjdQdBDEmB00G3vneo1iwzrkd7isrBhlQoSBrl8JAIOknTatFgFzDIwzA/jWd6dvcPt2kZpYIqliMxiAJ293KgynBgVuuz6lmM89CSJ89OdJxWLuW795SQNy8iZRsq+HymfSeVSibpOdkRUOmVQZTbRifa+ApPabBXHw5upr3YAcc8qmZHlESPKgZuLK/j8f+aqew1vvU4thZ3zCDsBesgfCQ5qXiMWUsFwpYhZAHMxIE1E/JjgmTiOPDulzOLTBk1WCj6CdTlJK6gezQeidncV3uEw9yZL2UYnzKAn66Ki9iFI4fhgdMtsL/wAMj7qKBPaMeE1lOFNOGxqjcAcj+ydOug5VsePpKGslwHfFWx7T2myjqcrj7WFBKwR8Ip8mqEcfVQqgFiUa4YmEtouZrjHoJAjclgBSMX2st28Ol/VxdUNbVQczFnKC3DAQ+ZSI5e6gv6UDWd4l2lWziEw7Kc7XRaB1yhiuYa7wdNY50zju1os20uMuZGxBwzMDpbuoSCHkTGh1ANBqaBWcxnaQ2HvpcUTYtC7ImLiMcoyEiP1kocxEEGdqbu9rxbNsuyKlyx36sc4XIQ5VWYpCuxtsApMkgAb0GqX3101lk7VuXsh0W139o3rYcmWQLcaCQhQO2SQubYiY2rn+dbfm1q+VULdfIBmaVIdbbZjkAgMybTMk7DULHta8YW5Ak5dKR2K/o/b/AHa/xBWf7Q8WuMmKs3TZU2gVgF4uHTMLZZFDhQy5gD4cw0q+7G/0eT90v+OgtMUoOGuTrKGfgdKznZfh4bBol098CgzZdJUoNVAiNOkHTrUri3HO5sQql3cQqCJYxtqYAiZO288qouzfZ67aQGzddLh8T27w8JJ1MqD4JPNNv2uYa/h9xrQ7u6TctgTbcjOQBAM89NNfPzFWHF7wLWVTRAN+ubWfqG/Q71WYTiRBAur3Lg5o3WZPjRgNQdZ20PI1P4skWc4gZGkD6KlgGHopOb0agnWLsLAjKRvy3gE+mnuYVG7gs4yRlJIEzqBtudzB2009KdsPngDQHbT4b+Y+oct3DhoKDSBAnXlOvrBBj0oJfDsT4tdMo18qru1PHiQ2GsQ1xhDk7W0YdebEEQOhk8p7jC9vVBDqonmDpGb/AIpmofZzhSW0LvJPid3YyWafEWO8RrHlpQJw2KxQBVlQgjXw7n3tqNtaj8T4riFtvbYBbZ8LkIQYaAdzEEEDr4umtWuI4w5INhEYj5xkgkmNFUjTbnzNJ4jfu5WLW7bEiHJRtVHP2oBBLb7gUFZkGXbl91RPyeoBxHGRyt2/tvVOyQoA6VG7EME/yhiCp0nX6Qt282h9XcfGg13Y8foVjnKT8ST99FS+CYfu8NZSIK21BHmFE/XRQHFbcoawnD7ndY5GI3ldtdYMA8tVX4CvRMSkqa877R4co4Ybggj1Bmgz74R7GMvAKSht3sMd27vMyvbuEDUr4UzRrBkbRVdd4TeL4clQSlp7zEAhPzkG6LdoAKDlE2zm8pBBNb7EsrXLd9SCmItgiNpVQJ001UqfPXpUhbQoPOMdw27dvcOvlMrKbX5ysMxVrIYZpIlgbYQHUmV56mnu0/C7mJwy21B7y1j3uLoVDWLzsQ0ge0oKySM2jRNehG0OlK7ofj/vQYZ8Bda3xK29ovmNxsIw0LWrt7vmsGQMpDgEZp1Zo2Mrv8DuXrNvDOYsfmqJd8LBzesreyG2w0Ck3FnNMxsJM7kIOlAt/jpQYixwu/ea299biG3hVtG2rMM1+3myuGRlBtspXNOoIIEaGkrwu4cBZtZGD27pd1gnKr37d2FM+LKEIOu5Fbu2lKVPIUGB4yrXbuIZ2buxJw6ZCpBuGz3neEQDpa0BkjMdatuybf8A46n9hf4gq449hl7lzHzaz3CsT3fZ3zACqDzY3iqgx5xQc4ZYN28WOy+BemmpPrOn934a5cGCoGzD2W5/9x5fg5rgXDzYAKTcVtbgOpLHVrgJ2M7jbptWow9yRI2+yfsNBFIk5Li67wdj+0p6eYpq/wAMkZVLKCI0g9QQVIysIMbTqdedWF5FYAONdYOxHofu2NJW0yjXVfpDz6j5vv8AdNBU8Nu4jCrkZBeQad5aBmI+dbJJB3Bgty15Vc4HiVq7mCOA87EahupBjY9epncVLtYUPzhuo6eY5/jWlcQ4epUm5bznk6e0OhkQ2nvoEYnDeEwZOpAn3x6ZdPfVdjLE2bSaGXkjnoJA8gfrkUwuIvCO5uC6gnwEDPGmzfP9+u2pOtLs8bS44V2ysBoh0jXeDr0G3MD0CbhMPGUzGc6j0k6dNh9VSrq50YNmGeTBIOgAVlHLSTHpXLKiZj2dgdNY+rYemvSu4u2sZyCCreALoWJSYEkaySY8jQZvH3RbtsdsoO/lp/KkdnsOV4WikkNjLoXQ5oF5yWIPTu83wrOdqeO9+1rC2s2fEvkDBSAFGjsrEZWyLrAJ1j1r0Szg/wBKw9pRlt4a0XIG2d/k0X3ILh960GiAortFBwisr2nwEg1q6hcTw2ZTQYngjG7YuWPn2znt+e+nv8S/3hU7C3g6yDvr+POqbG58NeFxNCDrpMqSMw0I1iY84Ou1XV0BXDp+qveJSOTnUqekzmHvoHYpyKSh0pLYlQYnbegcroSmDxC2BOdY9aT/AJVt/TX4iglr+P5V1lpnD4xWAhgfQzXL+ORVzMyhZEEmBJMD1kmKBjjS/Iv/AGazfAcAL3AHRtvEP+tcUH41e4zHJdw7NbYOsGCpB2kb+s/CqzsGZ4LcHR3HwxD7eVBRfk67RMtvusQ2ZrbFHJnMCp0JmSwiDPTzr1LC4dLgBVgDEgjmPvHlXnF/s3JNxBDnRvOBAJ6/yqT2d4+1hwlzSNv5joaDeX8KZAjXp1/sn7qW+EKHMsx9k7gipuHxFu8gIMzrGxH8qeVCPPp19DQQ7WH00IDHygH3TTiXnGjr7xsevpTeOvkRKwCYmfujyqaiwsb+tBnO0XA1c95bbur3zXXXX9tZGcdRMxzquvMbtmL1lBfnLmOqxzuA6TpygQTWmxXDMwm2cp5Ddf5ioD4YgFLgidj0PrQVGHa4ngzmV2zAHTqDvHv5CKRiMW7SLrE65oO3MAqOQ30qzv2o0OmXUNvG+h8qy3bTH+FLNrTEXjkswJhj7Zb9gKCT6DQ7UEbsFgQ+MvYhmIw2EDW7IJJVSYe8y9ACFGkgmfOvQOylljabEOuW5iW71h9FSAttNdotqkjqW61T4DgIs2sPw+2JWA+JYzqknQmfauXJ57K9bICg7RRRQFcYTXaKDL9ouFZgTFZ/gmJys2Fu/q3/AFZ5o8k7kweRAjcEahoHoeIsBhWI7R8D30oH7VwqzW39td+hBGjDqCPvG9ZV1F1sbhX0t3bgYsSQPkkwt118s1rv2jnlbrV3w3HC+FsXWy4i2Pk7hEZxBkGAAScplRtowAoudn7bd5buKVLFi4zQflENt4O8Mhy6cgIigqcXiy+P4bcGhfupUHSLtguyR0LBTt81Tyqr4G4F3hypeuXrYxXtOTPeXLI76wZYkIrBTkMxOpbcbW5wFGe05LZ7QhHBggRECOgOnTlFdHZ22MntA22LIQYyswhiIiCRud6DJLfdsLj1ViWPEWw+FYmSO+ZUKqTJZVLO0SYyHanu1WNttwlntMqqttraG22ith2yoA24Y28ggbQR66peztv5M+LNbJNshvYLTJUDQEydYnWhezloWzaj5MnNkPs5i2bNlOk5tZoIvaDianEXsOss4s94ROiW4RZ1PNmERvrUL8nazwi6P99c/wDktU/E8Iyi44Jl1IczOcAGA3No5STtTf5PLEcPvL0v3f47GgtLGGAH41qv4hwBbg2E8jV2E0pFBjcLxa7gLoBlkG/P4/zr0bg3HLWJQNaYN1AOo9Ryqjv4NLmjAGoK9jLWYuk22Gzocp58+fpQbW/hg8Ty1o7sjY+mlUWG4XfVR+lOw8wCfjUqyGQnNeZ/WI+ygsO/M5Y+FF5gRBHuNMHGDSdTVR2n48tmyzFlTLBJJiFBGaOhiQPOgb4/xFLFsu7DKo1Mxp09aouBYcpm4jiVJuP8nhbJENDGVQA7XHMFvohNfZY1E4ZhXxj/AJ7jCbOCtEvZR/aYfNuXeZOoypvJB10FbPg2Be7cGJvr3cArYtf1Vs/Ofl3rACfoiFHziQl9nuFNZtlrjZ711i95hsXIAyr0RVAVR0XqTVrRRQFFFFAUUUUBUbGYMOKk0UGA47wAzIBBBkEaEEagg8j503gOMh8tnEkrdiLd+BBPRuSk7xsTtB0O8xOFDCspxrs0GB8IIO4ImR0PlQL71rbBbmk7MPZb0PXyqYrTtWXw3EL2FBtupxFj6DGWUaewW9oDeCZ6NsBa4LLcBbCXRcC+1aYw6neNYIP9oeh1mgt0FKy1VW+MANkuA226Np7x1HmKsExSkaGgRjk8B9D9lVf5PF/Qr3/uLv1XiatMW4ymqr8nlz9Bvn/+i6P+oaC7dabIqSV9+lNldaCOya1w3CBE04yyabcDr+OtApsUxgTTZuHrVLxztLaw2XPcVATBJBcjTTKqmWJPSoeEu47HL8nZOFTncvDxf3bcgz/aK/zCbxntOmHj2nuMYRFGZmY7BQP/AB1quXhZMYvihhJHcYRR3hZ9wMo/XXSdABKrvJ3Erg2Hs2XK4JPz3EGVuYq4fk0M7NdAh4n9XaEaQY3rU8H7NZbnf33N/EEQbjCAg5paTa0nkJJ5k0DPDOEXL9xb+JGUJrYw4Mra/wB5cI0uXvPZfm6yx0oFAFdoCiiigKKKKAooooCiiigKS9sHelUUFRjuCq3KsrxPsl4g6yrr7LqSrL6MNfdtXoNIe0DQed/5XxdoFL1tMZb6MBbuc+YHdueWynzNIbiOBaflbuBadroyJ/xNNv3Bx6Vu7/ClblVZiezSnlQZu/wjGPbJw96xiUI8JDRM9SsrHs8zSeznCMXg+Ftbe3nxBvM5VCNQ9zMcpYqNvOpeI/J/akkIEJMkoTbJPUlCJNc/zYvqRkxWKUDYd8zD4PNBDxHFMYSv6Hfyj2gGtKWEHQN3hAqbh+JYtiQMFdXeC5t7TpJW4TIHlSxwjG8sdiB5RZP22TTg4Fi2ENjcSZ6G2p+KWxFA0+G4k5IW1Ztjkz3JkeYVSR7warsfglt/69xNEPO1YhWIPIL47rmZ1XL6Vcf5iq8d9cv3o5XL9xh8MwH1VbcL7JWLH6q0lvrlUKT6kCTQZPha2kJOBwDtcOn5xipte+Xm8wjWMonymrpeyt3E/wCu3jeX+oQd1YHkUBLXP77EeVam1hFXlT4FBGwmAS2oVVCgCAAIAHQAaAVJoooCiiigKKKKAooooCiiigKKKKAooooCiiigKKKKDmWuFB0oooOC2OlKyiiig7FFFFAUUUUBRRRQFFFFAUUUUBRRR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 name="TextBox 9"/>
          <p:cNvSpPr txBox="1"/>
          <p:nvPr/>
        </p:nvSpPr>
        <p:spPr>
          <a:xfrm>
            <a:off x="2667000" y="2246293"/>
            <a:ext cx="6400800" cy="954107"/>
          </a:xfrm>
          <a:prstGeom prst="rect">
            <a:avLst/>
          </a:prstGeom>
          <a:noFill/>
        </p:spPr>
        <p:txBody>
          <a:bodyPr wrap="square" rtlCol="0">
            <a:spAutoFit/>
          </a:bodyPr>
          <a:lstStyle/>
          <a:p>
            <a:pPr algn="ctr"/>
            <a:r>
              <a:rPr lang="lt-LT" sz="2800" b="1" dirty="0" smtClean="0">
                <a:solidFill>
                  <a:schemeClr val="bg1"/>
                </a:solidFill>
                <a:effectLst>
                  <a:outerShdw blurRad="38100" dist="38100" dir="2700000" algn="tl">
                    <a:srgbClr val="000000">
                      <a:alpha val="43137"/>
                    </a:srgbClr>
                  </a:outerShdw>
                </a:effectLst>
              </a:rPr>
              <a:t>tai, kad neteko išgyventi tokio siaubo, koks aprašomas knygoje.</a:t>
            </a:r>
            <a:endParaRPr 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lt-LT" dirty="0" smtClean="0">
                <a:solidFill>
                  <a:srgbClr val="00B0F0"/>
                </a:solidFill>
              </a:rPr>
              <a:t>LITERATŪROS ŠALTINIAI</a:t>
            </a:r>
            <a:endParaRPr lang="en-US" dirty="0">
              <a:solidFill>
                <a:srgbClr val="00B0F0"/>
              </a:solidFill>
            </a:endParaRPr>
          </a:p>
        </p:txBody>
      </p:sp>
      <p:sp>
        <p:nvSpPr>
          <p:cNvPr id="8" name="Content Placeholder 2"/>
          <p:cNvSpPr txBox="1">
            <a:spLocks/>
          </p:cNvSpPr>
          <p:nvPr/>
        </p:nvSpPr>
        <p:spPr>
          <a:xfrm>
            <a:off x="304800" y="914400"/>
            <a:ext cx="8686800" cy="5029200"/>
          </a:xfrm>
          <a:prstGeom prst="rect">
            <a:avLst/>
          </a:prstGeom>
        </p:spPr>
        <p:txBody>
          <a:bodyPr>
            <a:normAutofit lnSpcReduction="10000"/>
          </a:bodyPr>
          <a:lstStyle/>
          <a:p>
            <a:pPr marL="457200" indent="-457200">
              <a:buFont typeface="Wingdings" pitchFamily="2" charset="2"/>
              <a:buChar char="q"/>
            </a:pPr>
            <a:r>
              <a:rPr lang="lt-LT" sz="2400" dirty="0" smtClean="0"/>
              <a:t>Knyga “Tarp pilkų debesų”.</a:t>
            </a:r>
          </a:p>
          <a:p>
            <a:pPr marL="457200" indent="-457200">
              <a:buFont typeface="Wingdings" pitchFamily="2" charset="2"/>
              <a:buChar char="q"/>
            </a:pPr>
            <a:r>
              <a:rPr lang="lt-LT" sz="2400" dirty="0" smtClean="0"/>
              <a:t>Gintauto </a:t>
            </a:r>
            <a:r>
              <a:rPr lang="lt-LT" sz="2400" dirty="0" err="1" smtClean="0"/>
              <a:t>Martynaičio</a:t>
            </a:r>
            <a:r>
              <a:rPr lang="lt-LT" sz="2400" dirty="0" smtClean="0"/>
              <a:t> piešiniai.</a:t>
            </a:r>
          </a:p>
          <a:p>
            <a:pPr marL="457200" indent="-457200">
              <a:buFont typeface="Wingdings" pitchFamily="2" charset="2"/>
              <a:buChar char="q"/>
            </a:pPr>
            <a:r>
              <a:rPr lang="lt-LT" sz="2400" dirty="0" smtClean="0"/>
              <a:t>Įvairių tremtinių nuotraukos.</a:t>
            </a:r>
          </a:p>
          <a:p>
            <a:pPr marL="457200" indent="-457200">
              <a:buFont typeface="Wingdings" pitchFamily="2" charset="2"/>
              <a:buChar char="q"/>
            </a:pPr>
            <a:r>
              <a:rPr lang="en-US" sz="2400" dirty="0" smtClean="0">
                <a:hlinkClick r:id="rId2"/>
              </a:rPr>
              <a:t>http://paaugliams.skaitymometai.lt/index.php?-1492727572</a:t>
            </a:r>
            <a:endParaRPr lang="lt-LT" sz="2400" dirty="0" smtClean="0"/>
          </a:p>
          <a:p>
            <a:pPr marL="457200" indent="-457200">
              <a:buFont typeface="Wingdings" pitchFamily="2" charset="2"/>
              <a:buChar char="q"/>
            </a:pPr>
            <a:r>
              <a:rPr lang="en-US" sz="2400" dirty="0" smtClean="0">
                <a:hlinkClick r:id="rId3"/>
              </a:rPr>
              <a:t>http://www.voruta.lt/pilkais-debesimis-saiziais-vejais-sklaidant-rozines-iliuzijas/</a:t>
            </a:r>
            <a:endParaRPr lang="lt-LT" sz="2400" dirty="0" smtClean="0"/>
          </a:p>
          <a:p>
            <a:pPr marL="457200" indent="-457200">
              <a:buFont typeface="Wingdings" pitchFamily="2" charset="2"/>
              <a:buChar char="q"/>
            </a:pPr>
            <a:r>
              <a:rPr lang="en-US" sz="2400" dirty="0" smtClean="0">
                <a:hlinkClick r:id="rId4"/>
              </a:rPr>
              <a:t>http://www.bernardinai.lt/straipsnis/2011-11-29-rutos-sepetys-romanas-tarp-pilku-debesu-ir-lietuviskai/72836</a:t>
            </a:r>
            <a:endParaRPr lang="lt-LT" sz="2400" dirty="0" smtClean="0"/>
          </a:p>
          <a:p>
            <a:pPr marL="457200" indent="-457200">
              <a:buFont typeface="Wingdings" pitchFamily="2" charset="2"/>
              <a:buChar char="q"/>
            </a:pPr>
            <a:r>
              <a:rPr lang="en-US" sz="2400" dirty="0" smtClean="0">
                <a:hlinkClick r:id="rId5"/>
              </a:rPr>
              <a:t>http://www.15min.lt/naujiena/kultura/literatura/knygos-recenzija-sviesos-ir-vilties-spindulelis-tarp-pilku-debesu-286-177966</a:t>
            </a:r>
            <a:endParaRPr lang="lt-LT" sz="2400" dirty="0" smtClean="0"/>
          </a:p>
          <a:p>
            <a:pPr marL="457200" indent="-457200">
              <a:buFont typeface="Wingdings" pitchFamily="2" charset="2"/>
              <a:buChar char="q"/>
            </a:pPr>
            <a:r>
              <a:rPr lang="en-US" sz="2400" dirty="0" smtClean="0">
                <a:hlinkClick r:id="rId6"/>
              </a:rPr>
              <a:t>http://www.bitute.lt/zurnalo-herojai/elniaragis/lietuvos-skausmas-tremtis.html</a:t>
            </a:r>
            <a:endParaRPr lang="lt-LT" sz="2400" dirty="0" smtClean="0"/>
          </a:p>
          <a:p>
            <a:pPr marL="457200" indent="-457200">
              <a:buFont typeface="Wingdings" pitchFamily="2" charset="2"/>
              <a:buChar char="q"/>
            </a:pPr>
            <a:endParaRPr lang="lt-LT" sz="2400" dirty="0" smtClean="0"/>
          </a:p>
          <a:p>
            <a:pPr marL="457200" indent="-457200">
              <a:buFont typeface="Wingdings" pitchFamily="2" charset="2"/>
              <a:buChar char="q"/>
            </a:pPr>
            <a:endParaRPr lang="lt-LT" sz="2400" dirty="0" smtClean="0"/>
          </a:p>
          <a:p>
            <a:pPr marL="457200" indent="-457200">
              <a:buFont typeface="Wingdings" pitchFamily="2" charset="2"/>
              <a:buChar char="q"/>
            </a:pPr>
            <a:endParaRPr lang="lt-LT" sz="2400" dirty="0" smtClean="0"/>
          </a:p>
          <a:p>
            <a:pPr marL="457200" indent="-457200">
              <a:buFont typeface="Wingdings" pitchFamily="2" charset="2"/>
              <a:buChar char="q"/>
            </a:pPr>
            <a:endParaRPr lang="en-US"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1981200"/>
            <a:ext cx="8229600" cy="1143000"/>
          </a:xfrm>
        </p:spPr>
        <p:txBody>
          <a:bodyPr>
            <a:normAutofit/>
          </a:bodyPr>
          <a:lstStyle/>
          <a:p>
            <a:r>
              <a:rPr lang="lt-LT" sz="6000" dirty="0" smtClean="0">
                <a:solidFill>
                  <a:schemeClr val="tx1"/>
                </a:solidFill>
                <a:effectLst>
                  <a:outerShdw blurRad="38100" dist="38100" dir="2700000" algn="tl">
                    <a:srgbClr val="000000">
                      <a:alpha val="43137"/>
                    </a:srgbClr>
                  </a:outerShdw>
                </a:effectLst>
              </a:rPr>
              <a:t>AČIŪ UŽ DĖMESĮ </a:t>
            </a:r>
            <a:r>
              <a:rPr lang="en-US" sz="6000" dirty="0" smtClean="0">
                <a:solidFill>
                  <a:schemeClr val="tx1"/>
                </a:solidFill>
                <a:effectLst>
                  <a:outerShdw blurRad="38100" dist="38100" dir="2700000" algn="tl">
                    <a:srgbClr val="000000">
                      <a:alpha val="43137"/>
                    </a:srgbClr>
                  </a:outerShdw>
                </a:effectLst>
              </a:rPr>
              <a:t>!</a:t>
            </a:r>
            <a:endParaRPr lang="en-US" sz="6000" dirty="0">
              <a:solidFill>
                <a:schemeClr val="tx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648</TotalTime>
  <Words>703</Words>
  <Application>Microsoft Office PowerPoint</Application>
  <PresentationFormat>On-screen Show (4:3)</PresentationFormat>
  <Paragraphs>54</Paragraphs>
  <Slides>13</Slides>
  <Notes>4</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Apex</vt:lpstr>
      <vt:lpstr>RŪTA ŠEPETYS  “TARP PILKŲ DEBESŲ”</vt:lpstr>
      <vt:lpstr>TRUMPA AUTORĖS BIOGRAFIJA</vt:lpstr>
      <vt:lpstr>ROMANAS “TARP PILKŲ DEBESŲ”</vt:lpstr>
      <vt:lpstr>TRUMPAS ROMANO SIUŽETAS</vt:lpstr>
      <vt:lpstr>PAGRINDINIAI KNYGOS VEIKĖJAI</vt:lpstr>
      <vt:lpstr>Slide 6</vt:lpstr>
      <vt:lpstr>TROFIMOVSKO SALA – AR JŪS IŠGYVENTUMĖTE?</vt:lpstr>
      <vt:lpstr>KASDIENINĖ PALYDOVĖ MIRTIS</vt:lpstr>
      <vt:lpstr>LAIDOJIMO YPATUMAI TREMTYJE</vt:lpstr>
      <vt:lpstr>KODĖL VERTA SKAITYTI?</vt:lpstr>
      <vt:lpstr>Slide 11</vt:lpstr>
      <vt:lpstr>LITERATŪROS ŠALTINIAI</vt:lpstr>
      <vt:lpstr>AČIŪ UŽ DĖMESĮ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RŪTA ŠEPETYS  “TARP PILKŲ DEBESŲ</dc:title>
  <dc:creator>arnas</dc:creator>
  <cp:lastModifiedBy>**</cp:lastModifiedBy>
  <cp:revision>193</cp:revision>
  <dcterms:created xsi:type="dcterms:W3CDTF">2012-05-18T05:51:13Z</dcterms:created>
  <dcterms:modified xsi:type="dcterms:W3CDTF">2012-06-11T20:40:24Z</dcterms:modified>
</cp:coreProperties>
</file>