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60" r:id="rId3"/>
    <p:sldId id="257" r:id="rId4"/>
    <p:sldId id="258" r:id="rId5"/>
    <p:sldId id="259" r:id="rId6"/>
    <p:sldId id="262" r:id="rId7"/>
    <p:sldId id="263" r:id="rId8"/>
    <p:sldId id="264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1" autoAdjust="0"/>
    <p:restoredTop sz="94638" autoAdjust="0"/>
  </p:normalViewPr>
  <p:slideViewPr>
    <p:cSldViewPr>
      <p:cViewPr varScale="1">
        <p:scale>
          <a:sx n="88" d="100"/>
          <a:sy n="88" d="100"/>
        </p:scale>
        <p:origin x="-17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8E2DB-53E4-4E5D-A061-B23E08A3D115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D4588-960C-40BF-82E5-1B8B8083B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D4588-960C-40BF-82E5-1B8B8083BF9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ED10140-CDDA-4696-8CAC-46D87CF5270C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57C3709-1338-4775-9309-15E11A7346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push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Įnagininko linksnio vartojimas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Pareng</a:t>
            </a:r>
            <a:r>
              <a:rPr lang="lt-LT" sz="2000" dirty="0" smtClean="0"/>
              <a:t>ė Ieva Navickaitė ir Osvaldas Dauda</a:t>
            </a:r>
            <a:endParaRPr lang="en-US" sz="20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Įspėjimas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    	Didžiųjų kalbos klaidų sąrašas – vienas žinomiausių Kalbos komisijos nutarimų. </a:t>
            </a:r>
          </a:p>
          <a:p>
            <a:pPr algn="just">
              <a:buNone/>
            </a:pPr>
            <a:r>
              <a:rPr lang="lt-LT" dirty="0" smtClean="0"/>
              <a:t>		Darantys tokių klaidų, kaip ir nesilaikantys kitų VLKK nutarimų, rizikuoja būti nubausti Valstybinės kalbos inspekcijos </a:t>
            </a:r>
            <a:r>
              <a:rPr lang="lt-LT" b="1" dirty="0" smtClean="0"/>
              <a:t>300 – 1500 litų bauda </a:t>
            </a:r>
            <a:r>
              <a:rPr lang="lt-LT" dirty="0" smtClean="0"/>
              <a:t>pagal Administracinių teisės pažeidimų kodeksą.</a:t>
            </a:r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Įnagininkas nevartojamas reikšti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974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418958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Taisyklė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Pavyzdys</a:t>
                      </a:r>
                      <a:endParaRPr lang="en-US" dirty="0"/>
                    </a:p>
                  </a:txBody>
                  <a:tcPr/>
                </a:tc>
              </a:tr>
              <a:tr h="1033048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Kokybės turiniui reikšti su gausą žyminčiais būdvardžiais (dosnus, -i, gausus, -i, turtingas, -a ir pan.)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Jis dosnus </a:t>
                      </a:r>
                      <a:r>
                        <a:rPr lang="lt-LT" sz="1900" i="1" dirty="0" smtClean="0"/>
                        <a:t>pažadais</a:t>
                      </a:r>
                      <a:r>
                        <a:rPr lang="lt-LT" sz="1900" dirty="0" smtClean="0"/>
                        <a:t> (= </a:t>
                      </a:r>
                      <a:r>
                        <a:rPr lang="lt-LT" sz="1900" b="1" dirty="0" smtClean="0"/>
                        <a:t>pažadų</a:t>
                      </a:r>
                      <a:r>
                        <a:rPr lang="lt-LT" sz="1900" dirty="0" smtClean="0"/>
                        <a:t>). </a:t>
                      </a:r>
                    </a:p>
                    <a:p>
                      <a:r>
                        <a:rPr lang="lt-LT" sz="1900" dirty="0" smtClean="0"/>
                        <a:t>Kraštas gausus miškais ir upėmis (= </a:t>
                      </a:r>
                      <a:r>
                        <a:rPr lang="lt-LT" sz="1900" b="1" dirty="0" smtClean="0"/>
                        <a:t>Krašte gausu miškų ir upių</a:t>
                      </a:r>
                      <a:r>
                        <a:rPr lang="lt-LT" sz="1900" dirty="0" smtClean="0"/>
                        <a:t>).</a:t>
                      </a:r>
                      <a:endParaRPr lang="en-US" sz="1900" dirty="0"/>
                    </a:p>
                  </a:txBody>
                  <a:tcPr/>
                </a:tc>
              </a:tr>
              <a:tr h="1652876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Objektui reikšti su pilnį žyminčiais veiksmažodžiais (gausėti, daugėti, prikimšti, prigrūsti, prikrauti ir pan.)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Fonoteka gausėja </a:t>
                      </a:r>
                      <a:r>
                        <a:rPr lang="lt-LT" sz="1900" i="1" dirty="0" smtClean="0"/>
                        <a:t>įrašais</a:t>
                      </a:r>
                      <a:r>
                        <a:rPr lang="lt-LT" sz="1900" dirty="0" smtClean="0"/>
                        <a:t> (= </a:t>
                      </a:r>
                      <a:r>
                        <a:rPr lang="lt-LT" sz="1900" b="1" dirty="0" smtClean="0"/>
                        <a:t>Fonotekoje gausėja, daugėja įrašų</a:t>
                      </a:r>
                      <a:r>
                        <a:rPr lang="lt-LT" sz="1900" dirty="0" smtClean="0"/>
                        <a:t>). </a:t>
                      </a:r>
                    </a:p>
                    <a:p>
                      <a:r>
                        <a:rPr lang="lt-LT" sz="1900" dirty="0" smtClean="0"/>
                        <a:t>Kišenės prikimštos </a:t>
                      </a:r>
                      <a:r>
                        <a:rPr lang="lt-LT" sz="1900" i="1" dirty="0" smtClean="0"/>
                        <a:t>pinigais</a:t>
                      </a:r>
                      <a:r>
                        <a:rPr lang="lt-LT" sz="1900" dirty="0" smtClean="0"/>
                        <a:t> (= </a:t>
                      </a:r>
                      <a:r>
                        <a:rPr lang="lt-LT" sz="1900" b="1" dirty="0" smtClean="0"/>
                        <a:t>pinigų</a:t>
                      </a:r>
                      <a:r>
                        <a:rPr lang="lt-LT" sz="1900" dirty="0" smtClean="0"/>
                        <a:t>). </a:t>
                      </a:r>
                    </a:p>
                  </a:txBody>
                  <a:tcPr/>
                </a:tc>
              </a:tr>
              <a:tr h="1652876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Veikėjui ar būsenos sukėlėjui (bet ne priemonei) reikšti su neveikiamosios rūšies dalyviais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/>
                        <a:t>Bičiulis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buvo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priblokštas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i="1" dirty="0" err="1" smtClean="0"/>
                        <a:t>tuo</a:t>
                      </a:r>
                      <a:r>
                        <a:rPr lang="en-US" sz="1900" i="1" dirty="0" smtClean="0"/>
                        <a:t> </a:t>
                      </a:r>
                      <a:r>
                        <a:rPr lang="en-US" sz="1900" i="1" dirty="0" err="1" smtClean="0"/>
                        <a:t>įvykiu</a:t>
                      </a:r>
                      <a:r>
                        <a:rPr lang="en-US" sz="1900" i="1" dirty="0" smtClean="0"/>
                        <a:t> </a:t>
                      </a:r>
                      <a:r>
                        <a:rPr lang="en-US" sz="1900" dirty="0" smtClean="0"/>
                        <a:t>(= </a:t>
                      </a:r>
                      <a:r>
                        <a:rPr lang="en-US" sz="1900" b="1" dirty="0" smtClean="0"/>
                        <a:t>to </a:t>
                      </a:r>
                      <a:r>
                        <a:rPr lang="en-US" sz="1900" b="1" dirty="0" err="1" smtClean="0"/>
                        <a:t>įvykio</a:t>
                      </a:r>
                      <a:r>
                        <a:rPr lang="en-US" sz="1900" dirty="0" smtClean="0"/>
                        <a:t>). </a:t>
                      </a:r>
                      <a:endParaRPr lang="lt-LT" sz="1900" dirty="0" smtClean="0"/>
                    </a:p>
                    <a:p>
                      <a:r>
                        <a:rPr lang="en-US" sz="1900" dirty="0" err="1" smtClean="0"/>
                        <a:t>Buvome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nuliūdinti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i="1" dirty="0" err="1" smtClean="0"/>
                        <a:t>tokiu</a:t>
                      </a:r>
                      <a:r>
                        <a:rPr lang="en-US" sz="1900" i="1" dirty="0" smtClean="0"/>
                        <a:t> </a:t>
                      </a:r>
                      <a:r>
                        <a:rPr lang="en-US" sz="1900" i="1" dirty="0" err="1" smtClean="0"/>
                        <a:t>jo</a:t>
                      </a:r>
                      <a:r>
                        <a:rPr lang="en-US" sz="1900" i="1" dirty="0" smtClean="0"/>
                        <a:t> </a:t>
                      </a:r>
                      <a:r>
                        <a:rPr lang="en-US" sz="1900" i="1" dirty="0" err="1" smtClean="0"/>
                        <a:t>elgesiu</a:t>
                      </a:r>
                      <a:r>
                        <a:rPr lang="en-US" sz="1900" i="1" dirty="0" smtClean="0"/>
                        <a:t> </a:t>
                      </a:r>
                      <a:r>
                        <a:rPr lang="en-US" sz="1900" dirty="0" smtClean="0"/>
                        <a:t>(= </a:t>
                      </a:r>
                      <a:r>
                        <a:rPr lang="en-US" sz="1900" b="1" dirty="0" err="1" smtClean="0"/>
                        <a:t>tokio</a:t>
                      </a:r>
                      <a:r>
                        <a:rPr lang="en-US" sz="1900" b="1" dirty="0" smtClean="0"/>
                        <a:t> </a:t>
                      </a:r>
                      <a:r>
                        <a:rPr lang="en-US" sz="1900" b="1" dirty="0" err="1" smtClean="0"/>
                        <a:t>jo</a:t>
                      </a:r>
                      <a:r>
                        <a:rPr lang="en-US" sz="1900" b="1" dirty="0" smtClean="0"/>
                        <a:t> </a:t>
                      </a:r>
                      <a:r>
                        <a:rPr lang="en-US" sz="1900" b="1" dirty="0" err="1" smtClean="0"/>
                        <a:t>elgesio</a:t>
                      </a:r>
                      <a:r>
                        <a:rPr lang="en-US" sz="1900" b="1" dirty="0" smtClean="0"/>
                        <a:t>; </a:t>
                      </a:r>
                      <a:r>
                        <a:rPr lang="en-US" sz="1900" b="1" dirty="0" err="1" smtClean="0"/>
                        <a:t>Mus</a:t>
                      </a:r>
                      <a:r>
                        <a:rPr lang="en-US" sz="1900" b="1" dirty="0" smtClean="0"/>
                        <a:t> </a:t>
                      </a:r>
                      <a:r>
                        <a:rPr lang="en-US" sz="1900" b="1" dirty="0" err="1" smtClean="0"/>
                        <a:t>nuliūdino</a:t>
                      </a:r>
                      <a:r>
                        <a:rPr lang="en-US" sz="1900" b="1" dirty="0" smtClean="0"/>
                        <a:t> </a:t>
                      </a:r>
                      <a:r>
                        <a:rPr lang="en-US" sz="1900" b="1" dirty="0" err="1" smtClean="0"/>
                        <a:t>toks</a:t>
                      </a:r>
                      <a:r>
                        <a:rPr lang="en-US" sz="1900" b="1" dirty="0" smtClean="0"/>
                        <a:t> </a:t>
                      </a:r>
                      <a:r>
                        <a:rPr lang="en-US" sz="1900" b="1" dirty="0" err="1" smtClean="0"/>
                        <a:t>jo</a:t>
                      </a:r>
                      <a:r>
                        <a:rPr lang="en-US" sz="1900" b="1" dirty="0" smtClean="0"/>
                        <a:t> </a:t>
                      </a:r>
                      <a:r>
                        <a:rPr lang="en-US" sz="1900" b="1" dirty="0" err="1" smtClean="0"/>
                        <a:t>elgesys</a:t>
                      </a:r>
                      <a:r>
                        <a:rPr lang="en-US" sz="1900" dirty="0" smtClean="0"/>
                        <a:t>).</a:t>
                      </a:r>
                      <a:endParaRPr lang="lt-LT" sz="19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28596" y="571479"/>
          <a:ext cx="7543824" cy="6102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12"/>
                <a:gridCol w="3771912"/>
              </a:tblGrid>
              <a:tr h="463215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Taisyklė</a:t>
                      </a:r>
                      <a:r>
                        <a:rPr lang="lt-LT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Pavyzdys</a:t>
                      </a:r>
                      <a:endParaRPr lang="en-US" dirty="0"/>
                    </a:p>
                  </a:txBody>
                  <a:tcPr/>
                </a:tc>
              </a:tr>
              <a:tr h="1483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900" dirty="0" smtClean="0"/>
                        <a:t>Daiktavardžių įnagininkas su veiksmažodžio būti formomis – nuolatiniam (nekintamam) būviui reikšti</a:t>
                      </a:r>
                    </a:p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Šio leidinio </a:t>
                      </a:r>
                      <a:r>
                        <a:rPr lang="lt-LT" sz="1900" i="1" dirty="0" smtClean="0"/>
                        <a:t>steigėju</a:t>
                      </a:r>
                      <a:r>
                        <a:rPr lang="lt-LT" sz="1900" dirty="0" smtClean="0"/>
                        <a:t> (= </a:t>
                      </a:r>
                      <a:r>
                        <a:rPr lang="lt-LT" sz="1900" b="1" dirty="0" smtClean="0"/>
                        <a:t>steigėjas</a:t>
                      </a:r>
                      <a:r>
                        <a:rPr lang="lt-LT" sz="1900" dirty="0" smtClean="0"/>
                        <a:t>) yra mūsų institutas.</a:t>
                      </a:r>
                    </a:p>
                    <a:p>
                      <a:r>
                        <a:rPr lang="lt-LT" sz="1900" dirty="0" smtClean="0"/>
                        <a:t>Sprendžiant iš akcento, jis galėjo būti prancūzu (= </a:t>
                      </a:r>
                      <a:r>
                        <a:rPr lang="lt-LT" sz="1900" b="1" dirty="0" smtClean="0"/>
                        <a:t>prancūzas</a:t>
                      </a:r>
                      <a:r>
                        <a:rPr lang="lt-LT" sz="1900" dirty="0" smtClean="0"/>
                        <a:t>).</a:t>
                      </a:r>
                      <a:endParaRPr lang="lt-LT" sz="1900" dirty="0"/>
                    </a:p>
                  </a:txBody>
                  <a:tcPr/>
                </a:tc>
              </a:tr>
              <a:tr h="925523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Būdvardžių (ir būdvardiškai vartojamų žodžių) įnagininkas – būviui reikšti: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</a:tr>
              <a:tr h="646397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1) vietoj vardininko: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/>
                        <a:t>Kas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nenori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tapti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i="1" dirty="0" err="1" smtClean="0"/>
                        <a:t>turtingesniu</a:t>
                      </a:r>
                      <a:r>
                        <a:rPr lang="en-US" sz="1900" dirty="0" smtClean="0"/>
                        <a:t> (= </a:t>
                      </a:r>
                      <a:r>
                        <a:rPr lang="en-US" sz="1900" b="1" dirty="0" err="1" smtClean="0"/>
                        <a:t>turtingesnis</a:t>
                      </a:r>
                      <a:r>
                        <a:rPr lang="en-US" sz="1900" dirty="0" smtClean="0"/>
                        <a:t>)?</a:t>
                      </a:r>
                      <a:endParaRPr lang="en-US" sz="1900" dirty="0"/>
                    </a:p>
                  </a:txBody>
                  <a:tcPr/>
                </a:tc>
              </a:tr>
              <a:tr h="646397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2) vietoj kilmininko: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/>
                        <a:t>Vien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pinigai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nepadaro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žmogaus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i="1" dirty="0" err="1" smtClean="0"/>
                        <a:t>laimingu</a:t>
                      </a:r>
                      <a:r>
                        <a:rPr lang="en-US" sz="1900" dirty="0" smtClean="0"/>
                        <a:t> (=</a:t>
                      </a:r>
                      <a:r>
                        <a:rPr lang="en-US" sz="1900" b="1" dirty="0" smtClean="0"/>
                        <a:t> </a:t>
                      </a:r>
                      <a:r>
                        <a:rPr lang="en-US" sz="1900" b="1" dirty="0" err="1" smtClean="0"/>
                        <a:t>laimingo</a:t>
                      </a:r>
                      <a:r>
                        <a:rPr lang="en-US" sz="1900" dirty="0" smtClean="0"/>
                        <a:t>);</a:t>
                      </a:r>
                      <a:endParaRPr lang="en-US" sz="1900" dirty="0"/>
                    </a:p>
                  </a:txBody>
                  <a:tcPr/>
                </a:tc>
              </a:tr>
              <a:tr h="925523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3) vietoj</a:t>
                      </a:r>
                      <a:r>
                        <a:rPr lang="lt-LT" sz="1900" baseline="0" dirty="0" smtClean="0"/>
                        <a:t> naudininko: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/>
                        <a:t>Lengva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žmogui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dirty="0" err="1" smtClean="0"/>
                        <a:t>būti</a:t>
                      </a:r>
                      <a:r>
                        <a:rPr lang="en-US" sz="1900" dirty="0" smtClean="0"/>
                        <a:t> </a:t>
                      </a:r>
                      <a:r>
                        <a:rPr lang="en-US" sz="1900" i="1" dirty="0" err="1" smtClean="0"/>
                        <a:t>geru</a:t>
                      </a:r>
                      <a:r>
                        <a:rPr lang="en-US" sz="1900" dirty="0" smtClean="0"/>
                        <a:t> (= </a:t>
                      </a:r>
                      <a:r>
                        <a:rPr lang="en-US" sz="1900" b="1" dirty="0" err="1" smtClean="0"/>
                        <a:t>geram</a:t>
                      </a:r>
                      <a:r>
                        <a:rPr lang="en-US" sz="1900" dirty="0" smtClean="0"/>
                        <a:t>), </a:t>
                      </a:r>
                      <a:r>
                        <a:rPr lang="en-US" sz="1900" dirty="0" err="1" smtClean="0"/>
                        <a:t>sunkiau</a:t>
                      </a:r>
                      <a:r>
                        <a:rPr lang="en-US" sz="1900" dirty="0" smtClean="0"/>
                        <a:t> – </a:t>
                      </a:r>
                      <a:r>
                        <a:rPr lang="en-US" sz="1900" i="1" dirty="0" err="1" smtClean="0"/>
                        <a:t>teisingu</a:t>
                      </a:r>
                      <a:r>
                        <a:rPr lang="en-US" sz="1900" dirty="0" smtClean="0"/>
                        <a:t> (= </a:t>
                      </a:r>
                      <a:r>
                        <a:rPr lang="en-US" sz="1900" b="1" i="0" dirty="0" err="1" smtClean="0"/>
                        <a:t>teisingam</a:t>
                      </a:r>
                      <a:r>
                        <a:rPr lang="en-US" sz="1900" dirty="0" smtClean="0"/>
                        <a:t>). </a:t>
                      </a:r>
                      <a:endParaRPr lang="en-US" sz="1900" dirty="0"/>
                    </a:p>
                  </a:txBody>
                  <a:tcPr/>
                </a:tc>
              </a:tr>
              <a:tr h="838524">
                <a:tc>
                  <a:txBody>
                    <a:bodyPr/>
                    <a:lstStyle/>
                    <a:p>
                      <a:r>
                        <a:rPr lang="lt-LT" sz="1900" dirty="0" smtClean="0"/>
                        <a:t>4) vietoj galininko: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000" dirty="0" smtClean="0"/>
                        <a:t>Kas jį </a:t>
                      </a:r>
                      <a:r>
                        <a:rPr lang="lt-LT" sz="2000" i="1" dirty="0" smtClean="0"/>
                        <a:t>tokiu</a:t>
                      </a:r>
                      <a:r>
                        <a:rPr lang="lt-LT" sz="2000" dirty="0" smtClean="0"/>
                        <a:t> (= </a:t>
                      </a:r>
                      <a:r>
                        <a:rPr lang="lt-LT" sz="2000" b="1" dirty="0" smtClean="0"/>
                        <a:t>tokį</a:t>
                      </a:r>
                      <a:r>
                        <a:rPr lang="lt-LT" sz="2000" dirty="0" smtClean="0"/>
                        <a:t>) padarė?</a:t>
                      </a:r>
                      <a:endParaRPr lang="en-US" sz="19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28596" y="714356"/>
          <a:ext cx="7467600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Taisyklė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Pavyzdys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b="1" dirty="0" smtClean="0"/>
                        <a:t>Pastaba. </a:t>
                      </a:r>
                      <a:r>
                        <a:rPr lang="lt-LT" dirty="0" smtClean="0"/>
                        <a:t>Su veiksmažodžiais laikyti, (pa)skelbti, (pa)vadinti, pripažinti įnagininkas – ne klaida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Jį laikė gražiu, bet lengvabūdišku. </a:t>
                      </a:r>
                    </a:p>
                    <a:p>
                      <a:r>
                        <a:rPr lang="lt-LT" dirty="0" smtClean="0"/>
                        <a:t>Jis padėtį pavadino pavojinga.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Su </a:t>
                      </a:r>
                      <a:r>
                        <a:rPr lang="lt-LT" i="1" dirty="0" smtClean="0"/>
                        <a:t>tikėti </a:t>
                      </a:r>
                      <a:r>
                        <a:rPr lang="lt-LT" i="0" dirty="0" smtClean="0"/>
                        <a:t>(antgamtinių</a:t>
                      </a:r>
                      <a:r>
                        <a:rPr lang="lt-LT" i="0" baseline="0" dirty="0" smtClean="0"/>
                        <a:t> jėgų buvimu)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Žmonės tiki </a:t>
                      </a:r>
                      <a:r>
                        <a:rPr lang="lt-LT" i="1" dirty="0" smtClean="0"/>
                        <a:t>Dievu</a:t>
                      </a:r>
                      <a:r>
                        <a:rPr lang="lt-LT" baseline="0" dirty="0" smtClean="0"/>
                        <a:t> (</a:t>
                      </a:r>
                      <a:r>
                        <a:rPr lang="en-US" baseline="0" dirty="0" smtClean="0"/>
                        <a:t>=</a:t>
                      </a:r>
                      <a:r>
                        <a:rPr lang="lt-LT" baseline="0" dirty="0" smtClean="0"/>
                        <a:t> </a:t>
                      </a:r>
                      <a:r>
                        <a:rPr lang="lt-LT" b="1" baseline="0" dirty="0" smtClean="0"/>
                        <a:t>Dievą</a:t>
                      </a:r>
                      <a:r>
                        <a:rPr lang="lt-LT" baseline="0" dirty="0" smtClean="0"/>
                        <a:t>).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Taip pat kai kuriais atvejais įnagininkas netinka </a:t>
                      </a:r>
                      <a:r>
                        <a:rPr lang="fi-FI" b="1" dirty="0" smtClean="0"/>
                        <a:t>laiko</a:t>
                      </a:r>
                      <a:r>
                        <a:rPr lang="fi-FI" dirty="0" smtClean="0"/>
                        <a:t> </a:t>
                      </a:r>
                      <a:r>
                        <a:rPr lang="fi-FI" b="1" dirty="0" smtClean="0"/>
                        <a:t>tarpui</a:t>
                      </a:r>
                      <a:r>
                        <a:rPr lang="fi-FI" dirty="0" smtClean="0"/>
                        <a:t> reikšti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i="1" dirty="0" smtClean="0"/>
                        <a:t>Keliomis</a:t>
                      </a:r>
                      <a:r>
                        <a:rPr lang="lt-LT" i="1" baseline="0" dirty="0" smtClean="0"/>
                        <a:t> minutėmis </a:t>
                      </a:r>
                      <a:r>
                        <a:rPr lang="lt-LT" baseline="0" dirty="0" smtClean="0"/>
                        <a:t>(</a:t>
                      </a:r>
                      <a:r>
                        <a:rPr lang="en-US" baseline="0" dirty="0" smtClean="0"/>
                        <a:t>= </a:t>
                      </a:r>
                      <a:r>
                        <a:rPr lang="lt-LT" b="1" baseline="0" dirty="0" smtClean="0"/>
                        <a:t>Kelias minutes</a:t>
                      </a:r>
                      <a:r>
                        <a:rPr lang="lt-LT" baseline="0" dirty="0" smtClean="0"/>
                        <a:t>) vėlavome į pamoką.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15423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Užduotis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en-US" sz="2700" dirty="0" err="1" smtClean="0"/>
              <a:t>Kurie</a:t>
            </a:r>
            <a:r>
              <a:rPr lang="en-US" sz="2700" dirty="0" smtClean="0"/>
              <a:t> </a:t>
            </a:r>
            <a:r>
              <a:rPr lang="en-US" sz="2700" dirty="0" err="1" smtClean="0"/>
              <a:t>sakiniai</a:t>
            </a:r>
            <a:r>
              <a:rPr lang="en-US" sz="2700" dirty="0" smtClean="0"/>
              <a:t> </a:t>
            </a:r>
            <a:r>
              <a:rPr lang="en-US" sz="2700" dirty="0" err="1" smtClean="0"/>
              <a:t>yra</a:t>
            </a:r>
            <a:r>
              <a:rPr lang="en-US" sz="2700" dirty="0" smtClean="0"/>
              <a:t> </a:t>
            </a:r>
            <a:r>
              <a:rPr lang="en-US" sz="2700" dirty="0" err="1" smtClean="0"/>
              <a:t>teisingi</a:t>
            </a:r>
            <a:r>
              <a:rPr lang="en-US" sz="2700" dirty="0" smtClean="0"/>
              <a:t>, </a:t>
            </a:r>
            <a:r>
              <a:rPr lang="lt-LT" sz="2700" dirty="0" smtClean="0"/>
              <a:t>o </a:t>
            </a:r>
            <a:r>
              <a:rPr lang="en-US" sz="2700" dirty="0" err="1" smtClean="0"/>
              <a:t>kurie</a:t>
            </a:r>
            <a:r>
              <a:rPr lang="en-US" sz="2700" dirty="0" smtClean="0"/>
              <a:t> ne? </a:t>
            </a:r>
            <a:r>
              <a:rPr lang="en-US" sz="2700" dirty="0" err="1" smtClean="0"/>
              <a:t>Neteisingus</a:t>
            </a:r>
            <a:r>
              <a:rPr lang="lt-LT" sz="2700" dirty="0" smtClean="0"/>
              <a:t/>
            </a:r>
            <a:br>
              <a:rPr lang="lt-LT" sz="2700" dirty="0" smtClean="0"/>
            </a:br>
            <a:r>
              <a:rPr lang="en-US" sz="2700" dirty="0" err="1" smtClean="0"/>
              <a:t>sakinius</a:t>
            </a:r>
            <a:r>
              <a:rPr lang="en-US" sz="2700" dirty="0" smtClean="0"/>
              <a:t> </a:t>
            </a:r>
            <a:r>
              <a:rPr lang="en-US" sz="2700" dirty="0" err="1" smtClean="0"/>
              <a:t>pakeiskite</a:t>
            </a:r>
            <a:r>
              <a:rPr lang="en-US" sz="2700" dirty="0" smtClean="0"/>
              <a:t>, </a:t>
            </a:r>
            <a:r>
              <a:rPr lang="en-US" sz="2700" dirty="0" err="1" smtClean="0"/>
              <a:t>kad</a:t>
            </a:r>
            <a:r>
              <a:rPr lang="en-US" sz="2700" dirty="0" smtClean="0"/>
              <a:t> </a:t>
            </a:r>
            <a:r>
              <a:rPr lang="en-US" sz="2700" dirty="0" err="1" smtClean="0"/>
              <a:t>atitikt</a:t>
            </a:r>
            <a:r>
              <a:rPr lang="lt-LT" sz="2700" dirty="0" smtClean="0"/>
              <a:t>ų</a:t>
            </a:r>
            <a:r>
              <a:rPr lang="en-US" sz="2700" dirty="0" smtClean="0"/>
              <a:t> </a:t>
            </a:r>
            <a:r>
              <a:rPr lang="en-US" sz="2700" dirty="0" err="1" smtClean="0"/>
              <a:t>prasmę</a:t>
            </a:r>
            <a:r>
              <a:rPr lang="en-US" sz="2700" dirty="0" smtClean="0"/>
              <a:t>.</a:t>
            </a:r>
            <a:r>
              <a:rPr lang="lt-LT" b="1" dirty="0" smtClean="0"/>
              <a:t/>
            </a:r>
            <a:br>
              <a:rPr lang="lt-LT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14554"/>
            <a:ext cx="7467600" cy="425939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Šunų</a:t>
            </a:r>
            <a:r>
              <a:rPr lang="en-US" dirty="0" smtClean="0"/>
              <a:t> </a:t>
            </a:r>
            <a:r>
              <a:rPr lang="en-US" dirty="0" err="1" smtClean="0"/>
              <a:t>maistas</a:t>
            </a:r>
            <a:r>
              <a:rPr lang="en-US" dirty="0" smtClean="0"/>
              <a:t> </a:t>
            </a:r>
            <a:r>
              <a:rPr lang="en-US" dirty="0" err="1" smtClean="0"/>
              <a:t>praturtintas</a:t>
            </a:r>
            <a:r>
              <a:rPr lang="en-US" dirty="0" smtClean="0"/>
              <a:t> </a:t>
            </a:r>
            <a:r>
              <a:rPr lang="en-US" dirty="0" err="1" smtClean="0"/>
              <a:t>vitaminais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mineralais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Pagaliau</a:t>
            </a:r>
            <a:r>
              <a:rPr lang="en-US" dirty="0" smtClean="0"/>
              <a:t> </a:t>
            </a:r>
            <a:r>
              <a:rPr lang="en-US" dirty="0" err="1" smtClean="0"/>
              <a:t>jis</a:t>
            </a:r>
            <a:r>
              <a:rPr lang="en-US" dirty="0" smtClean="0"/>
              <a:t> </a:t>
            </a:r>
            <a:r>
              <a:rPr lang="en-US" dirty="0" err="1" smtClean="0"/>
              <a:t>tapo</a:t>
            </a:r>
            <a:r>
              <a:rPr lang="en-US" dirty="0" smtClean="0"/>
              <a:t> </a:t>
            </a:r>
            <a:r>
              <a:rPr lang="en-US" dirty="0" err="1" smtClean="0"/>
              <a:t>laimingu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Būdama</a:t>
            </a:r>
            <a:r>
              <a:rPr lang="en-US" dirty="0" smtClean="0"/>
              <a:t> </a:t>
            </a:r>
            <a:r>
              <a:rPr lang="en-US" dirty="0" err="1" smtClean="0"/>
              <a:t>penkiamete</a:t>
            </a:r>
            <a:r>
              <a:rPr lang="en-US" dirty="0" smtClean="0"/>
              <a:t> </a:t>
            </a:r>
            <a:r>
              <a:rPr lang="en-US" dirty="0" err="1" smtClean="0"/>
              <a:t>mergaite</a:t>
            </a:r>
            <a:r>
              <a:rPr lang="en-US" dirty="0" smtClean="0"/>
              <a:t>, </a:t>
            </a:r>
            <a:r>
              <a:rPr lang="en-US" dirty="0" err="1" smtClean="0"/>
              <a:t>ji</a:t>
            </a:r>
            <a:r>
              <a:rPr lang="en-US" dirty="0" smtClean="0"/>
              <a:t> </a:t>
            </a:r>
            <a:r>
              <a:rPr lang="en-US" dirty="0" err="1" smtClean="0"/>
              <a:t>jau</a:t>
            </a:r>
            <a:r>
              <a:rPr lang="en-US" dirty="0" smtClean="0"/>
              <a:t> </a:t>
            </a:r>
            <a:r>
              <a:rPr lang="en-US" dirty="0" err="1" smtClean="0"/>
              <a:t>ganė</a:t>
            </a:r>
            <a:r>
              <a:rPr lang="en-US" dirty="0" smtClean="0"/>
              <a:t> </a:t>
            </a:r>
            <a:r>
              <a:rPr lang="en-US" dirty="0" err="1" smtClean="0"/>
              <a:t>žąsis</a:t>
            </a:r>
            <a:r>
              <a:rPr lang="en-US" dirty="0" smtClean="0"/>
              <a:t>.</a:t>
            </a:r>
            <a:endParaRPr lang="lt-LT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Jis</a:t>
            </a:r>
            <a:r>
              <a:rPr lang="en-US" dirty="0" smtClean="0"/>
              <a:t> </a:t>
            </a:r>
            <a:r>
              <a:rPr lang="en-US" dirty="0" err="1" smtClean="0"/>
              <a:t>už</a:t>
            </a:r>
            <a:r>
              <a:rPr lang="en-US" dirty="0" smtClean="0"/>
              <a:t> mane </a:t>
            </a:r>
            <a:r>
              <a:rPr lang="en-US" dirty="0" err="1" smtClean="0"/>
              <a:t>vyresnis</a:t>
            </a:r>
            <a:r>
              <a:rPr lang="en-US" dirty="0" smtClean="0"/>
              <a:t> </a:t>
            </a:r>
            <a:r>
              <a:rPr lang="en-US" dirty="0" err="1" smtClean="0"/>
              <a:t>amžiumi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Kėdę</a:t>
            </a:r>
            <a:r>
              <a:rPr lang="en-US" dirty="0" smtClean="0"/>
              <a:t> </a:t>
            </a:r>
            <a:r>
              <a:rPr lang="en-US" dirty="0" err="1" smtClean="0"/>
              <a:t>teko</a:t>
            </a:r>
            <a:r>
              <a:rPr lang="en-US" dirty="0" smtClean="0"/>
              <a:t> </a:t>
            </a:r>
            <a:r>
              <a:rPr lang="en-US" dirty="0" err="1" smtClean="0"/>
              <a:t>sukalti</a:t>
            </a:r>
            <a:r>
              <a:rPr lang="en-US" dirty="0" smtClean="0"/>
              <a:t> </a:t>
            </a:r>
            <a:r>
              <a:rPr lang="en-US" dirty="0" err="1" smtClean="0"/>
              <a:t>plaktuku</a:t>
            </a:r>
            <a:r>
              <a:rPr lang="en-US" dirty="0" smtClean="0"/>
              <a:t>.</a:t>
            </a:r>
          </a:p>
          <a:p>
            <a:r>
              <a:rPr lang="lt-LT" dirty="0" smtClean="0"/>
              <a:t> </a:t>
            </a:r>
            <a:r>
              <a:rPr lang="en-US" dirty="0" err="1" smtClean="0"/>
              <a:t>Šia</a:t>
            </a:r>
            <a:r>
              <a:rPr lang="en-US" dirty="0" smtClean="0"/>
              <a:t> </a:t>
            </a:r>
            <a:r>
              <a:rPr lang="en-US" dirty="0" err="1" smtClean="0"/>
              <a:t>prasme</a:t>
            </a:r>
            <a:r>
              <a:rPr lang="en-US" dirty="0" smtClean="0"/>
              <a:t> </a:t>
            </a:r>
            <a:r>
              <a:rPr lang="en-US" dirty="0" err="1" smtClean="0"/>
              <a:t>esate</a:t>
            </a:r>
            <a:r>
              <a:rPr lang="en-US" dirty="0" smtClean="0"/>
              <a:t> </a:t>
            </a:r>
            <a:r>
              <a:rPr lang="en-US" dirty="0" err="1" smtClean="0"/>
              <a:t>neteisus</a:t>
            </a:r>
            <a:r>
              <a:rPr lang="en-US" dirty="0" smtClean="0"/>
              <a:t>.</a:t>
            </a:r>
          </a:p>
          <a:p>
            <a:r>
              <a:rPr lang="lt-LT" dirty="0" smtClean="0"/>
              <a:t> </a:t>
            </a:r>
            <a:r>
              <a:rPr lang="en-US" dirty="0" err="1" smtClean="0"/>
              <a:t>Molinį</a:t>
            </a:r>
            <a:r>
              <a:rPr lang="en-US" dirty="0" smtClean="0"/>
              <a:t> </a:t>
            </a:r>
            <a:r>
              <a:rPr lang="en-US" dirty="0" err="1" smtClean="0"/>
              <a:t>indą</a:t>
            </a:r>
            <a:r>
              <a:rPr lang="en-US" dirty="0" smtClean="0"/>
              <a:t> </a:t>
            </a:r>
            <a:r>
              <a:rPr lang="en-US" dirty="0" err="1" smtClean="0"/>
              <a:t>reikėjo</a:t>
            </a:r>
            <a:r>
              <a:rPr lang="en-US" dirty="0" smtClean="0"/>
              <a:t> </a:t>
            </a:r>
            <a:r>
              <a:rPr lang="en-US" dirty="0" err="1" smtClean="0"/>
              <a:t>pripildyti</a:t>
            </a:r>
            <a:r>
              <a:rPr lang="en-US" dirty="0" smtClean="0"/>
              <a:t> </a:t>
            </a:r>
            <a:r>
              <a:rPr lang="en-US" dirty="0" err="1" smtClean="0"/>
              <a:t>vandeniu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Penkiomis</a:t>
            </a:r>
            <a:r>
              <a:rPr lang="en-US" dirty="0" smtClean="0"/>
              <a:t> </a:t>
            </a:r>
            <a:r>
              <a:rPr lang="en-US" dirty="0" err="1" smtClean="0"/>
              <a:t>minutėmis</a:t>
            </a:r>
            <a:r>
              <a:rPr lang="en-US" dirty="0" smtClean="0"/>
              <a:t> </a:t>
            </a:r>
            <a:r>
              <a:rPr lang="en-US" dirty="0" err="1" smtClean="0"/>
              <a:t>pavėlavome</a:t>
            </a:r>
            <a:r>
              <a:rPr lang="en-US" dirty="0" smtClean="0"/>
              <a:t> į </a:t>
            </a:r>
            <a:r>
              <a:rPr lang="en-US" dirty="0" err="1" smtClean="0"/>
              <a:t>paskaitą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err="1" smtClean="0"/>
              <a:t>Neteisingas</a:t>
            </a:r>
            <a:r>
              <a:rPr lang="en-US" dirty="0" smtClean="0"/>
              <a:t>.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: </a:t>
            </a:r>
            <a:r>
              <a:rPr lang="en-US" dirty="0" err="1" smtClean="0"/>
              <a:t>šunų</a:t>
            </a:r>
            <a:r>
              <a:rPr lang="en-US" dirty="0" smtClean="0"/>
              <a:t> </a:t>
            </a:r>
            <a:r>
              <a:rPr lang="en-US" dirty="0" err="1" smtClean="0"/>
              <a:t>maistas</a:t>
            </a:r>
            <a:r>
              <a:rPr lang="en-US" dirty="0" smtClean="0"/>
              <a:t> </a:t>
            </a:r>
            <a:r>
              <a:rPr lang="en-US" dirty="0" err="1" smtClean="0"/>
              <a:t>turtingas</a:t>
            </a:r>
            <a:r>
              <a:rPr lang="en-US" dirty="0" smtClean="0"/>
              <a:t> </a:t>
            </a:r>
            <a:r>
              <a:rPr lang="en-US" dirty="0" err="1" smtClean="0"/>
              <a:t>vitaminų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mineralų</a:t>
            </a:r>
            <a:r>
              <a:rPr lang="en-US" dirty="0" smtClean="0"/>
              <a:t> (</a:t>
            </a:r>
            <a:r>
              <a:rPr lang="en-US" dirty="0" err="1" smtClean="0"/>
              <a:t>papildytas</a:t>
            </a:r>
            <a:r>
              <a:rPr lang="en-US" dirty="0" smtClean="0"/>
              <a:t> </a:t>
            </a:r>
            <a:r>
              <a:rPr lang="en-US" dirty="0" err="1" smtClean="0"/>
              <a:t>vitaminais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mineralais</a:t>
            </a:r>
            <a:r>
              <a:rPr lang="en-US" dirty="0" smtClean="0"/>
              <a:t>).</a:t>
            </a:r>
          </a:p>
          <a:p>
            <a:pPr lvl="0"/>
            <a:r>
              <a:rPr lang="en-US" dirty="0" err="1" smtClean="0"/>
              <a:t>Neteisingas</a:t>
            </a:r>
            <a:r>
              <a:rPr lang="en-US" dirty="0" smtClean="0"/>
              <a:t>.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: </a:t>
            </a:r>
            <a:r>
              <a:rPr lang="en-US" dirty="0" err="1" smtClean="0"/>
              <a:t>pagaliau</a:t>
            </a:r>
            <a:r>
              <a:rPr lang="en-US" dirty="0" smtClean="0"/>
              <a:t> </a:t>
            </a:r>
            <a:r>
              <a:rPr lang="en-US" dirty="0" err="1" smtClean="0"/>
              <a:t>jis</a:t>
            </a:r>
            <a:r>
              <a:rPr lang="en-US" dirty="0" smtClean="0"/>
              <a:t> </a:t>
            </a:r>
            <a:r>
              <a:rPr lang="en-US" dirty="0" err="1" smtClean="0"/>
              <a:t>tapo</a:t>
            </a:r>
            <a:r>
              <a:rPr lang="en-US" dirty="0" smtClean="0"/>
              <a:t> </a:t>
            </a:r>
            <a:r>
              <a:rPr lang="en-US" dirty="0" err="1" smtClean="0"/>
              <a:t>laimingas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Teisingas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Neteisingas</a:t>
            </a:r>
            <a:r>
              <a:rPr lang="en-US" dirty="0" smtClean="0"/>
              <a:t>.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:  </a:t>
            </a:r>
            <a:r>
              <a:rPr lang="en-US" dirty="0" err="1" smtClean="0"/>
              <a:t>jis</a:t>
            </a:r>
            <a:r>
              <a:rPr lang="en-US" dirty="0" smtClean="0"/>
              <a:t> </a:t>
            </a:r>
            <a:r>
              <a:rPr lang="en-US" dirty="0" err="1" smtClean="0"/>
              <a:t>už</a:t>
            </a:r>
            <a:r>
              <a:rPr lang="en-US" dirty="0" smtClean="0"/>
              <a:t> mane </a:t>
            </a:r>
            <a:r>
              <a:rPr lang="en-US" dirty="0" err="1" smtClean="0"/>
              <a:t>vyresnis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Teisingas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Neteisingas</a:t>
            </a:r>
            <a:r>
              <a:rPr lang="en-US" dirty="0" smtClean="0"/>
              <a:t>.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: </a:t>
            </a:r>
            <a:r>
              <a:rPr lang="en-US" dirty="0" err="1" smtClean="0"/>
              <a:t>šiuo</a:t>
            </a:r>
            <a:r>
              <a:rPr lang="en-US" dirty="0" smtClean="0"/>
              <a:t> </a:t>
            </a:r>
            <a:r>
              <a:rPr lang="en-US" dirty="0" err="1" smtClean="0"/>
              <a:t>atžvilgiu</a:t>
            </a:r>
            <a:r>
              <a:rPr lang="en-US" dirty="0" smtClean="0"/>
              <a:t> </a:t>
            </a:r>
            <a:r>
              <a:rPr lang="en-US" dirty="0" err="1" smtClean="0"/>
              <a:t>esate</a:t>
            </a:r>
            <a:r>
              <a:rPr lang="en-US" dirty="0" smtClean="0"/>
              <a:t> </a:t>
            </a:r>
            <a:r>
              <a:rPr lang="en-US" dirty="0" err="1" smtClean="0"/>
              <a:t>neteisus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Neteisingas</a:t>
            </a:r>
            <a:r>
              <a:rPr lang="en-US" dirty="0" smtClean="0"/>
              <a:t>.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: </a:t>
            </a:r>
            <a:r>
              <a:rPr lang="en-US" dirty="0" err="1" smtClean="0"/>
              <a:t>molinį</a:t>
            </a:r>
            <a:r>
              <a:rPr lang="en-US" dirty="0" smtClean="0"/>
              <a:t> </a:t>
            </a:r>
            <a:r>
              <a:rPr lang="en-US" dirty="0" err="1" smtClean="0"/>
              <a:t>indą</a:t>
            </a:r>
            <a:r>
              <a:rPr lang="en-US" dirty="0" smtClean="0"/>
              <a:t> </a:t>
            </a:r>
            <a:r>
              <a:rPr lang="en-US" dirty="0" err="1" smtClean="0"/>
              <a:t>reikėjo</a:t>
            </a:r>
            <a:r>
              <a:rPr lang="en-US" dirty="0" smtClean="0"/>
              <a:t> </a:t>
            </a:r>
            <a:r>
              <a:rPr lang="en-US" dirty="0" err="1" smtClean="0"/>
              <a:t>pripildyti</a:t>
            </a:r>
            <a:r>
              <a:rPr lang="en-US" dirty="0" smtClean="0"/>
              <a:t> </a:t>
            </a:r>
            <a:r>
              <a:rPr lang="en-US" dirty="0" err="1" smtClean="0"/>
              <a:t>vandens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Neteisingas</a:t>
            </a:r>
            <a:r>
              <a:rPr lang="en-US" dirty="0" smtClean="0"/>
              <a:t>.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: </a:t>
            </a:r>
            <a:r>
              <a:rPr lang="en-US" dirty="0" err="1" smtClean="0"/>
              <a:t>penkias</a:t>
            </a:r>
            <a:r>
              <a:rPr lang="en-US" dirty="0" smtClean="0"/>
              <a:t> minutes </a:t>
            </a:r>
            <a:r>
              <a:rPr lang="en-US" dirty="0" err="1" smtClean="0"/>
              <a:t>pavėlavome</a:t>
            </a:r>
            <a:r>
              <a:rPr lang="en-US" dirty="0" smtClean="0"/>
              <a:t> į </a:t>
            </a:r>
            <a:r>
              <a:rPr lang="en-US" dirty="0" err="1" smtClean="0"/>
              <a:t>paskaitą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Informacijos</a:t>
            </a:r>
            <a:r>
              <a:rPr lang="en-US" dirty="0" smtClean="0"/>
              <a:t> </a:t>
            </a:r>
            <a:r>
              <a:rPr lang="lt-LT" dirty="0" smtClean="0"/>
              <a:t>šaltiniai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http://www.vlkk.lt/lit/klaidos/linksniu-vartojimo.html</a:t>
            </a:r>
          </a:p>
          <a:p>
            <a:r>
              <a:rPr lang="en-US" dirty="0" smtClean="0"/>
              <a:t>http://mkp.emokykla.lt/kalboskultura/lt/teorija/sintakse/linksniu_vartojimas_ir_klaidos/inagininko_klaidos</a:t>
            </a:r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2500306"/>
            <a:ext cx="7467600" cy="1143000"/>
          </a:xfrm>
        </p:spPr>
        <p:txBody>
          <a:bodyPr>
            <a:noAutofit/>
          </a:bodyPr>
          <a:lstStyle/>
          <a:p>
            <a:r>
              <a:rPr lang="en-US" sz="8000" dirty="0" smtClean="0"/>
              <a:t>A</a:t>
            </a:r>
            <a:r>
              <a:rPr lang="lt-LT" sz="8000" dirty="0" smtClean="0"/>
              <a:t>čiū už dėmesį!</a:t>
            </a:r>
            <a:endParaRPr lang="en-US" sz="80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118</TotalTime>
  <Words>450</Words>
  <Application>Microsoft Office PowerPoint</Application>
  <PresentationFormat>On-screen Show (4:3)</PresentationFormat>
  <Paragraphs>63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Įnagininko linksnio vartojimas</vt:lpstr>
      <vt:lpstr>Įspėjimas</vt:lpstr>
      <vt:lpstr>Įnagininkas nevartojamas reikšti</vt:lpstr>
      <vt:lpstr>Slide 4</vt:lpstr>
      <vt:lpstr>Slide 5</vt:lpstr>
      <vt:lpstr>Užduotis  Kurie sakiniai yra teisingi, o kurie ne? Neteisingus sakinius pakeiskite, kad atitiktų prasmę. </vt:lpstr>
      <vt:lpstr>Atsakymai</vt:lpstr>
      <vt:lpstr>Informacijos šaltiniai</vt:lpstr>
      <vt:lpstr>Ačiū už dėmesį!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Įnagininko linksnio vartojimas</dc:title>
  <dc:creator>Ieva</dc:creator>
  <cp:lastModifiedBy>Ieva</cp:lastModifiedBy>
  <cp:revision>17</cp:revision>
  <dcterms:created xsi:type="dcterms:W3CDTF">2011-12-02T13:41:57Z</dcterms:created>
  <dcterms:modified xsi:type="dcterms:W3CDTF">2011-12-05T15:39:21Z</dcterms:modified>
</cp:coreProperties>
</file>