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2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FE23D97-C4EC-408A-93DA-561E60C4772B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5F5A654-2691-4B5D-8D6A-911E334970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FE23D97-C4EC-408A-93DA-561E60C4772B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5F5A654-2691-4B5D-8D6A-911E334970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FE23D97-C4EC-408A-93DA-561E60C4772B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5F5A654-2691-4B5D-8D6A-911E334970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3D97-C4EC-408A-93DA-561E60C4772B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A654-2691-4B5D-8D6A-911E334970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3D97-C4EC-408A-93DA-561E60C4772B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A654-2691-4B5D-8D6A-911E334970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FE23D97-C4EC-408A-93DA-561E60C4772B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5F5A654-2691-4B5D-8D6A-911E334970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3D97-C4EC-408A-93DA-561E60C4772B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A654-2691-4B5D-8D6A-911E334970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FE23D97-C4EC-408A-93DA-561E60C4772B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5F5A654-2691-4B5D-8D6A-911E334970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FE23D97-C4EC-408A-93DA-561E60C4772B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5F5A654-2691-4B5D-8D6A-911E334970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3D97-C4EC-408A-93DA-561E60C4772B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A654-2691-4B5D-8D6A-911E334970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3D97-C4EC-408A-93DA-561E60C4772B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A654-2691-4B5D-8D6A-911E334970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FE23D97-C4EC-408A-93DA-561E60C4772B}" type="datetimeFigureOut">
              <a:rPr lang="en-US" smtClean="0"/>
              <a:pPr/>
              <a:t>12/12/2011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5F5A654-2691-4B5D-8D6A-911E334970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5400" dirty="0" smtClean="0"/>
              <a:t>Sakinio dalių ir sakinių jungimo klaidos, neteiktina žodžių tvarka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7784" y="5157192"/>
            <a:ext cx="6400800" cy="1489720"/>
          </a:xfrm>
        </p:spPr>
        <p:txBody>
          <a:bodyPr>
            <a:normAutofit fontScale="47500" lnSpcReduction="20000"/>
          </a:bodyPr>
          <a:lstStyle/>
          <a:p>
            <a:pPr algn="r"/>
            <a:endParaRPr lang="lt-LT" sz="2000" dirty="0" smtClean="0"/>
          </a:p>
          <a:p>
            <a:pPr algn="r"/>
            <a:endParaRPr lang="lt-LT" sz="2000" dirty="0"/>
          </a:p>
          <a:p>
            <a:pPr algn="r"/>
            <a:endParaRPr lang="lt-LT" sz="2200" dirty="0" smtClean="0"/>
          </a:p>
          <a:p>
            <a:pPr algn="r"/>
            <a:endParaRPr lang="lt-LT" sz="2200" dirty="0" smtClean="0"/>
          </a:p>
          <a:p>
            <a:pPr algn="r"/>
            <a:endParaRPr lang="lt-LT" sz="2200" dirty="0" smtClean="0"/>
          </a:p>
          <a:p>
            <a:pPr algn="r"/>
            <a:r>
              <a:rPr lang="lt-LT" sz="2900" dirty="0" smtClean="0"/>
              <a:t>Parengė : Paulius Patalavičius (teorija)</a:t>
            </a:r>
            <a:br>
              <a:rPr lang="lt-LT" sz="2900" dirty="0" smtClean="0"/>
            </a:br>
            <a:r>
              <a:rPr lang="lt-LT" sz="2900" dirty="0" smtClean="0"/>
              <a:t> ir Pranas Jaruševičius (praktika)</a:t>
            </a:r>
            <a:endParaRPr lang="en-US" sz="29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/>
              <a:t>Pagrindinės sakinio daliųir sakinių jungimo klaidos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Klaidos</a:t>
            </a:r>
            <a:r>
              <a:rPr lang="lt-LT" dirty="0" smtClean="0"/>
              <a:t> </a:t>
            </a:r>
            <a:r>
              <a:rPr lang="lt-LT" dirty="0" smtClean="0"/>
              <a:t>:</a:t>
            </a:r>
          </a:p>
          <a:p>
            <a:endParaRPr lang="lt-LT" dirty="0" smtClean="0"/>
          </a:p>
          <a:p>
            <a:pPr>
              <a:buNone/>
            </a:pPr>
            <a:r>
              <a:rPr lang="en-US" sz="1400" b="1" i="1" dirty="0" err="1" smtClean="0"/>
              <a:t>gi</a:t>
            </a:r>
            <a:r>
              <a:rPr lang="en-US" sz="1400" b="1" i="1" dirty="0" smtClean="0"/>
              <a:t> </a:t>
            </a:r>
            <a:r>
              <a:rPr lang="en-US" sz="1400" dirty="0" err="1" smtClean="0"/>
              <a:t>nevartotina</a:t>
            </a:r>
            <a:r>
              <a:rPr lang="en-US" sz="1400" dirty="0" smtClean="0"/>
              <a:t> </a:t>
            </a:r>
            <a:r>
              <a:rPr lang="en-US" sz="1400" dirty="0" err="1" smtClean="0"/>
              <a:t>priešinamajam</a:t>
            </a:r>
            <a:r>
              <a:rPr lang="en-US" sz="1400" dirty="0" smtClean="0"/>
              <a:t> </a:t>
            </a:r>
            <a:r>
              <a:rPr lang="en-US" sz="1400" dirty="0" err="1" smtClean="0"/>
              <a:t>sujungimui</a:t>
            </a:r>
            <a:r>
              <a:rPr lang="en-US" sz="1400" dirty="0" smtClean="0"/>
              <a:t> </a:t>
            </a:r>
            <a:r>
              <a:rPr lang="en-US" sz="1400" dirty="0" err="1" smtClean="0"/>
              <a:t>vietoj</a:t>
            </a:r>
            <a:r>
              <a:rPr lang="lt-LT" sz="1400" dirty="0" smtClean="0"/>
              <a:t> </a:t>
            </a:r>
            <a:r>
              <a:rPr lang="en-US" sz="1400" dirty="0" err="1" smtClean="0"/>
              <a:t>jungtuko</a:t>
            </a:r>
            <a:endParaRPr lang="lt-LT" sz="1400" dirty="0" smtClean="0"/>
          </a:p>
          <a:p>
            <a:pPr>
              <a:buNone/>
            </a:pPr>
            <a:endParaRPr lang="lt-LT" sz="1400" dirty="0"/>
          </a:p>
          <a:p>
            <a:pPr>
              <a:buNone/>
            </a:pPr>
            <a:endParaRPr lang="lt-LT" sz="1400" dirty="0" smtClean="0"/>
          </a:p>
          <a:p>
            <a:pPr>
              <a:buNone/>
            </a:pPr>
            <a:r>
              <a:rPr lang="lt-LT" sz="1400" b="1" i="1" dirty="0" smtClean="0"/>
              <a:t>ir </a:t>
            </a:r>
            <a:r>
              <a:rPr lang="lt-LT" sz="1400" i="1" dirty="0" smtClean="0"/>
              <a:t>nevartotinas jungti žodžiams vardažodžių ir prieveiksmių stiprinamosiose konstrukcijose, pvz.:</a:t>
            </a:r>
          </a:p>
          <a:p>
            <a:pPr>
              <a:buNone/>
            </a:pPr>
            <a:endParaRPr lang="lt-LT" sz="1400" dirty="0" smtClean="0"/>
          </a:p>
          <a:p>
            <a:pPr>
              <a:buNone/>
            </a:pPr>
            <a:r>
              <a:rPr lang="lt-LT" sz="1400" dirty="0" smtClean="0"/>
              <a:t>daug ir daug</a:t>
            </a:r>
          </a:p>
          <a:p>
            <a:pPr>
              <a:buNone/>
            </a:pPr>
            <a:endParaRPr lang="lt-LT" sz="1400" dirty="0"/>
          </a:p>
          <a:p>
            <a:pPr>
              <a:buNone/>
            </a:pPr>
            <a:endParaRPr lang="lt-LT" sz="1400" dirty="0"/>
          </a:p>
          <a:p>
            <a:pPr>
              <a:buNone/>
            </a:pPr>
            <a:r>
              <a:rPr lang="en-US" sz="1400" dirty="0" err="1" smtClean="0"/>
              <a:t>labai</a:t>
            </a:r>
            <a:r>
              <a:rPr lang="en-US" sz="1400" dirty="0" smtClean="0"/>
              <a:t> </a:t>
            </a:r>
            <a:r>
              <a:rPr lang="en-US" sz="1400" dirty="0" err="1" smtClean="0"/>
              <a:t>ir</a:t>
            </a:r>
            <a:r>
              <a:rPr lang="en-US" sz="1400" dirty="0" smtClean="0"/>
              <a:t> </a:t>
            </a:r>
            <a:r>
              <a:rPr lang="en-US" sz="1400" dirty="0" err="1" smtClean="0"/>
              <a:t>labai</a:t>
            </a:r>
            <a:endParaRPr lang="lt-LT" sz="1400" dirty="0" smtClean="0"/>
          </a:p>
          <a:p>
            <a:pPr>
              <a:buNone/>
            </a:pPr>
            <a:endParaRPr lang="lt-LT" sz="1400" dirty="0" smtClean="0"/>
          </a:p>
          <a:p>
            <a:pPr>
              <a:buNone/>
            </a:pPr>
            <a:endParaRPr lang="lt-LT" sz="1400" dirty="0"/>
          </a:p>
          <a:p>
            <a:pPr>
              <a:buNone/>
            </a:pPr>
            <a:r>
              <a:rPr lang="en-US" sz="1400" dirty="0" err="1" smtClean="0"/>
              <a:t>minios</a:t>
            </a:r>
            <a:r>
              <a:rPr lang="en-US" sz="1400" dirty="0" smtClean="0"/>
              <a:t> </a:t>
            </a:r>
            <a:r>
              <a:rPr lang="en-US" sz="1400" dirty="0" err="1" smtClean="0"/>
              <a:t>ir</a:t>
            </a:r>
            <a:r>
              <a:rPr lang="en-US" sz="1400" dirty="0" smtClean="0"/>
              <a:t> </a:t>
            </a:r>
            <a:r>
              <a:rPr lang="en-US" sz="1400" dirty="0" err="1" smtClean="0"/>
              <a:t>minios</a:t>
            </a:r>
            <a:endParaRPr lang="lt-LT" sz="1400" dirty="0" smtClean="0"/>
          </a:p>
          <a:p>
            <a:pPr>
              <a:buNone/>
            </a:pPr>
            <a:endParaRPr lang="lt-LT" sz="1400" dirty="0" smtClean="0"/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r>
              <a:rPr lang="en-US" sz="1400" dirty="0" err="1" smtClean="0"/>
              <a:t>tūkstančiai</a:t>
            </a:r>
            <a:r>
              <a:rPr lang="en-US" sz="1400" dirty="0" smtClean="0"/>
              <a:t> </a:t>
            </a:r>
            <a:r>
              <a:rPr lang="en-US" sz="1400" dirty="0" err="1" smtClean="0"/>
              <a:t>ir</a:t>
            </a:r>
            <a:r>
              <a:rPr lang="en-US" sz="1400" dirty="0" smtClean="0"/>
              <a:t> </a:t>
            </a:r>
            <a:r>
              <a:rPr lang="en-US" sz="1400" dirty="0" err="1" smtClean="0"/>
              <a:t>tūkstančiai</a:t>
            </a:r>
            <a:endParaRPr lang="en-US" sz="1400" dirty="0" smtClean="0"/>
          </a:p>
          <a:p>
            <a:pPr>
              <a:buNone/>
            </a:pPr>
            <a:endParaRPr lang="en-US" sz="13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dirty="0" smtClean="0"/>
              <a:t>Galimi klaidų taisymai </a:t>
            </a:r>
            <a:r>
              <a:rPr lang="lt-LT" dirty="0" smtClean="0"/>
              <a:t>: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sz="1400" dirty="0" smtClean="0"/>
              <a:t>pvz.: Trūksta laikinų poilsiaviečių, gi (= o, bet) ir esamos ne visos jaukios. Jis mušė, gi (= o) mes tik žiūrėjome. Vienos moterys negali atsidžiaugti patogiais žemakulniais batais, gi (= o) kitos tebeieško aukštakulnių.</a:t>
            </a:r>
          </a:p>
          <a:p>
            <a:pPr>
              <a:buNone/>
            </a:pPr>
            <a:endParaRPr lang="lt-LT" sz="1400" dirty="0" smtClean="0"/>
          </a:p>
          <a:p>
            <a:pPr>
              <a:buNone/>
            </a:pPr>
            <a:endParaRPr lang="lt-LT" sz="1400" dirty="0"/>
          </a:p>
          <a:p>
            <a:pPr>
              <a:buNone/>
            </a:pPr>
            <a:endParaRPr lang="lt-LT" sz="1400" dirty="0"/>
          </a:p>
          <a:p>
            <a:pPr>
              <a:buNone/>
            </a:pPr>
            <a:r>
              <a:rPr lang="lt-LT" sz="1400" dirty="0" smtClean="0"/>
              <a:t>pvz.: Čia dar slypi daug ir daug (= daug, labai daug, daug daug, be galo daug, itin daug) paslapčių.</a:t>
            </a:r>
          </a:p>
          <a:p>
            <a:pPr>
              <a:buNone/>
            </a:pPr>
            <a:endParaRPr lang="lt-LT" sz="1400" dirty="0" smtClean="0"/>
          </a:p>
          <a:p>
            <a:pPr>
              <a:buNone/>
            </a:pPr>
            <a:r>
              <a:rPr lang="en-US" sz="1400" dirty="0" err="1" smtClean="0"/>
              <a:t>pvz</a:t>
            </a:r>
            <a:r>
              <a:rPr lang="en-US" sz="1400" dirty="0" smtClean="0"/>
              <a:t>.: </a:t>
            </a:r>
            <a:r>
              <a:rPr lang="en-US" sz="1400" dirty="0" err="1" smtClean="0"/>
              <a:t>Buvome</a:t>
            </a:r>
            <a:r>
              <a:rPr lang="en-US" sz="1400" dirty="0" smtClean="0"/>
              <a:t> </a:t>
            </a:r>
            <a:r>
              <a:rPr lang="en-US" sz="1400" dirty="0" err="1" smtClean="0"/>
              <a:t>labai</a:t>
            </a:r>
            <a:r>
              <a:rPr lang="en-US" sz="1400" dirty="0" smtClean="0"/>
              <a:t> </a:t>
            </a:r>
            <a:r>
              <a:rPr lang="en-US" sz="1400" dirty="0" err="1" smtClean="0"/>
              <a:t>ir</a:t>
            </a:r>
            <a:r>
              <a:rPr lang="en-US" sz="1400" dirty="0" smtClean="0"/>
              <a:t> </a:t>
            </a:r>
            <a:r>
              <a:rPr lang="en-US" sz="1400" dirty="0" err="1" smtClean="0"/>
              <a:t>labai</a:t>
            </a:r>
            <a:r>
              <a:rPr lang="en-US" sz="1400" dirty="0" smtClean="0"/>
              <a:t> (= </a:t>
            </a:r>
            <a:r>
              <a:rPr lang="en-US" sz="1400" dirty="0" err="1" smtClean="0"/>
              <a:t>labai</a:t>
            </a:r>
            <a:r>
              <a:rPr lang="en-US" sz="1400" dirty="0" smtClean="0"/>
              <a:t> </a:t>
            </a:r>
            <a:r>
              <a:rPr lang="en-US" sz="1400" dirty="0" err="1" smtClean="0"/>
              <a:t>labai</a:t>
            </a:r>
            <a:r>
              <a:rPr lang="en-US" sz="1400" dirty="0" smtClean="0"/>
              <a:t>, </a:t>
            </a:r>
            <a:r>
              <a:rPr lang="en-US" sz="1400" dirty="0" err="1" smtClean="0"/>
              <a:t>nepaprastai</a:t>
            </a:r>
            <a:r>
              <a:rPr lang="en-US" sz="1400" dirty="0" smtClean="0"/>
              <a:t>, be </a:t>
            </a:r>
            <a:r>
              <a:rPr lang="en-US" sz="1400" dirty="0" err="1" smtClean="0"/>
              <a:t>galo</a:t>
            </a:r>
            <a:r>
              <a:rPr lang="en-US" sz="1400" dirty="0" smtClean="0"/>
              <a:t>) </a:t>
            </a:r>
            <a:r>
              <a:rPr lang="en-US" sz="1400" dirty="0" err="1" smtClean="0"/>
              <a:t>laimingi</a:t>
            </a:r>
            <a:r>
              <a:rPr lang="en-US" sz="1400" dirty="0" smtClean="0"/>
              <a:t>.</a:t>
            </a:r>
            <a:endParaRPr lang="lt-LT" sz="1400" dirty="0" smtClean="0"/>
          </a:p>
          <a:p>
            <a:pPr>
              <a:buNone/>
            </a:pPr>
            <a:endParaRPr lang="lt-LT" sz="1400" dirty="0" smtClean="0"/>
          </a:p>
          <a:p>
            <a:pPr>
              <a:buNone/>
            </a:pPr>
            <a:r>
              <a:rPr lang="lt-LT" sz="1400" dirty="0" smtClean="0"/>
              <a:t>pvz.: Gatvėmis plaukė minios ir minios (= minių minios) žmonių.</a:t>
            </a:r>
          </a:p>
          <a:p>
            <a:endParaRPr lang="lt-LT" sz="1400" dirty="0" smtClean="0"/>
          </a:p>
          <a:p>
            <a:pPr>
              <a:buNone/>
            </a:pPr>
            <a:r>
              <a:rPr lang="lt-LT" sz="1400" dirty="0" smtClean="0"/>
              <a:t>pvz.: Turėjome peržiūrėti tūkstančius ir tūkstančius (= tūkstančių tūkstančius; tūkstančius) bylų.</a:t>
            </a:r>
          </a:p>
          <a:p>
            <a:pPr>
              <a:buNone/>
            </a:pPr>
            <a:endParaRPr lang="en-US" sz="13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8640"/>
            <a:ext cx="4038600" cy="593752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400" b="1" i="1" dirty="0" err="1" smtClean="0"/>
              <a:t>sykį</a:t>
            </a:r>
            <a:r>
              <a:rPr lang="en-US" sz="1400" b="1" i="1" dirty="0" smtClean="0"/>
              <a:t> </a:t>
            </a:r>
            <a:r>
              <a:rPr lang="en-US" sz="1400" dirty="0" err="1" smtClean="0"/>
              <a:t>nevartotinas</a:t>
            </a:r>
            <a:r>
              <a:rPr lang="en-US" sz="1400" dirty="0" smtClean="0"/>
              <a:t> </a:t>
            </a:r>
            <a:r>
              <a:rPr lang="en-US" sz="1400" dirty="0" err="1" smtClean="0"/>
              <a:t>šalutiniams</a:t>
            </a:r>
            <a:r>
              <a:rPr lang="en-US" sz="1400" dirty="0" smtClean="0"/>
              <a:t> </a:t>
            </a:r>
            <a:r>
              <a:rPr lang="en-US" sz="1400" dirty="0" err="1" smtClean="0"/>
              <a:t>sąlygos</a:t>
            </a:r>
            <a:r>
              <a:rPr lang="en-US" sz="1400" dirty="0" smtClean="0"/>
              <a:t> </a:t>
            </a:r>
            <a:r>
              <a:rPr lang="en-US" sz="1400" dirty="0" err="1" smtClean="0"/>
              <a:t>sakiniams</a:t>
            </a:r>
            <a:r>
              <a:rPr lang="lt-LT" sz="1400" dirty="0"/>
              <a:t> </a:t>
            </a:r>
            <a:r>
              <a:rPr lang="lt-LT" sz="1400" dirty="0" smtClean="0"/>
              <a:t> </a:t>
            </a:r>
            <a:r>
              <a:rPr lang="en-US" sz="1400" dirty="0" err="1" smtClean="0"/>
              <a:t>jungti</a:t>
            </a:r>
            <a:endParaRPr lang="lt-LT" sz="1400" dirty="0" smtClean="0"/>
          </a:p>
          <a:p>
            <a:pPr>
              <a:buNone/>
            </a:pPr>
            <a:endParaRPr lang="lt-LT" sz="1400" dirty="0" smtClean="0"/>
          </a:p>
          <a:p>
            <a:pPr>
              <a:buNone/>
            </a:pPr>
            <a:endParaRPr lang="lt-LT" sz="1400" dirty="0"/>
          </a:p>
          <a:p>
            <a:pPr>
              <a:buNone/>
            </a:pPr>
            <a:r>
              <a:rPr lang="en-US" sz="1400" b="1" i="1" dirty="0" err="1" smtClean="0"/>
              <a:t>vietoj</a:t>
            </a:r>
            <a:r>
              <a:rPr lang="en-US" sz="1400" b="1" i="1" dirty="0" smtClean="0"/>
              <a:t> to, </a:t>
            </a:r>
            <a:r>
              <a:rPr lang="en-US" sz="1400" b="1" i="1" dirty="0" err="1" smtClean="0"/>
              <a:t>kad</a:t>
            </a:r>
            <a:r>
              <a:rPr lang="en-US" sz="1400" i="1" dirty="0" smtClean="0"/>
              <a:t> </a:t>
            </a:r>
            <a:r>
              <a:rPr lang="en-US" sz="1400" dirty="0" err="1" smtClean="0"/>
              <a:t>nevartotinas</a:t>
            </a:r>
            <a:r>
              <a:rPr lang="en-US" sz="1400" dirty="0" smtClean="0"/>
              <a:t> </a:t>
            </a:r>
            <a:r>
              <a:rPr lang="en-US" sz="1400" dirty="0" err="1" smtClean="0"/>
              <a:t>su</a:t>
            </a:r>
            <a:r>
              <a:rPr lang="en-US" sz="1400" dirty="0" smtClean="0"/>
              <a:t> </a:t>
            </a:r>
            <a:r>
              <a:rPr lang="en-US" sz="1400" dirty="0" err="1" smtClean="0"/>
              <a:t>bendratimi</a:t>
            </a:r>
            <a:r>
              <a:rPr lang="en-US" sz="1400" dirty="0" smtClean="0"/>
              <a:t> </a:t>
            </a:r>
            <a:r>
              <a:rPr lang="en-US" sz="1400" dirty="0" err="1" smtClean="0"/>
              <a:t>ar</a:t>
            </a:r>
            <a:r>
              <a:rPr lang="en-US" sz="1400" dirty="0" smtClean="0"/>
              <a:t> </a:t>
            </a:r>
            <a:r>
              <a:rPr lang="en-US" sz="1400" dirty="0" err="1" smtClean="0"/>
              <a:t>padalyviu</a:t>
            </a:r>
            <a:r>
              <a:rPr lang="en-US" sz="1400" dirty="0" smtClean="0"/>
              <a:t> </a:t>
            </a:r>
            <a:r>
              <a:rPr lang="en-US" sz="1400" dirty="0" err="1" smtClean="0"/>
              <a:t>vietoj</a:t>
            </a:r>
            <a:r>
              <a:rPr lang="en-US" sz="1400" dirty="0" smtClean="0"/>
              <a:t> </a:t>
            </a:r>
            <a:r>
              <a:rPr lang="en-US" sz="1400" b="1" dirty="0" err="1" smtClean="0"/>
              <a:t>užuot</a:t>
            </a:r>
            <a:endParaRPr lang="en-US" sz="1400" dirty="0" smtClean="0"/>
          </a:p>
          <a:p>
            <a:pPr>
              <a:buNone/>
            </a:pPr>
            <a:endParaRPr lang="en-US" sz="14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8640"/>
            <a:ext cx="4038600" cy="593752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1400" dirty="0" smtClean="0"/>
              <a:t>         Pvz.: Sykį (= Jei; Jeigu jau) susitikome, turime pasišnekėti. Tai ir važiuok, sykį (= jei, jeigu; kad) jau nutarei.</a:t>
            </a:r>
          </a:p>
          <a:p>
            <a:endParaRPr lang="lt-LT" sz="1400" dirty="0"/>
          </a:p>
          <a:p>
            <a:pPr>
              <a:buNone/>
            </a:pPr>
            <a:r>
              <a:rPr lang="lt-LT" sz="1400" dirty="0" smtClean="0"/>
              <a:t>         Pvz.: Vietoj to, kad paaiškinti (= Užuot paaiškinęs), dar labiau viską supainiojo. Vietoj to, kad ugdyti (= Užuot ugdę) savus restauruotojus, švaistėme lėšas kitur. Raštą vadovai nuslėpė, vietoj to, kad paskelbus (= užuot paskelbę) jį viešai.</a:t>
            </a:r>
            <a:endParaRPr lang="en-US" sz="1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Neteiktina žodžių tvarka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  </a:t>
            </a:r>
            <a:r>
              <a:rPr lang="en-US" sz="2600" dirty="0" err="1" smtClean="0"/>
              <a:t>Klai</a:t>
            </a:r>
            <a:r>
              <a:rPr lang="lt-LT" sz="2600" dirty="0" smtClean="0"/>
              <a:t>dos :</a:t>
            </a:r>
          </a:p>
          <a:p>
            <a:pPr>
              <a:buNone/>
            </a:pPr>
            <a:endParaRPr lang="lt-LT" sz="2600" dirty="0" smtClean="0"/>
          </a:p>
          <a:p>
            <a:pPr>
              <a:buNone/>
            </a:pPr>
            <a:r>
              <a:rPr lang="lt-LT" sz="1400" dirty="0" smtClean="0"/>
              <a:t>       </a:t>
            </a:r>
            <a:endParaRPr lang="lt-LT" sz="1400" dirty="0" smtClean="0"/>
          </a:p>
          <a:p>
            <a:pPr>
              <a:buNone/>
            </a:pPr>
            <a:endParaRPr lang="lt-LT" sz="1400" dirty="0" smtClean="0"/>
          </a:p>
          <a:p>
            <a:pPr>
              <a:buNone/>
            </a:pPr>
            <a:r>
              <a:rPr lang="lt-LT" sz="1400" dirty="0" smtClean="0"/>
              <a:t>     </a:t>
            </a:r>
            <a:r>
              <a:rPr lang="lt-LT" sz="1400" dirty="0" smtClean="0"/>
              <a:t>Derinamasis arba kilmininku išreikštas nederinamasis pažyminys neturi eiti po pažymimojo žodžio atskirai vartojamuose prekių ir kitų gaminių pavadinimuose.</a:t>
            </a:r>
          </a:p>
          <a:p>
            <a:pPr>
              <a:buNone/>
            </a:pPr>
            <a:endParaRPr lang="en-US" sz="26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lt-LT" sz="2600" dirty="0" smtClean="0"/>
              <a:t>Galimi klaidų taisymai : </a:t>
            </a:r>
          </a:p>
          <a:p>
            <a:pPr>
              <a:buNone/>
            </a:pPr>
            <a:endParaRPr lang="lt-LT" sz="1400" dirty="0" smtClean="0"/>
          </a:p>
          <a:p>
            <a:pPr>
              <a:buNone/>
            </a:pPr>
            <a:endParaRPr lang="lt-LT" sz="1400" dirty="0" smtClean="0"/>
          </a:p>
          <a:p>
            <a:pPr>
              <a:buNone/>
            </a:pPr>
            <a:r>
              <a:rPr lang="lt-LT" sz="1400" dirty="0"/>
              <a:t> </a:t>
            </a:r>
            <a:r>
              <a:rPr lang="lt-LT" sz="1400" dirty="0" smtClean="0"/>
              <a:t>       </a:t>
            </a:r>
            <a:r>
              <a:rPr lang="lt-LT" sz="1400" dirty="0"/>
              <a:t>P</a:t>
            </a:r>
            <a:r>
              <a:rPr lang="lt-LT" sz="1400" dirty="0" smtClean="0"/>
              <a:t>vz.: silkė rūkyta (= rūkyta silkė); sūris „Šėtos“ (= Šėtos sūris); kiaušiniai virti (= virti kiaušiniai) su sviestu; dažai grindų rudi (= rudi grindų dažai); palaidinės rausvo šilko (= rausvo šilko palaidinės) trumpomis rankovėmis ir pan.</a:t>
            </a:r>
            <a:endParaRPr lang="en-US" sz="1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Užduotis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44824"/>
            <a:ext cx="8219256" cy="4629128"/>
          </a:xfrm>
        </p:spPr>
        <p:txBody>
          <a:bodyPr>
            <a:normAutofit/>
          </a:bodyPr>
          <a:lstStyle/>
          <a:p>
            <a:r>
              <a:rPr lang="lt-LT" sz="1800" dirty="0" smtClean="0"/>
              <a:t>1.   Į renginį susirinko šimtai ir šimtai žmonių.</a:t>
            </a:r>
          </a:p>
          <a:p>
            <a:r>
              <a:rPr lang="lt-LT" sz="1800" dirty="0" smtClean="0"/>
              <a:t>2.   Jie mums dar labiau trugdė, vietoj to, kad padėjus.</a:t>
            </a:r>
          </a:p>
          <a:p>
            <a:r>
              <a:rPr lang="lt-LT" sz="1800" dirty="0" smtClean="0"/>
              <a:t>3.   Vietoj to, kad pailsėti, kelionėje ilgoje jis dar labiau pavargo.</a:t>
            </a:r>
          </a:p>
          <a:p>
            <a:r>
              <a:rPr lang="lt-LT" sz="1800" dirty="0" smtClean="0"/>
              <a:t>4.   Sykį tu eini į parduotuvę, tai nupirk duonos baltos.</a:t>
            </a:r>
          </a:p>
          <a:p>
            <a:r>
              <a:rPr lang="lt-LT" sz="1800" dirty="0" smtClean="0"/>
              <a:t>5.   Aš mėsos turguj gavau lengvai, gi buvo likę tik trys kilogramai.</a:t>
            </a:r>
          </a:p>
          <a:p>
            <a:r>
              <a:rPr lang="lt-LT" sz="1800" dirty="0" smtClean="0"/>
              <a:t>6.   Dailininkas mane pagyrė, kad mano skonis geras ir aš gerai</a:t>
            </a:r>
            <a:br>
              <a:rPr lang="lt-LT" sz="1800" dirty="0" smtClean="0"/>
            </a:br>
            <a:r>
              <a:rPr lang="lt-LT" sz="1800" dirty="0" smtClean="0"/>
              <a:t>      spalvas derinu.</a:t>
            </a:r>
          </a:p>
          <a:p>
            <a:r>
              <a:rPr lang="lt-LT" sz="1800" dirty="0" smtClean="0"/>
              <a:t>7.   Tėtis moka vairuoti, gi broliui nesiseka.</a:t>
            </a:r>
          </a:p>
          <a:p>
            <a:r>
              <a:rPr lang="lt-LT" sz="1800" dirty="0" smtClean="0"/>
              <a:t>8.   Per ilgąsias pertraukas pardavinėjama daug ir daug bandelių skanių.</a:t>
            </a:r>
          </a:p>
          <a:p>
            <a:r>
              <a:rPr lang="lt-LT" sz="1800" dirty="0" smtClean="0"/>
              <a:t>9.   Sykį tu taip nutarei, tai taip ir daryk.</a:t>
            </a:r>
          </a:p>
          <a:p>
            <a:r>
              <a:rPr lang="lt-LT" sz="1800" dirty="0" smtClean="0"/>
              <a:t>10. Užuot valgęs pietus namuose, jis prisipirko daug daug saldumynų.</a:t>
            </a:r>
          </a:p>
          <a:p>
            <a:endParaRPr lang="lt-LT" sz="1800" dirty="0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Užduotis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91264" cy="4873752"/>
          </a:xfrm>
        </p:spPr>
        <p:txBody>
          <a:bodyPr>
            <a:normAutofit lnSpcReduction="10000"/>
          </a:bodyPr>
          <a:lstStyle/>
          <a:p>
            <a:r>
              <a:rPr lang="lt-LT" sz="1800" dirty="0" smtClean="0"/>
              <a:t>1.   Į renginį susirinko šimtai ir šimtai (</a:t>
            </a:r>
            <a:r>
              <a:rPr lang="en-US" sz="1800" dirty="0" smtClean="0"/>
              <a:t> = </a:t>
            </a:r>
            <a:r>
              <a:rPr lang="lt-LT" sz="1800" dirty="0" smtClean="0"/>
              <a:t> šimtų šimtai</a:t>
            </a:r>
            <a:r>
              <a:rPr lang="en-US" sz="1800" dirty="0" smtClean="0"/>
              <a:t>, </a:t>
            </a:r>
            <a:r>
              <a:rPr lang="lt-LT" sz="1800" dirty="0" smtClean="0"/>
              <a:t>šimtai) žmonių.</a:t>
            </a:r>
          </a:p>
          <a:p>
            <a:r>
              <a:rPr lang="lt-LT" sz="1800" dirty="0" smtClean="0"/>
              <a:t>2.   Jie mums dar labiau </a:t>
            </a:r>
            <a:r>
              <a:rPr lang="lt-LT" sz="1800" dirty="0" smtClean="0"/>
              <a:t>trukdė,vietoj </a:t>
            </a:r>
            <a:r>
              <a:rPr lang="lt-LT" sz="1800" dirty="0" smtClean="0"/>
              <a:t>to, </a:t>
            </a:r>
            <a:r>
              <a:rPr lang="lt-LT" sz="1800" dirty="0" smtClean="0"/>
              <a:t>kad </a:t>
            </a:r>
            <a:r>
              <a:rPr lang="lt-LT" sz="1800" dirty="0" smtClean="0"/>
              <a:t>padėjus ( </a:t>
            </a:r>
            <a:r>
              <a:rPr lang="en-US" sz="1800" dirty="0" smtClean="0"/>
              <a:t>= </a:t>
            </a:r>
            <a:r>
              <a:rPr lang="lt-LT" sz="1800" dirty="0" smtClean="0"/>
              <a:t>užuot padėję).</a:t>
            </a:r>
          </a:p>
          <a:p>
            <a:r>
              <a:rPr lang="lt-LT" sz="1800" dirty="0" smtClean="0"/>
              <a:t>3.   Vietoj to, kad pailsėti ( </a:t>
            </a:r>
            <a:r>
              <a:rPr lang="en-US" sz="1800" dirty="0" smtClean="0"/>
              <a:t>=</a:t>
            </a:r>
            <a:r>
              <a:rPr lang="lt-LT" sz="1800" dirty="0" smtClean="0"/>
              <a:t> užuot </a:t>
            </a:r>
            <a:r>
              <a:rPr lang="lt-LT" sz="1800" dirty="0" smtClean="0"/>
              <a:t>pailsėjęs</a:t>
            </a:r>
            <a:r>
              <a:rPr lang="lt-LT" sz="1800" dirty="0" smtClean="0"/>
              <a:t>), kelionėje ilgoje ( </a:t>
            </a:r>
            <a:r>
              <a:rPr lang="en-US" sz="1800" dirty="0" smtClean="0"/>
              <a:t>=</a:t>
            </a:r>
            <a:r>
              <a:rPr lang="lt-LT" sz="1800" dirty="0" smtClean="0"/>
              <a:t> ilgoje</a:t>
            </a:r>
            <a:br>
              <a:rPr lang="lt-LT" sz="1800" dirty="0" smtClean="0"/>
            </a:br>
            <a:r>
              <a:rPr lang="lt-LT" sz="1800" dirty="0" smtClean="0"/>
              <a:t>      kelionėje) jis dar labiau pavargo.</a:t>
            </a:r>
          </a:p>
          <a:p>
            <a:r>
              <a:rPr lang="lt-LT" sz="1800" dirty="0" smtClean="0"/>
              <a:t>4.   Sykį ( </a:t>
            </a:r>
            <a:r>
              <a:rPr lang="en-US" sz="1800" dirty="0" smtClean="0"/>
              <a:t>=</a:t>
            </a:r>
            <a:r>
              <a:rPr lang="lt-LT" sz="1800" dirty="0" smtClean="0"/>
              <a:t> jeigu, jei)</a:t>
            </a:r>
            <a:r>
              <a:rPr lang="en-US" sz="1800" dirty="0" smtClean="0"/>
              <a:t> </a:t>
            </a:r>
            <a:r>
              <a:rPr lang="lt-LT" sz="1800" dirty="0" smtClean="0"/>
              <a:t>tu eini į parduotuvę, tai nupirk duonos baltos</a:t>
            </a:r>
            <a:br>
              <a:rPr lang="lt-LT" sz="1800" dirty="0" smtClean="0"/>
            </a:br>
            <a:r>
              <a:rPr lang="lt-LT" sz="1800" dirty="0" smtClean="0"/>
              <a:t>      ( </a:t>
            </a:r>
            <a:r>
              <a:rPr lang="en-US" sz="1800" dirty="0" smtClean="0"/>
              <a:t>= </a:t>
            </a:r>
            <a:r>
              <a:rPr lang="lt-LT" sz="1800" dirty="0" smtClean="0"/>
              <a:t>baltos duonos</a:t>
            </a:r>
            <a:r>
              <a:rPr lang="en-US" sz="1800" dirty="0" smtClean="0"/>
              <a:t>)</a:t>
            </a:r>
            <a:r>
              <a:rPr lang="lt-LT" sz="1800" dirty="0" smtClean="0"/>
              <a:t>.</a:t>
            </a:r>
          </a:p>
          <a:p>
            <a:r>
              <a:rPr lang="lt-LT" sz="1800" dirty="0" smtClean="0"/>
              <a:t>5.   Aš mėsos turguj gavau lengvai, gi</a:t>
            </a:r>
            <a:r>
              <a:rPr lang="en-US" sz="1800" dirty="0" smtClean="0"/>
              <a:t> ( =</a:t>
            </a:r>
            <a:r>
              <a:rPr lang="lt-LT" sz="1800" dirty="0" smtClean="0"/>
              <a:t> nors, bet, o</a:t>
            </a:r>
            <a:r>
              <a:rPr lang="en-US" sz="1800" dirty="0" smtClean="0"/>
              <a:t>)</a:t>
            </a:r>
            <a:r>
              <a:rPr lang="lt-LT" sz="1800" dirty="0" smtClean="0"/>
              <a:t> buvo likę tik trys</a:t>
            </a:r>
            <a:br>
              <a:rPr lang="lt-LT" sz="1800" dirty="0" smtClean="0"/>
            </a:br>
            <a:r>
              <a:rPr lang="lt-LT" sz="1800" dirty="0" smtClean="0"/>
              <a:t>      kilogramai.</a:t>
            </a:r>
          </a:p>
          <a:p>
            <a:r>
              <a:rPr lang="lt-LT" sz="1800" dirty="0" smtClean="0"/>
              <a:t>6.   Dailininkas mane pagyrė, kad mano skonis geras</a:t>
            </a:r>
            <a:r>
              <a:rPr lang="en-US" sz="1800" dirty="0" smtClean="0"/>
              <a:t> ( = </a:t>
            </a:r>
            <a:r>
              <a:rPr lang="lt-LT" sz="1800" dirty="0" smtClean="0"/>
              <a:t>dėl mano gero skonio</a:t>
            </a:r>
            <a:r>
              <a:rPr lang="en-US" sz="1800" dirty="0" smtClean="0"/>
              <a:t>)</a:t>
            </a:r>
            <a:r>
              <a:rPr lang="lt-LT" sz="1800" dirty="0" smtClean="0"/>
              <a:t>    ir</a:t>
            </a:r>
            <a:r>
              <a:rPr lang="lt-LT" sz="1800" dirty="0" smtClean="0"/>
              <a:t> </a:t>
            </a:r>
            <a:r>
              <a:rPr lang="lt-LT" sz="1800" dirty="0" smtClean="0"/>
              <a:t>aš </a:t>
            </a:r>
            <a:r>
              <a:rPr lang="lt-LT" sz="1800" dirty="0" smtClean="0"/>
              <a:t>gerai spalvas derinu</a:t>
            </a:r>
            <a:r>
              <a:rPr lang="en-US" sz="1800" dirty="0" smtClean="0"/>
              <a:t> ( =</a:t>
            </a:r>
            <a:r>
              <a:rPr lang="lt-LT" sz="1800" dirty="0" smtClean="0"/>
              <a:t> </a:t>
            </a:r>
            <a:r>
              <a:rPr lang="lt-LT" sz="1800" dirty="0" smtClean="0"/>
              <a:t>ir dėl sugebėjimo gerai derinti spalvas</a:t>
            </a:r>
            <a:r>
              <a:rPr lang="en-US" sz="1800" dirty="0" smtClean="0"/>
              <a:t>)</a:t>
            </a:r>
            <a:r>
              <a:rPr lang="lt-LT" sz="1800" dirty="0" smtClean="0"/>
              <a:t>.</a:t>
            </a:r>
          </a:p>
          <a:p>
            <a:r>
              <a:rPr lang="lt-LT" sz="1800" dirty="0" smtClean="0"/>
              <a:t>7.   Tėtis moka vairuoti, gi</a:t>
            </a:r>
            <a:r>
              <a:rPr lang="en-US" sz="1800" dirty="0" smtClean="0"/>
              <a:t> ( =</a:t>
            </a:r>
            <a:r>
              <a:rPr lang="lt-LT" sz="1800" dirty="0" smtClean="0"/>
              <a:t> nors, bet, o</a:t>
            </a:r>
            <a:r>
              <a:rPr lang="en-US" sz="1800" dirty="0" smtClean="0"/>
              <a:t>)</a:t>
            </a:r>
            <a:r>
              <a:rPr lang="lt-LT" sz="1800" dirty="0" smtClean="0"/>
              <a:t> broliui nesiseka.</a:t>
            </a:r>
          </a:p>
          <a:p>
            <a:r>
              <a:rPr lang="lt-LT" sz="1800" dirty="0" smtClean="0"/>
              <a:t>8.   Per ilgąsias pertraukas pardavinėjama daug ir daug</a:t>
            </a:r>
            <a:r>
              <a:rPr lang="en-US" sz="1800" dirty="0" smtClean="0"/>
              <a:t> ( =</a:t>
            </a:r>
            <a:r>
              <a:rPr lang="lt-LT" sz="1800" dirty="0" smtClean="0"/>
              <a:t> daug daug, labai daug, be galo daug, itin daug</a:t>
            </a:r>
            <a:r>
              <a:rPr lang="en-US" sz="1800" dirty="0" smtClean="0"/>
              <a:t>)</a:t>
            </a:r>
            <a:r>
              <a:rPr lang="lt-LT" sz="1800" dirty="0" smtClean="0"/>
              <a:t> bandelių skanių</a:t>
            </a:r>
            <a:r>
              <a:rPr lang="en-US" sz="1800" dirty="0" smtClean="0"/>
              <a:t> ( =</a:t>
            </a:r>
            <a:r>
              <a:rPr lang="lt-LT" sz="1800" dirty="0" smtClean="0"/>
              <a:t> skanių bandelių</a:t>
            </a:r>
            <a:r>
              <a:rPr lang="en-US" sz="1800" dirty="0" smtClean="0"/>
              <a:t>)</a:t>
            </a:r>
            <a:r>
              <a:rPr lang="lt-LT" sz="1800" dirty="0" smtClean="0"/>
              <a:t>.</a:t>
            </a:r>
          </a:p>
          <a:p>
            <a:r>
              <a:rPr lang="lt-LT" sz="1800" dirty="0" smtClean="0"/>
              <a:t>9.   Sykį</a:t>
            </a:r>
            <a:r>
              <a:rPr lang="en-US" sz="1800" dirty="0" smtClean="0"/>
              <a:t> ( = </a:t>
            </a:r>
            <a:r>
              <a:rPr lang="lt-LT" sz="1800" dirty="0" smtClean="0"/>
              <a:t>jei, jeigu</a:t>
            </a:r>
            <a:r>
              <a:rPr lang="en-US" sz="1800" dirty="0" smtClean="0"/>
              <a:t>)</a:t>
            </a:r>
            <a:r>
              <a:rPr lang="lt-LT" sz="1800" dirty="0" smtClean="0"/>
              <a:t> tu taip nutarei, tai taip ir daryk.</a:t>
            </a:r>
          </a:p>
          <a:p>
            <a:r>
              <a:rPr lang="lt-LT" sz="1800" dirty="0" smtClean="0"/>
              <a:t>10. Užuot valgęs pietus namuose, jis prisipirko daug daug saldumynų.</a:t>
            </a:r>
          </a:p>
          <a:p>
            <a:endParaRPr lang="lt-LT" sz="1800" dirty="0" smtClean="0"/>
          </a:p>
          <a:p>
            <a:endParaRPr lang="lt-LT" sz="1800" dirty="0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00" b="1" dirty="0" smtClean="0">
                <a:solidFill>
                  <a:srgbClr val="7030A0"/>
                </a:solidFill>
              </a:rPr>
              <a:t>Ačiū už dėmesį !!!</a:t>
            </a:r>
            <a:endParaRPr lang="en-US" sz="4000" b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C:\Users\Pranas\Desktop\Untitled-1 cop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340768"/>
            <a:ext cx="5472608" cy="5183271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310</TotalTime>
  <Words>461</Words>
  <Application>Microsoft Office PowerPoint</Application>
  <PresentationFormat>On-screen Show (4:3)</PresentationFormat>
  <Paragraphs>78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Oriel</vt:lpstr>
      <vt:lpstr>Sakinio dalių ir sakinių jungimo klaidos, neteiktina žodžių tvarka</vt:lpstr>
      <vt:lpstr>Pagrindinės sakinio daliųir sakinių jungimo klaidos</vt:lpstr>
      <vt:lpstr>Slide 3</vt:lpstr>
      <vt:lpstr>Neteiktina žodžių tvarka</vt:lpstr>
      <vt:lpstr>Užduotis</vt:lpstr>
      <vt:lpstr>Užduotis</vt:lpstr>
      <vt:lpstr>Ačiū už dėmesį !!!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Sakinio dalių ir sakinių jungimo klaidos, neteiktina žodžių tvarka</dc:title>
  <dc:creator>Paulius</dc:creator>
  <cp:lastModifiedBy>Paulius</cp:lastModifiedBy>
  <cp:revision>38</cp:revision>
  <dcterms:created xsi:type="dcterms:W3CDTF">2011-12-08T18:47:04Z</dcterms:created>
  <dcterms:modified xsi:type="dcterms:W3CDTF">2011-12-12T16:26:53Z</dcterms:modified>
</cp:coreProperties>
</file>