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8" r:id="rId9"/>
    <p:sldId id="271" r:id="rId10"/>
    <p:sldId id="270" r:id="rId11"/>
    <p:sldId id="262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6BF21F-CA83-4D81-9524-23F73852B5D4}" type="datetimeFigureOut">
              <a:rPr lang="lt-LT" smtClean="0"/>
              <a:pPr/>
              <a:t>2012.03.18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28C79E-EB75-4BBC-B00D-2D34F3A808D1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57174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lt-LT" sz="5400" dirty="0" smtClean="0"/>
              <a:t/>
            </a:r>
            <a:br>
              <a:rPr lang="lt-LT" sz="5400" dirty="0" smtClean="0"/>
            </a:br>
            <a:r>
              <a:rPr lang="lt-LT" sz="5400" dirty="0" smtClean="0"/>
              <a:t/>
            </a:r>
            <a:br>
              <a:rPr lang="lt-LT" sz="5400" dirty="0" smtClean="0"/>
            </a:br>
            <a:r>
              <a:rPr lang="lt-LT" sz="5400" dirty="0" smtClean="0"/>
              <a:t/>
            </a:r>
            <a:br>
              <a:rPr lang="lt-LT" sz="5400" dirty="0" smtClean="0"/>
            </a:br>
            <a:r>
              <a:rPr lang="lt-LT" sz="5400" dirty="0" smtClean="0"/>
              <a:t/>
            </a:r>
            <a:br>
              <a:rPr lang="lt-LT" sz="5400" dirty="0" smtClean="0"/>
            </a:br>
            <a:r>
              <a:rPr lang="lt-LT" sz="5400" dirty="0" smtClean="0"/>
              <a:t>  </a:t>
            </a:r>
            <a:br>
              <a:rPr lang="lt-LT" sz="5400" dirty="0" smtClean="0"/>
            </a:br>
            <a:r>
              <a:rPr lang="lt-LT" sz="5400" dirty="0" smtClean="0"/>
              <a:t>J.BILIŪNO ,,KLIUDŽIAU” IR J.APUČIO ,,ŠUNELIS ALKSNIO VIRŠŪNĖJE” PALYGINIMAS</a:t>
            </a:r>
            <a:endParaRPr lang="lt-LT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9124" y="4786322"/>
            <a:ext cx="4357718" cy="1752600"/>
          </a:xfrm>
        </p:spPr>
        <p:txBody>
          <a:bodyPr/>
          <a:lstStyle/>
          <a:p>
            <a:pPr algn="l"/>
            <a:r>
              <a:rPr lang="lt-LT" dirty="0" smtClean="0"/>
              <a:t>Mokinė J.Šimkutė 12b klasė</a:t>
            </a:r>
          </a:p>
          <a:p>
            <a:pPr algn="l"/>
            <a:r>
              <a:rPr lang="lt-LT" dirty="0" smtClean="0"/>
              <a:t>Mokytoja V.Domeikytė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PASAKOTOJAS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Apsakymas ,,Kliudžiau</a:t>
            </a:r>
            <a:r>
              <a:rPr lang="lt-LT" b="1" dirty="0" smtClean="0"/>
              <a:t>”. </a:t>
            </a:r>
            <a:r>
              <a:rPr lang="lt-LT" dirty="0" smtClean="0"/>
              <a:t>Kūrinys </a:t>
            </a:r>
            <a:r>
              <a:rPr lang="lt-LT" dirty="0" smtClean="0"/>
              <a:t>pasakojamas I asmeniu. Pasakotojas, kaip visada J.Biliūno kūriniuose, yra tas žmogus, kuris sugeba suprasti kito skausmą. </a:t>
            </a:r>
            <a:endParaRPr lang="lt-LT" dirty="0" smtClean="0"/>
          </a:p>
          <a:p>
            <a:r>
              <a:rPr lang="lt-LT" b="1" dirty="0" smtClean="0"/>
              <a:t>Apsakymas </a:t>
            </a:r>
            <a:r>
              <a:rPr lang="lt-LT" b="1" dirty="0" smtClean="0"/>
              <a:t>,,Šunelis alksnio viršūnėje</a:t>
            </a:r>
            <a:r>
              <a:rPr lang="lt-LT" b="1" dirty="0" smtClean="0"/>
              <a:t>”. </a:t>
            </a:r>
            <a:r>
              <a:rPr lang="lt-LT" dirty="0" smtClean="0"/>
              <a:t>Pasakotojas ir pagrindinis veikėjas yra tas pats asmuo. Nors pasakojama trečiuoju asmeniu, bet aiškiai nurodoma, kad pasakojama apie </a:t>
            </a:r>
            <a:r>
              <a:rPr lang="lt-LT" dirty="0" smtClean="0"/>
              <a:t>save. </a:t>
            </a:r>
          </a:p>
          <a:p>
            <a:pPr>
              <a:buNone/>
            </a:pPr>
            <a:r>
              <a:rPr lang="lt-LT" sz="2000" i="1" dirty="0" smtClean="0"/>
              <a:t>     (,,…</a:t>
            </a:r>
            <a:r>
              <a:rPr lang="lt-LT" sz="2000" i="1" dirty="0" smtClean="0"/>
              <a:t>prieš keletą metų autoriui teko kaime prie ežero paskaityti seno mokytojo dienoraštį</a:t>
            </a:r>
            <a:r>
              <a:rPr lang="lt-LT" sz="2000" i="1" dirty="0" smtClean="0"/>
              <a:t>…”) </a:t>
            </a:r>
            <a:endParaRPr lang="lt-LT" sz="2000" i="1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GYVŪNŲ PALYGINIMAS</a:t>
            </a:r>
            <a:endParaRPr lang="lt-L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Apsakymo ,,Kliudžiau” pradžioje pasakotojas nutapo nelaimingos katytės paveikslą. </a:t>
            </a:r>
          </a:p>
          <a:p>
            <a:pPr>
              <a:buNone/>
            </a:pPr>
            <a:r>
              <a:rPr lang="lt-LT" sz="2000" i="1" dirty="0" smtClean="0"/>
              <a:t>    (,,Tat buvo nedidelė balta katytė. Jos menkas suliesėjęs kūnelis visas drebėjo nuo šalčio ir baimės; jos plaukai, nuo lietaus sušlapę ir purvais apskretę, visi kabėjo sustirę ir pasišiaušę.</a:t>
            </a:r>
            <a:r>
              <a:rPr lang="lt-LT" dirty="0" smtClean="0"/>
              <a:t>”)</a:t>
            </a:r>
          </a:p>
          <a:p>
            <a:endParaRPr lang="lt-LT" dirty="0" smtClean="0"/>
          </a:p>
          <a:p>
            <a:r>
              <a:rPr lang="lt-LT" dirty="0" smtClean="0"/>
              <a:t>Pabrėžiamas katytės bejėgiškumas, nesaugumas.</a:t>
            </a:r>
          </a:p>
          <a:p>
            <a:pPr>
              <a:buNone/>
            </a:pPr>
            <a:r>
              <a:rPr lang="lt-LT" sz="2000" i="1" dirty="0" smtClean="0"/>
              <a:t>     (,,...ji taip gailestingu balsu sumiaukė ir pažiūrėjo akimis, kuriose švietė ir baimė, ir viltis”.)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GYVŪNŲ PALYGINIMAS</a:t>
            </a:r>
            <a:endParaRPr lang="lt-L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Apsakyme konkretaus šuns paveikslo nėra. Žinoma, kad kalės varda yra Myrta, paminamos keletas išvaizdos detalių.</a:t>
            </a:r>
          </a:p>
          <a:p>
            <a:pPr>
              <a:buNone/>
            </a:pPr>
            <a:r>
              <a:rPr lang="lt-LT" sz="2000" i="1" dirty="0" smtClean="0"/>
              <a:t>    (,,...pamato</a:t>
            </a:r>
            <a:r>
              <a:rPr lang="lt-LT" sz="2000" i="1" dirty="0" smtClean="0"/>
              <a:t>, kad Myrta pririšta ne prie būdos, o prie kiemo vartelių, ji dabar ne tupi , ką mokėdavo labai gražiai daryti, o stovi ant visų keturių kojų, perkarusi, prisispaudusi prie tvoros, priplojusi išlindusį pilvą prie </a:t>
            </a:r>
            <a:r>
              <a:rPr lang="lt-LT" sz="2000" i="1" dirty="0" smtClean="0"/>
              <a:t>žolės”.)</a:t>
            </a:r>
            <a:endParaRPr lang="lt-LT" sz="2000" i="1" dirty="0" smtClean="0"/>
          </a:p>
          <a:p>
            <a:endParaRPr lang="lt-LT" dirty="0"/>
          </a:p>
        </p:txBody>
      </p:sp>
      <p:pic>
        <p:nvPicPr>
          <p:cNvPr id="4" name="Picture 3" descr="popular-dog-labrador-retrie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4214818"/>
            <a:ext cx="2997234" cy="24428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KATYTĖS NUŠOVIMAS</a:t>
            </a:r>
            <a:endParaRPr lang="lt-L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Katytė niekam nereikalinga.</a:t>
            </a:r>
          </a:p>
          <a:p>
            <a:pPr>
              <a:buNone/>
            </a:pPr>
            <a:r>
              <a:rPr lang="lt-LT" sz="2000" i="1" dirty="0" smtClean="0"/>
              <a:t>    (,,Bet kas man darbo? Juk ji niekam nerekalinga...Ir aš apsidžiaugiau...”)</a:t>
            </a:r>
          </a:p>
          <a:p>
            <a:endParaRPr lang="lt-LT" sz="2000" i="1" dirty="0" smtClean="0"/>
          </a:p>
          <a:p>
            <a:r>
              <a:rPr lang="lt-LT" dirty="0" smtClean="0"/>
              <a:t>Berniukas jaučiasi tarsi medžiotojas.</a:t>
            </a:r>
          </a:p>
          <a:p>
            <a:pPr>
              <a:buNone/>
            </a:pPr>
            <a:r>
              <a:rPr lang="lt-LT" sz="2000" i="1" dirty="0" smtClean="0"/>
              <a:t>     (,,Ant pečių turėjau persidėjęs lanką, rankoje nešiaus strėlas: maniau esąs tikras Amerikos tyrlaukių gyventojas, Kuperio aprašytas”.)</a:t>
            </a:r>
            <a:endParaRPr lang="lt-LT" sz="2000" i="1" dirty="0"/>
          </a:p>
        </p:txBody>
      </p:sp>
      <p:pic>
        <p:nvPicPr>
          <p:cNvPr id="4" name="Picture 3" descr="cat_cu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286256"/>
            <a:ext cx="2286016" cy="23806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ŠUNELIO PAKORIMAS</a:t>
            </a:r>
            <a:endParaRPr lang="lt-LT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Iš </a:t>
            </a:r>
            <a:r>
              <a:rPr lang="lt-LT" dirty="0" smtClean="0"/>
              <a:t>tiesų tarp žmonių ir jų globotinių gyvūnų nėra jokio priešiškumo, bet Myrtos situacija kita – ji kelia grėsmę žmogaus </a:t>
            </a:r>
            <a:r>
              <a:rPr lang="lt-LT" dirty="0" smtClean="0"/>
              <a:t>šeimai. </a:t>
            </a:r>
          </a:p>
          <a:p>
            <a:pPr>
              <a:buNone/>
            </a:pPr>
            <a:r>
              <a:rPr lang="lt-LT" sz="2000" i="1" dirty="0" smtClean="0"/>
              <a:t>     (,,- </a:t>
            </a:r>
            <a:r>
              <a:rPr lang="lt-LT" sz="2000" i="1" dirty="0" smtClean="0"/>
              <a:t>Užteks! – girdi vaikas piktai sakant tėvą. – Tu turėjai kantrybės kentėti, kai tie rupenos išmindžiojo rasodą, o aš dešimt sykių tabokos neatsodinėsiu. Mat ją, gaila tai gaila, bet sykį reikia viską </a:t>
            </a:r>
            <a:r>
              <a:rPr lang="lt-LT" sz="2000" i="1" dirty="0" smtClean="0"/>
              <a:t>užbaigti”.)</a:t>
            </a:r>
            <a:endParaRPr lang="lt-LT" sz="2000" i="1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VAIKO JAUSMAI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Berniukas, pamatęs katytės kančias supranta savo poelgį. </a:t>
            </a:r>
          </a:p>
          <a:p>
            <a:pPr>
              <a:buNone/>
            </a:pPr>
            <a:r>
              <a:rPr lang="lt-LT" sz="2000" i="1" dirty="0" smtClean="0"/>
              <a:t>   (,,...bet ūmai pajutau širdyje šaltį ir apsistojau nustebęs”.)</a:t>
            </a:r>
          </a:p>
          <a:p>
            <a:pPr>
              <a:buNone/>
            </a:pPr>
            <a:r>
              <a:rPr lang="lt-LT" sz="2000" i="1" dirty="0" smtClean="0"/>
              <a:t>  (,,Nusiminęs, nebežinodamas, kas daryti, atžagaria ranka numečiau lanką ir strėlas ir neatsigręždamas parlėkiau namo”.)</a:t>
            </a:r>
          </a:p>
          <a:p>
            <a:r>
              <a:rPr lang="lt-LT" dirty="0" smtClean="0"/>
              <a:t>Mirtis jį sukrečia, išnyksta drąsa. </a:t>
            </a:r>
          </a:p>
          <a:p>
            <a:pPr>
              <a:buNone/>
            </a:pPr>
            <a:r>
              <a:rPr lang="lt-LT" sz="2000" i="1" dirty="0" smtClean="0"/>
              <a:t>    (,,Širdyje jaučiau skausmą ir sunkumą: tarsi didelė našta slėgė krūtinę”.) </a:t>
            </a:r>
            <a:br>
              <a:rPr lang="lt-LT" sz="2000" i="1" dirty="0" smtClean="0"/>
            </a:br>
            <a:endParaRPr lang="lt-LT" sz="2000" i="1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VAIKO JAUSMAI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Berniukas nujautė nelaimę, jis suprato, ką tėvas padarė.</a:t>
            </a:r>
          </a:p>
          <a:p>
            <a:pPr>
              <a:buNone/>
            </a:pPr>
            <a:r>
              <a:rPr lang="lt-LT" sz="2000" i="1" dirty="0" smtClean="0"/>
              <a:t>   (,,Vaikas </a:t>
            </a:r>
            <a:r>
              <a:rPr lang="lt-LT" sz="2000" i="1" dirty="0" smtClean="0"/>
              <a:t>junta, kaip kraujas ima plūsti į galvą, o akys </a:t>
            </a:r>
            <a:r>
              <a:rPr lang="lt-LT" sz="2000" i="1" dirty="0" smtClean="0"/>
              <a:t>temti”.)</a:t>
            </a:r>
          </a:p>
          <a:p>
            <a:pPr>
              <a:buNone/>
            </a:pPr>
            <a:endParaRPr lang="lt-LT" sz="2000" i="1" dirty="0" smtClean="0"/>
          </a:p>
          <a:p>
            <a:r>
              <a:rPr lang="lt-LT" dirty="0" smtClean="0"/>
              <a:t>Berniukas stengiasi išgelbėti Myrtą.</a:t>
            </a:r>
          </a:p>
          <a:p>
            <a:pPr>
              <a:buNone/>
            </a:pPr>
            <a:r>
              <a:rPr lang="lt-LT" sz="2200" i="1" dirty="0" smtClean="0"/>
              <a:t>    (,,Vaikas </a:t>
            </a:r>
            <a:r>
              <a:rPr lang="lt-LT" sz="2200" i="1" dirty="0" smtClean="0"/>
              <a:t>šoka į viršų, bandydamas pasiekti, bet nieko neišeina, tada žaibiškai puola prie kamieno ir kaburkštinasi į viršūnę, jausdamas, kaip alksnis ima linkti ir traškėti, ir netrukus vaikas drioksteli žemėn kartu su Myrta, nori atleisti virvę, bet nesiseka, tada parkritęs graužia dantimis, springdamas Myrtos plaukais ir jusdamas šuns kailio </a:t>
            </a:r>
            <a:r>
              <a:rPr lang="lt-LT" sz="2200" i="1" dirty="0" smtClean="0"/>
              <a:t>kvapą”.)</a:t>
            </a:r>
            <a:endParaRPr lang="lt-LT" sz="22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VAIKO JAUSMAI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 smtClean="0"/>
              <a:t>Vaikas su tėvais bendrauja abejingai ir šaltai.</a:t>
            </a:r>
          </a:p>
          <a:p>
            <a:pPr>
              <a:buNone/>
            </a:pPr>
            <a:r>
              <a:rPr lang="lt-LT" sz="2000" i="1" dirty="0" smtClean="0"/>
              <a:t>                            (,,- </a:t>
            </a:r>
            <a:r>
              <a:rPr lang="lt-LT" sz="2000" i="1" dirty="0" smtClean="0"/>
              <a:t>Žmogžudys</a:t>
            </a:r>
            <a:r>
              <a:rPr lang="lt-LT" sz="2000" i="1" dirty="0" smtClean="0"/>
              <a:t>!”) </a:t>
            </a:r>
            <a:r>
              <a:rPr lang="lt-LT" sz="2000" dirty="0" smtClean="0"/>
              <a:t>  </a:t>
            </a:r>
            <a:r>
              <a:rPr lang="lt-LT" sz="2000" i="1" dirty="0" smtClean="0"/>
              <a:t> </a:t>
            </a:r>
            <a:r>
              <a:rPr lang="lt-LT" sz="2000" i="1" dirty="0" smtClean="0"/>
              <a:t>(,,- </a:t>
            </a:r>
            <a:r>
              <a:rPr lang="lt-LT" sz="2000" i="1" dirty="0" smtClean="0"/>
              <a:t>Ir tu! Ir tu</a:t>
            </a:r>
            <a:r>
              <a:rPr lang="lt-LT" sz="2000" i="1" dirty="0" smtClean="0"/>
              <a:t>!”)</a:t>
            </a:r>
          </a:p>
          <a:p>
            <a:pPr>
              <a:buNone/>
            </a:pPr>
            <a:endParaRPr lang="lt-LT" sz="2000" i="1" dirty="0" smtClean="0"/>
          </a:p>
          <a:p>
            <a:r>
              <a:rPr lang="lt-LT" sz="2800" dirty="0" smtClean="0"/>
              <a:t>Vėliau vaiko santykiai su tėvais pasikeičia.</a:t>
            </a:r>
          </a:p>
          <a:p>
            <a:pPr>
              <a:buNone/>
            </a:pPr>
            <a:r>
              <a:rPr lang="lt-LT" sz="2000" i="1" dirty="0" smtClean="0"/>
              <a:t>     (,,Tada </a:t>
            </a:r>
            <a:r>
              <a:rPr lang="lt-LT" sz="2000" i="1" dirty="0" smtClean="0"/>
              <a:t>vaikas puolė jam į glėbį, jei tai buvo glėbys, įsikniaubė jam kažkur ties diržu, ir vaiką ėmė smarkiai tampyti virpulys, o tėvas su kiekvienu virptelėjimu spustelėdavo jį kieta </a:t>
            </a:r>
            <a:r>
              <a:rPr lang="lt-LT" sz="2000" i="1" dirty="0" smtClean="0"/>
              <a:t>ranka”.)</a:t>
            </a:r>
            <a:endParaRPr lang="lt-LT" sz="2000" i="1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endParaRPr lang="lt-LT" sz="20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TĖVŲ JAUSMAI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Tėvai </a:t>
            </a:r>
            <a:r>
              <a:rPr lang="lt-LT" dirty="0" smtClean="0"/>
              <a:t>supranta sūnaus skausmą</a:t>
            </a:r>
            <a:r>
              <a:rPr lang="lt-LT" dirty="0" smtClean="0"/>
              <a:t>.</a:t>
            </a:r>
          </a:p>
          <a:p>
            <a:pPr>
              <a:buNone/>
            </a:pPr>
            <a:r>
              <a:rPr lang="lt-LT" sz="2000" i="1" dirty="0" smtClean="0"/>
              <a:t>(,,Mirtina </a:t>
            </a:r>
            <a:r>
              <a:rPr lang="lt-LT" sz="2000" i="1" dirty="0" smtClean="0"/>
              <a:t>tyla. Tiktai tėvas lėtai lėtai kelia prie burnos prakąstą pyragiuką, jo ranka truputį dreba, jis kramto pamažu ir </a:t>
            </a:r>
            <a:r>
              <a:rPr lang="lt-LT" sz="2000" i="1" dirty="0" smtClean="0"/>
              <a:t>niekur nežiūrėdamas”.)</a:t>
            </a:r>
          </a:p>
          <a:p>
            <a:pPr>
              <a:buNone/>
            </a:pPr>
            <a:endParaRPr lang="lt-LT" sz="2000" i="1" dirty="0" smtClean="0"/>
          </a:p>
          <a:p>
            <a:pPr>
              <a:buNone/>
            </a:pPr>
            <a:r>
              <a:rPr lang="lt-LT" sz="2000" i="1" dirty="0" smtClean="0"/>
              <a:t>(,,Motina </a:t>
            </a:r>
            <a:r>
              <a:rPr lang="lt-LT" sz="2000" i="1" dirty="0" smtClean="0"/>
              <a:t>dabar labai pavargusi ir galutinai </a:t>
            </a:r>
            <a:r>
              <a:rPr lang="lt-LT" sz="2000" i="1" dirty="0" smtClean="0"/>
              <a:t>priblokšta”.)</a:t>
            </a:r>
            <a:endParaRPr lang="lt-LT" sz="2000" i="1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PATIRTIS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Taigi šūvis laimingas, nes jis vienintelis ir sukrėtė berniuką, leido jam suprasti tai, ko kitaip gal nebūtų jis supratęs.</a:t>
            </a:r>
          </a:p>
          <a:p>
            <a:pPr>
              <a:buNone/>
            </a:pPr>
            <a:r>
              <a:rPr lang="lt-LT" sz="2000" i="1" dirty="0" smtClean="0"/>
              <a:t>     (,,Bet laimingas: aš jį ir ligi šiolei dar tebenešioju savo krūtinėje ...”). </a:t>
            </a:r>
            <a:endParaRPr lang="lt-LT" sz="2000" i="1" dirty="0"/>
          </a:p>
        </p:txBody>
      </p:sp>
      <p:pic>
        <p:nvPicPr>
          <p:cNvPr id="4" name="Picture 3" descr="pencil+p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3500438"/>
            <a:ext cx="2862046" cy="317555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589</Words>
  <Application>Microsoft Office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       J.BILIŪNO ,,KLIUDŽIAU” IR J.APUČIO ,,ŠUNELIS ALKSNIO VIRŠŪNĖJE” PALYGINIMAS</vt:lpstr>
      <vt:lpstr>PASAKOTOJAS</vt:lpstr>
      <vt:lpstr>GYVŪNŲ PALYGINIMAS</vt:lpstr>
      <vt:lpstr>GYVŪNŲ PALYGINIMAS</vt:lpstr>
      <vt:lpstr>KATYTĖS NUŠOVIMAS</vt:lpstr>
      <vt:lpstr>ŠUNELIO PAKORIMAS</vt:lpstr>
      <vt:lpstr>VAIKO JAUSMAI</vt:lpstr>
      <vt:lpstr>VAIKO JAUSMAI</vt:lpstr>
      <vt:lpstr>VAIKO JAUSMAI</vt:lpstr>
      <vt:lpstr>TĖVŲ JAUSMAI</vt:lpstr>
      <vt:lpstr>PATIRTIS</vt:lpstr>
    </vt:vector>
  </TitlesOfParts>
  <Company>LiteOS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J.BILIŪNO ,,KLIUDŽIAU” IR J.APUČIO ,,ŠUNELIS ALKSNIO VIRŠŪNĖJE” PALYGINIMAS</dc:title>
  <dc:creator>Mano</dc:creator>
  <cp:lastModifiedBy>Mano</cp:lastModifiedBy>
  <cp:revision>20</cp:revision>
  <dcterms:created xsi:type="dcterms:W3CDTF">2012-03-18T11:16:22Z</dcterms:created>
  <dcterms:modified xsi:type="dcterms:W3CDTF">2012-03-18T14:43:44Z</dcterms:modified>
</cp:coreProperties>
</file>