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60" r:id="rId4"/>
    <p:sldId id="257" r:id="rId5"/>
    <p:sldId id="272" r:id="rId6"/>
    <p:sldId id="259" r:id="rId7"/>
    <p:sldId id="265" r:id="rId8"/>
    <p:sldId id="261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5" r:id="rId18"/>
    <p:sldId id="263" r:id="rId19"/>
    <p:sldId id="26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786" autoAdjust="0"/>
  </p:normalViewPr>
  <p:slideViewPr>
    <p:cSldViewPr>
      <p:cViewPr varScale="1">
        <p:scale>
          <a:sx n="98" d="100"/>
          <a:sy n="98" d="100"/>
        </p:scale>
        <p:origin x="-3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Spustelėkite, jei norite keisite ruoš. pav. stilių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Spustelėkite ruošinio paantraštės stiliui keisti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09B5CB3-E15C-475D-9601-FD3799097A6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5129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32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5133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138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5139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42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5143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4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5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6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7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48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49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96BCA-5E3E-46A7-AB28-71957A01FF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AAC0F-BCC8-4A86-92A2-B970D6B1CC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A00748-A878-407E-9BA3-CDC15DC9E0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4AE87-96ED-43A3-88C7-D0887D0289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5D357-2135-435F-A32F-2CE0EAA54D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47E485-3259-4ED5-A5BF-9317B1DC98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61041-5641-41BD-8124-0BAA0EC388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6A856-B9C1-4724-8AA6-B6CAAE5ED7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5DB36-AAF7-4EFE-9AC7-A873F2903A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6BACC-2DC2-4225-A47B-4F775721B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Spustelėkite, jei norite keisite ruoš. pav. stilių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Spustelėkite ruošinio teksto stiliams keisti</a:t>
            </a:r>
          </a:p>
          <a:p>
            <a:pPr lvl="1"/>
            <a:r>
              <a:rPr lang="en-US" smtClean="0"/>
              <a:t>Antras lygmuo</a:t>
            </a:r>
          </a:p>
          <a:p>
            <a:pPr lvl="2"/>
            <a:r>
              <a:rPr lang="en-US" smtClean="0"/>
              <a:t>Trečias lygmuo</a:t>
            </a:r>
          </a:p>
          <a:p>
            <a:pPr lvl="3"/>
            <a:r>
              <a:rPr lang="en-US" smtClean="0"/>
              <a:t>Ketvirtas lygmuo</a:t>
            </a:r>
          </a:p>
          <a:p>
            <a:pPr lvl="4"/>
            <a:r>
              <a:rPr lang="en-US" smtClean="0"/>
              <a:t>Penktas lygmuo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3F61AF-E736-4B3E-AA4D-C9C8A560FC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0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10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410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1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11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11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2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12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12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13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413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41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13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13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14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414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dynas.lt/gaires/frazeologizmai" TargetMode="External"/><Relationship Id="rId2" Type="http://schemas.openxmlformats.org/officeDocument/2006/relationships/hyperlink" Target="https://www.knygos.lt/lt/knygos/lietuviu-kalbos-frazeologijos-zodyna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6000" b="1" dirty="0" smtClean="0"/>
              <a:t>Frazeologizmai</a:t>
            </a:r>
            <a:endParaRPr lang="en-US" sz="60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sz="4400" b="1" dirty="0" smtClean="0">
                <a:solidFill>
                  <a:srgbClr val="7030A0"/>
                </a:solidFill>
              </a:rPr>
              <a:t>„Kalbos margumynai“ </a:t>
            </a:r>
          </a:p>
          <a:p>
            <a:r>
              <a:rPr lang="lt-LT" dirty="0" smtClean="0"/>
              <a:t>Sandra Janušonienė, lietuvių kalbos mokytoja metodininkė</a:t>
            </a:r>
          </a:p>
          <a:p>
            <a:r>
              <a:rPr lang="lt-LT" dirty="0" smtClean="0"/>
              <a:t>Karmėlavos Balio Buračo gimnazija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Uždavinys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lt-LT" sz="3600" dirty="0" smtClean="0">
                <a:solidFill>
                  <a:schemeClr val="folHlink"/>
                </a:solidFill>
              </a:rPr>
              <a:t>Išklausę mokytojos aiškinimų, mokiniai, dirbdami </a:t>
            </a:r>
            <a:r>
              <a:rPr lang="lt-LT" sz="3600" dirty="0" smtClean="0">
                <a:solidFill>
                  <a:schemeClr val="folHlink"/>
                </a:solidFill>
              </a:rPr>
              <a:t>porose, </a:t>
            </a:r>
            <a:r>
              <a:rPr lang="lt-LT" sz="3600" dirty="0" smtClean="0">
                <a:solidFill>
                  <a:schemeClr val="folHlink"/>
                </a:solidFill>
              </a:rPr>
              <a:t>iliustruos </a:t>
            </a:r>
            <a:r>
              <a:rPr lang="lt-LT" sz="3600" dirty="0" smtClean="0">
                <a:solidFill>
                  <a:schemeClr val="folHlink"/>
                </a:solidFill>
              </a:rPr>
              <a:t>1-2 </a:t>
            </a:r>
            <a:r>
              <a:rPr lang="lt-LT" sz="3600" dirty="0" smtClean="0">
                <a:solidFill>
                  <a:schemeClr val="folHlink"/>
                </a:solidFill>
              </a:rPr>
              <a:t>frazeologizmų tiesioginę reikšmę ir sukurs rišlų tekstą pavartodami 4-5 frazeologizmus. </a:t>
            </a:r>
            <a:endParaRPr lang="lt-LT" sz="3600" dirty="0">
              <a:solidFill>
                <a:schemeClr val="folHlink"/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24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>
                <a:solidFill>
                  <a:schemeClr val="tx2"/>
                </a:solidFill>
              </a:rPr>
              <a:t>KAS YRA FRAZEOLOGIZMAI?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10243" name="AutoShape 3"/>
          <p:cNvSpPr>
            <a:spLocks noGrp="1" noChangeArrowheads="1"/>
          </p:cNvSpPr>
          <p:nvPr>
            <p:ph type="body" idx="1"/>
          </p:nvPr>
        </p:nvSpPr>
        <p:spPr>
          <a:prstGeom prst="roundRect">
            <a:avLst>
              <a:gd name="adj" fmla="val 16667"/>
            </a:avLst>
          </a:prstGeom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lt-LT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lt-LT" sz="1800" b="1" dirty="0"/>
              <a:t>Bent dviejų žodžių junginys  </a:t>
            </a:r>
            <a:r>
              <a:rPr lang="lt-LT" sz="1800" b="1" dirty="0" smtClean="0"/>
              <a:t>                     </a:t>
            </a:r>
            <a:r>
              <a:rPr lang="lt-LT" sz="1800" b="1" dirty="0"/>
              <a:t>Pastovi reikšmė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lt-LT" sz="2000" dirty="0"/>
          </a:p>
          <a:p>
            <a:pPr algn="ctr">
              <a:lnSpc>
                <a:spcPct val="90000"/>
              </a:lnSpc>
              <a:buFontTx/>
              <a:buNone/>
            </a:pPr>
            <a:endParaRPr lang="lt-LT" sz="2000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lt-LT" sz="2400" b="1" dirty="0">
                <a:solidFill>
                  <a:schemeClr val="hlink"/>
                </a:solidFill>
              </a:rPr>
              <a:t>Frazeologizmas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lt-LT" sz="2400" dirty="0">
              <a:solidFill>
                <a:schemeClr val="hlink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lt-LT" sz="2000" dirty="0"/>
          </a:p>
          <a:p>
            <a:pPr algn="ctr">
              <a:lnSpc>
                <a:spcPct val="90000"/>
              </a:lnSpc>
              <a:buFontTx/>
              <a:buNone/>
            </a:pPr>
            <a:endParaRPr lang="lt-LT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lt-LT" sz="1800" b="1" dirty="0"/>
              <a:t>Perkeltinė reikšmė    </a:t>
            </a:r>
            <a:r>
              <a:rPr lang="lt-LT" sz="1800" b="1" dirty="0" smtClean="0"/>
              <a:t>                               Vaizdingas</a:t>
            </a:r>
            <a:endParaRPr lang="en-US" sz="1800" b="1" dirty="0"/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 flipH="1" flipV="1">
            <a:off x="2484438" y="2636838"/>
            <a:ext cx="9350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9" name="Line 29"/>
          <p:cNvSpPr>
            <a:spLocks noChangeShapeType="1"/>
          </p:cNvSpPr>
          <p:nvPr/>
        </p:nvSpPr>
        <p:spPr bwMode="auto">
          <a:xfrm flipH="1">
            <a:off x="2627313" y="3644900"/>
            <a:ext cx="79216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 flipV="1">
            <a:off x="5580063" y="2708275"/>
            <a:ext cx="1008062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>
            <a:off x="5580063" y="3716338"/>
            <a:ext cx="9366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tx2"/>
                </a:solidFill>
              </a:rPr>
              <a:t>FRAZEOLOGIZMAS</a:t>
            </a:r>
            <a:r>
              <a:rPr lang="lt-LT" b="1" smtClean="0">
                <a:solidFill>
                  <a:schemeClr val="tx2"/>
                </a:solidFill>
              </a:rPr>
              <a:t> </a:t>
            </a:r>
            <a:r>
              <a:rPr lang="lt-LT" smtClean="0">
                <a:solidFill>
                  <a:schemeClr val="tx2"/>
                </a:solidFill>
              </a:rPr>
              <a:t>-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lt-LT" dirty="0" smtClean="0">
                <a:solidFill>
                  <a:schemeClr val="hlink"/>
                </a:solidFill>
              </a:rPr>
              <a:t>tai </a:t>
            </a:r>
            <a:r>
              <a:rPr lang="lt-LT" dirty="0">
                <a:solidFill>
                  <a:schemeClr val="hlink"/>
                </a:solidFill>
              </a:rPr>
              <a:t>bent dviejų žodžių vaizdingas junginys, posakis, turintis pastovią, perkeltinę reikšmę.</a:t>
            </a:r>
          </a:p>
          <a:p>
            <a:pPr>
              <a:buFontTx/>
              <a:buNone/>
            </a:pPr>
            <a:r>
              <a:rPr lang="lt-LT" sz="2400" b="1" u="sng" dirty="0">
                <a:solidFill>
                  <a:schemeClr val="folHlink"/>
                </a:solidFill>
              </a:rPr>
              <a:t>Pvz.: </a:t>
            </a:r>
            <a:endParaRPr lang="lt-LT" sz="2400" b="1" u="sng" dirty="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r>
              <a:rPr lang="lt-LT" sz="2400" b="1" u="sng" dirty="0" smtClean="0">
                <a:solidFill>
                  <a:schemeClr val="folHlink"/>
                </a:solidFill>
              </a:rPr>
              <a:t>Tinginys </a:t>
            </a:r>
            <a:r>
              <a:rPr lang="lt-LT" sz="2400" b="1" u="sng" dirty="0">
                <a:solidFill>
                  <a:schemeClr val="folHlink"/>
                </a:solidFill>
              </a:rPr>
              <a:t>– tinginių pantis,  </a:t>
            </a:r>
            <a:endParaRPr lang="lt-LT" sz="2400" b="1" u="sng" dirty="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r>
              <a:rPr lang="lt-LT" sz="2400" b="1" u="sng" dirty="0" smtClean="0">
                <a:solidFill>
                  <a:schemeClr val="folHlink"/>
                </a:solidFill>
              </a:rPr>
              <a:t>ligonis </a:t>
            </a:r>
            <a:r>
              <a:rPr lang="lt-LT" sz="2400" b="1" u="sng" dirty="0">
                <a:solidFill>
                  <a:schemeClr val="folHlink"/>
                </a:solidFill>
              </a:rPr>
              <a:t>– ligų maišas, </a:t>
            </a:r>
            <a:endParaRPr lang="lt-LT" sz="2400" b="1" u="sng" dirty="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r>
              <a:rPr lang="lt-LT" sz="2400" b="1" u="sng" dirty="0" smtClean="0">
                <a:solidFill>
                  <a:schemeClr val="folHlink"/>
                </a:solidFill>
              </a:rPr>
              <a:t>pagyrūnas </a:t>
            </a:r>
            <a:r>
              <a:rPr lang="lt-LT" sz="2400" b="1" u="sng" dirty="0">
                <a:solidFill>
                  <a:schemeClr val="folHlink"/>
                </a:solidFill>
              </a:rPr>
              <a:t>– pagyrų </a:t>
            </a:r>
            <a:r>
              <a:rPr lang="lt-LT" sz="2400" b="1" u="sng" dirty="0" smtClean="0">
                <a:solidFill>
                  <a:schemeClr val="folHlink"/>
                </a:solidFill>
              </a:rPr>
              <a:t>puodas,</a:t>
            </a:r>
          </a:p>
          <a:p>
            <a:pPr>
              <a:buFontTx/>
              <a:buNone/>
            </a:pPr>
            <a:r>
              <a:rPr lang="lt-LT" sz="2400" b="1" u="sng" dirty="0" smtClean="0">
                <a:solidFill>
                  <a:schemeClr val="folHlink"/>
                </a:solidFill>
              </a:rPr>
              <a:t>Pūsti miglą į akis – meluoti...</a:t>
            </a:r>
            <a:endParaRPr lang="en-US" sz="2400" b="1" u="sng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hlinkClick r:id="rId2"/>
              </a:rPr>
              <a:t>Lietuvių kalbos frazeologijos žodynas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Internete </a:t>
            </a:r>
            <a:r>
              <a:rPr lang="lt-LT" dirty="0" smtClean="0">
                <a:hlinkClick r:id="rId3"/>
              </a:rPr>
              <a:t>žodynas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Klausimas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4171968"/>
          </a:xfrm>
        </p:spPr>
        <p:txBody>
          <a:bodyPr/>
          <a:lstStyle/>
          <a:p>
            <a:pPr>
              <a:buNone/>
            </a:pPr>
            <a:r>
              <a:rPr lang="lt-LT" b="1" dirty="0" smtClean="0"/>
              <a:t>Ar </a:t>
            </a:r>
            <a:r>
              <a:rPr lang="lt-LT" b="1" dirty="0"/>
              <a:t>verktumėte pagavę kiškį? </a:t>
            </a:r>
            <a:endParaRPr lang="lt-LT" b="1" dirty="0" smtClean="0"/>
          </a:p>
          <a:p>
            <a:pPr>
              <a:buFontTx/>
              <a:buChar char="-"/>
            </a:pPr>
            <a:endParaRPr lang="lt-LT" b="1" dirty="0" smtClean="0"/>
          </a:p>
          <a:p>
            <a:pPr>
              <a:buFontTx/>
              <a:buChar char="-"/>
            </a:pPr>
            <a:endParaRPr lang="lt-LT" b="1" dirty="0" smtClean="0"/>
          </a:p>
          <a:p>
            <a:pPr>
              <a:buFontTx/>
              <a:buChar char="-"/>
            </a:pPr>
            <a:endParaRPr lang="lt-LT" b="1" dirty="0" smtClean="0"/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dirty="0" smtClean="0"/>
              <a:t>    </a:t>
            </a:r>
            <a:r>
              <a:rPr lang="lt-LT" dirty="0" smtClean="0"/>
              <a:t> Sakysite, ko čia verkti? Džiaugtis     reikia. Tik kaip jį pagausi, tokį greitą?</a:t>
            </a:r>
          </a:p>
          <a:p>
            <a:pPr>
              <a:buFontTx/>
              <a:buChar char="-"/>
            </a:pPr>
            <a:endParaRPr lang="lt-LT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500306"/>
            <a:ext cx="2533237" cy="214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lt-LT" dirty="0" smtClean="0"/>
          </a:p>
          <a:p>
            <a:pPr>
              <a:buFontTx/>
              <a:buNone/>
            </a:pPr>
            <a:endParaRPr lang="lt-LT" dirty="0" smtClean="0"/>
          </a:p>
          <a:p>
            <a:pPr>
              <a:buFontTx/>
              <a:buNone/>
            </a:pPr>
            <a:endParaRPr lang="lt-LT" dirty="0" smtClean="0"/>
          </a:p>
          <a:p>
            <a:pPr>
              <a:buFontTx/>
              <a:buNone/>
            </a:pPr>
            <a:endParaRPr lang="lt-LT" dirty="0" smtClean="0"/>
          </a:p>
          <a:p>
            <a:pPr>
              <a:buFontTx/>
              <a:buNone/>
            </a:pPr>
            <a:r>
              <a:rPr lang="lt-LT" dirty="0" smtClean="0"/>
              <a:t>Tačiau nei to kiškio būta, nei kas jį gaudė. </a:t>
            </a:r>
          </a:p>
          <a:p>
            <a:pPr algn="r">
              <a:buFontTx/>
              <a:buNone/>
            </a:pPr>
            <a:r>
              <a:rPr lang="lt-LT" b="1" dirty="0" smtClean="0"/>
              <a:t>Kada sakoma pagavai kiškį?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85728"/>
            <a:ext cx="57150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sz="2800" dirty="0" smtClean="0">
                <a:solidFill>
                  <a:schemeClr val="tx2"/>
                </a:solidFill>
              </a:rPr>
              <a:t/>
            </a:r>
            <a:br>
              <a:rPr lang="lt-LT" sz="2800" dirty="0" smtClean="0">
                <a:solidFill>
                  <a:schemeClr val="tx2"/>
                </a:solidFill>
              </a:rPr>
            </a:br>
            <a:r>
              <a:rPr lang="lt-LT" sz="2800" dirty="0" smtClean="0">
                <a:solidFill>
                  <a:schemeClr val="tx2"/>
                </a:solidFill>
              </a:rPr>
              <a:t/>
            </a:r>
            <a:br>
              <a:rPr lang="lt-LT" sz="2800" dirty="0" smtClean="0">
                <a:solidFill>
                  <a:schemeClr val="tx2"/>
                </a:solidFill>
              </a:rPr>
            </a:br>
            <a:r>
              <a:rPr lang="lt-LT" sz="2800" dirty="0" smtClean="0">
                <a:solidFill>
                  <a:schemeClr val="tx2"/>
                </a:solidFill>
              </a:rPr>
              <a:t/>
            </a:r>
            <a:br>
              <a:rPr lang="lt-LT" sz="2800" dirty="0" smtClean="0">
                <a:solidFill>
                  <a:schemeClr val="tx2"/>
                </a:solidFill>
              </a:rPr>
            </a:br>
            <a:r>
              <a:rPr lang="lt-LT" sz="2800" dirty="0" smtClean="0">
                <a:solidFill>
                  <a:schemeClr val="tx2"/>
                </a:solidFill>
              </a:rPr>
              <a:t/>
            </a:r>
            <a:br>
              <a:rPr lang="lt-LT" sz="2800" dirty="0" smtClean="0">
                <a:solidFill>
                  <a:schemeClr val="tx2"/>
                </a:solidFill>
              </a:rPr>
            </a:br>
            <a:r>
              <a:rPr lang="lt-LT" sz="2800" dirty="0" smtClean="0">
                <a:solidFill>
                  <a:schemeClr val="tx2"/>
                </a:solidFill>
              </a:rPr>
              <a:t>Užduotis. Raskite</a:t>
            </a:r>
            <a:r>
              <a:rPr lang="lt-LT" sz="2800" dirty="0">
                <a:solidFill>
                  <a:schemeClr val="tx2"/>
                </a:solidFill>
              </a:rPr>
              <a:t>, kurį žodį kairėje savo reikšme atitinka žodžių junginys dešinėje. 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4171968"/>
          </a:xfrm>
        </p:spPr>
        <p:txBody>
          <a:bodyPr/>
          <a:lstStyle/>
          <a:p>
            <a:pPr>
              <a:buFontTx/>
              <a:buNone/>
            </a:pPr>
            <a:r>
              <a:rPr lang="lt-LT" sz="2800" dirty="0"/>
              <a:t>	</a:t>
            </a:r>
          </a:p>
          <a:p>
            <a:pPr>
              <a:buFontTx/>
              <a:buNone/>
            </a:pPr>
            <a:r>
              <a:rPr lang="lt-LT" sz="2800" dirty="0"/>
              <a:t>	Nerūpi			</a:t>
            </a:r>
            <a:r>
              <a:rPr lang="lt-LT" sz="2400" dirty="0" smtClean="0"/>
              <a:t>sugyventi kaip šuo su kate</a:t>
            </a:r>
            <a:endParaRPr lang="lt-LT" sz="2400" dirty="0"/>
          </a:p>
          <a:p>
            <a:pPr>
              <a:buFontTx/>
              <a:buNone/>
            </a:pPr>
            <a:r>
              <a:rPr lang="lt-LT" sz="2800" dirty="0"/>
              <a:t>	Rizikuoti				dūdas paleisti</a:t>
            </a:r>
          </a:p>
          <a:p>
            <a:pPr>
              <a:buFontTx/>
              <a:buNone/>
            </a:pPr>
            <a:r>
              <a:rPr lang="lt-LT" sz="2800" dirty="0"/>
              <a:t>	Kvailas				su ugnimi žaisti</a:t>
            </a:r>
          </a:p>
          <a:p>
            <a:pPr>
              <a:buFontTx/>
              <a:buNone/>
            </a:pPr>
            <a:r>
              <a:rPr lang="lt-LT" sz="2800" dirty="0"/>
              <a:t>	Daug				į vieną dūdą pūsti</a:t>
            </a:r>
          </a:p>
          <a:p>
            <a:pPr>
              <a:buFontTx/>
              <a:buNone/>
            </a:pPr>
            <a:r>
              <a:rPr lang="lt-LT" sz="2800" dirty="0"/>
              <a:t>	Pravirkti				nei šilta, nei šalta</a:t>
            </a:r>
          </a:p>
          <a:p>
            <a:pPr>
              <a:buFontTx/>
              <a:buNone/>
            </a:pPr>
            <a:r>
              <a:rPr lang="lt-LT" sz="2800" dirty="0"/>
              <a:t>	</a:t>
            </a:r>
            <a:r>
              <a:rPr lang="lt-LT" sz="2800" dirty="0" smtClean="0"/>
              <a:t>Sutarti</a:t>
            </a:r>
            <a:r>
              <a:rPr lang="lt-LT" sz="2800" dirty="0"/>
              <a:t>				ne visi </a:t>
            </a:r>
            <a:r>
              <a:rPr lang="lt-LT" sz="2800" dirty="0" smtClean="0"/>
              <a:t>namie</a:t>
            </a:r>
          </a:p>
          <a:p>
            <a:pPr>
              <a:buFontTx/>
              <a:buNone/>
            </a:pPr>
            <a:r>
              <a:rPr lang="lt-LT" sz="2800" dirty="0" smtClean="0"/>
              <a:t>          Pyktis                               kaip šieno</a:t>
            </a:r>
            <a:endParaRPr lang="en-US" sz="2800" dirty="0"/>
          </a:p>
        </p:txBody>
      </p:sp>
      <p:pic>
        <p:nvPicPr>
          <p:cNvPr id="12292" name="Picture 4" descr="gamta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857496"/>
            <a:ext cx="17430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929198"/>
            <a:ext cx="209821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sz="3200" u="sng" dirty="0" smtClean="0">
                <a:solidFill>
                  <a:schemeClr val="tx2"/>
                </a:solidFill>
              </a:rPr>
              <a:t>Užduotis </a:t>
            </a:r>
            <a:r>
              <a:rPr lang="lt-LT" sz="3200" u="sng" dirty="0" smtClean="0">
                <a:solidFill>
                  <a:schemeClr val="tx2"/>
                </a:solidFill>
              </a:rPr>
              <a:t>poroms:</a:t>
            </a:r>
            <a:endParaRPr lang="en-US" sz="3200" u="sng" dirty="0">
              <a:solidFill>
                <a:schemeClr val="tx2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lt-LT" dirty="0" smtClean="0"/>
              <a:t>Iliustruoti </a:t>
            </a:r>
            <a:r>
              <a:rPr lang="lt-LT" dirty="0" smtClean="0"/>
              <a:t>1-2 </a:t>
            </a:r>
            <a:r>
              <a:rPr lang="lt-LT" dirty="0" smtClean="0"/>
              <a:t>pasirinktų frazeologizmų </a:t>
            </a:r>
            <a:r>
              <a:rPr lang="lt-LT" u="sng" dirty="0" smtClean="0"/>
              <a:t>tiesioginę reikšmę </a:t>
            </a:r>
            <a:r>
              <a:rPr lang="lt-LT" dirty="0" smtClean="0"/>
              <a:t>ir sukurti trumputį rašinėlį pavartojant duotus </a:t>
            </a:r>
            <a:r>
              <a:rPr lang="lt-LT" dirty="0" smtClean="0"/>
              <a:t>4-5 </a:t>
            </a:r>
            <a:r>
              <a:rPr lang="lt-LT" dirty="0" smtClean="0"/>
              <a:t>frazeologizmus.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Traukti už liežuvio –kamantinėti, kvosti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714620"/>
            <a:ext cx="3937377" cy="24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Pirkti katę maiše – nežinant daryti</a:t>
            </a:r>
            <a:endParaRPr lang="en-US" dirty="0"/>
          </a:p>
        </p:txBody>
      </p:sp>
      <p:pic>
        <p:nvPicPr>
          <p:cNvPr id="7170" name="Picture 2" descr="C:\Users\benas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09160" y="2500312"/>
            <a:ext cx="3994494" cy="3000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Vilkas ėriuko kailyje – apsimeta geru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14870" y="2395537"/>
            <a:ext cx="2123905" cy="296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919278"/>
          </a:xfrm>
        </p:spPr>
        <p:txBody>
          <a:bodyPr/>
          <a:lstStyle/>
          <a:p>
            <a:r>
              <a:rPr lang="lt-LT" dirty="0" smtClean="0"/>
              <a:t>Ieškoti kaip adatos šieno kupepetoje – neįmanoma rasti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000240"/>
            <a:ext cx="328269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386662" cy="1990716"/>
          </a:xfrm>
        </p:spPr>
        <p:txBody>
          <a:bodyPr/>
          <a:lstStyle/>
          <a:p>
            <a:r>
              <a:rPr lang="lt-LT" dirty="0" smtClean="0"/>
              <a:t>Nors persiplėšk – stengtis suspėti (padaryti)</a:t>
            </a:r>
            <a:endParaRPr lang="en-US" dirty="0"/>
          </a:p>
        </p:txBody>
      </p:sp>
      <p:pic>
        <p:nvPicPr>
          <p:cNvPr id="6147" name="Picture 3" descr="C:\Users\benas\Desktop\Untitled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571744"/>
            <a:ext cx="4280957" cy="3380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Ausis ištempus – atidžiai klausyti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9" y="2586037"/>
            <a:ext cx="2747974" cy="27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Dirbame...</a:t>
            </a:r>
            <a:endParaRPr lang="en-US" dirty="0"/>
          </a:p>
        </p:txBody>
      </p:sp>
      <p:pic>
        <p:nvPicPr>
          <p:cNvPr id="5" name="Content Placeholder 4" descr="9_11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0950" y="2814637"/>
            <a:ext cx="1485900" cy="1685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Pristatome darbus...</a:t>
            </a:r>
            <a:endParaRPr lang="en-US" dirty="0"/>
          </a:p>
        </p:txBody>
      </p:sp>
      <p:pic>
        <p:nvPicPr>
          <p:cNvPr id="4" name="Content Placeholder 3" descr="smailikai_com_8_2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8587" y="3019425"/>
            <a:ext cx="1190625" cy="1276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28670"/>
            <a:ext cx="6870700" cy="823930"/>
          </a:xfrm>
        </p:spPr>
        <p:txBody>
          <a:bodyPr/>
          <a:lstStyle/>
          <a:p>
            <a:r>
              <a:rPr lang="lt-LT" sz="3600" dirty="0" smtClean="0">
                <a:solidFill>
                  <a:schemeClr val="tx2"/>
                </a:solidFill>
              </a:rPr>
              <a:t>Apibendriname...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lt-LT" sz="2800" b="1" dirty="0">
                <a:solidFill>
                  <a:schemeClr val="hlink"/>
                </a:solidFill>
              </a:rPr>
              <a:t>Daugiausia </a:t>
            </a:r>
            <a:r>
              <a:rPr lang="lt-LT" sz="2800" b="1" dirty="0"/>
              <a:t>frazeologizmų </a:t>
            </a:r>
            <a:r>
              <a:rPr lang="lt-LT" sz="2800" b="1" dirty="0">
                <a:solidFill>
                  <a:schemeClr val="hlink"/>
                </a:solidFill>
              </a:rPr>
              <a:t>vartojama </a:t>
            </a:r>
            <a:r>
              <a:rPr lang="lt-LT" sz="2800" b="1" dirty="0"/>
              <a:t>šnekamojoje kalboje ir grožinėje literatūroje</a:t>
            </a:r>
            <a:r>
              <a:rPr lang="lt-LT" sz="2800" b="1" dirty="0" smtClean="0"/>
              <a:t>.</a:t>
            </a:r>
          </a:p>
          <a:p>
            <a:pPr>
              <a:buFontTx/>
              <a:buNone/>
            </a:pPr>
            <a:endParaRPr lang="lt-LT" sz="2800" b="1" dirty="0"/>
          </a:p>
          <a:p>
            <a:pPr algn="r">
              <a:buFontTx/>
              <a:buNone/>
            </a:pPr>
            <a:r>
              <a:rPr lang="lt-LT" sz="2800" b="1" dirty="0" smtClean="0"/>
              <a:t>Frazeologizmai </a:t>
            </a:r>
            <a:r>
              <a:rPr lang="lt-LT" sz="2800" b="1" dirty="0" smtClean="0">
                <a:solidFill>
                  <a:srgbClr val="FF0000"/>
                </a:solidFill>
              </a:rPr>
              <a:t>pagyvina</a:t>
            </a:r>
            <a:r>
              <a:rPr lang="lt-LT" sz="2800" b="1" dirty="0" smtClean="0"/>
              <a:t> tekstą. Jei aprašydami kieno nors būdo savybę ar eglesį pavartosime frazeologizmą, tai tą savybę ne tik perteiksime vaizdžiai, bet </a:t>
            </a:r>
            <a:r>
              <a:rPr lang="lt-LT" sz="2800" b="1" dirty="0" smtClean="0"/>
              <a:t> ir </a:t>
            </a:r>
            <a:r>
              <a:rPr lang="lt-LT" sz="2800" b="1" dirty="0" smtClean="0"/>
              <a:t>pabrėšime.</a:t>
            </a:r>
            <a:endParaRPr lang="lt-LT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solidFill>
                  <a:schemeClr val="tx2"/>
                </a:solidFill>
              </a:rPr>
              <a:t>Ačiū už gerą darbą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7113" y="2519363"/>
            <a:ext cx="20097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230</TotalTime>
  <Words>245</Words>
  <Application>Microsoft Office PowerPoint</Application>
  <PresentationFormat>On-screen Show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Crayons</vt:lpstr>
      <vt:lpstr>Frazeologizmai</vt:lpstr>
      <vt:lpstr>Uždavinys</vt:lpstr>
      <vt:lpstr>KAS YRA FRAZEOLOGIZMAI?</vt:lpstr>
      <vt:lpstr>FRAZEOLOGIZMAS - </vt:lpstr>
      <vt:lpstr>Lietuvių kalbos frazeologijos žodynas</vt:lpstr>
      <vt:lpstr>Klausimas</vt:lpstr>
      <vt:lpstr>Slide 7</vt:lpstr>
      <vt:lpstr>    Užduotis. Raskite, kurį žodį kairėje savo reikšme atitinka žodžių junginys dešinėje. </vt:lpstr>
      <vt:lpstr>Užduotis poroms:</vt:lpstr>
      <vt:lpstr>Traukti už liežuvio –kamantinėti, kvosti</vt:lpstr>
      <vt:lpstr>Pirkti katę maiše – nežinant daryti</vt:lpstr>
      <vt:lpstr>Vilkas ėriuko kailyje – apsimeta geru</vt:lpstr>
      <vt:lpstr>Ieškoti kaip adatos šieno kupepetoje – neįmanoma rasti </vt:lpstr>
      <vt:lpstr>Nors persiplėšk – stengtis suspėti (padaryti)</vt:lpstr>
      <vt:lpstr>Ausis ištempus – atidžiai klausyti</vt:lpstr>
      <vt:lpstr>Dirbame...</vt:lpstr>
      <vt:lpstr>Pristatome darbus...</vt:lpstr>
      <vt:lpstr>Apibendriname...</vt:lpstr>
      <vt:lpstr>Ačiū už gerą darbą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Pažintis su frazeologizmais</dc:title>
  <dc:creator>AUGUSTE</dc:creator>
  <cp:lastModifiedBy>benas</cp:lastModifiedBy>
  <cp:revision>27</cp:revision>
  <dcterms:created xsi:type="dcterms:W3CDTF">2010-10-23T15:01:55Z</dcterms:created>
  <dcterms:modified xsi:type="dcterms:W3CDTF">2012-04-21T09:38:52Z</dcterms:modified>
</cp:coreProperties>
</file>