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70" r:id="rId9"/>
    <p:sldId id="271" r:id="rId10"/>
    <p:sldId id="259" r:id="rId11"/>
    <p:sldId id="265" r:id="rId12"/>
    <p:sldId id="262" r:id="rId13"/>
    <p:sldId id="266" r:id="rId14"/>
    <p:sldId id="267" r:id="rId15"/>
    <p:sldId id="268" r:id="rId16"/>
    <p:sldId id="269" r:id="rId17"/>
    <p:sldId id="272" r:id="rId18"/>
    <p:sldId id="274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BD755-D640-4A03-9E37-D17E93002E2A}" type="datetimeFigureOut">
              <a:rPr lang="lt-LT" smtClean="0"/>
              <a:pPr/>
              <a:t>2012.04.20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E3416-262A-498B-8060-44ECE7BECAA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Rūpintojėlis</a:t>
            </a:r>
            <a:endParaRPr lang="lt-LT" sz="4000" dirty="0"/>
          </a:p>
        </p:txBody>
      </p:sp>
      <p:sp>
        <p:nvSpPr>
          <p:cNvPr id="11" name="Turinio vietos rezervavimo ženklas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sz="2400" dirty="0" smtClean="0"/>
              <a:t>Autorius</a:t>
            </a:r>
            <a:endParaRPr lang="lt-LT" sz="2400" dirty="0"/>
          </a:p>
          <a:p>
            <a:r>
              <a:rPr lang="lt-LT" sz="2400" b="1" dirty="0" smtClean="0"/>
              <a:t>Julius Urbanavičius</a:t>
            </a:r>
            <a:endParaRPr lang="lt-LT" sz="2400" dirty="0" smtClean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88640"/>
            <a:ext cx="4392489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tačiakampis 12"/>
          <p:cNvSpPr/>
          <p:nvPr/>
        </p:nvSpPr>
        <p:spPr>
          <a:xfrm>
            <a:off x="179512" y="2348881"/>
            <a:ext cx="34563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 smtClean="0"/>
              <a:t>Liaudies meistrų drožtos Rūpintojėlio skulptūrėlės laikomos mūsų tautos ir</a:t>
            </a:r>
          </a:p>
          <a:p>
            <a:r>
              <a:rPr lang="lt-LT" sz="2800" dirty="0" smtClean="0"/>
              <a:t>Lietuvos simboliu.</a:t>
            </a:r>
            <a:endParaRPr lang="lt-LT" sz="2800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Medinis Rūpintojėlis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sz="2400" dirty="0" err="1" smtClean="0"/>
              <a:t>Palūšės</a:t>
            </a:r>
            <a:r>
              <a:rPr lang="lt-LT" sz="2400" dirty="0" smtClean="0"/>
              <a:t> bažnyčia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4532" y="273050"/>
            <a:ext cx="3892785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tačiakampis 7"/>
          <p:cNvSpPr/>
          <p:nvPr/>
        </p:nvSpPr>
        <p:spPr>
          <a:xfrm>
            <a:off x="323528" y="1772816"/>
            <a:ext cx="3888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Kai kur Rūpintojėlis kaimo žmonių vadintas </a:t>
            </a:r>
            <a:r>
              <a:rPr lang="lt-LT" dirty="0" err="1" smtClean="0"/>
              <a:t>Aprūpintoju</a:t>
            </a:r>
            <a:r>
              <a:rPr lang="lt-LT" dirty="0" smtClean="0"/>
              <a:t>, </a:t>
            </a:r>
            <a:r>
              <a:rPr lang="lt-LT" dirty="0" err="1" smtClean="0"/>
              <a:t>Aprūpintojėliu</a:t>
            </a:r>
            <a:r>
              <a:rPr lang="lt-LT" dirty="0" smtClean="0"/>
              <a:t>,</a:t>
            </a:r>
          </a:p>
          <a:p>
            <a:pPr>
              <a:buNone/>
            </a:pPr>
            <a:r>
              <a:rPr lang="lt-LT" dirty="0" smtClean="0"/>
              <a:t>    Rūpintoju.</a:t>
            </a:r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dirty="0" smtClean="0"/>
              <a:t> Dažniausiai taip vadintos skulptūrėlės stovėdavo namuose arba sodybų koplytėlėse.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3008313" cy="116205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Akmeninis Rūpintojėlis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7" y="342106"/>
            <a:ext cx="38385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tačiakampis 5"/>
          <p:cNvSpPr/>
          <p:nvPr/>
        </p:nvSpPr>
        <p:spPr>
          <a:xfrm rot="10800000" flipV="1">
            <a:off x="179513" y="3613957"/>
            <a:ext cx="21602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Albertas Danilevičius </a:t>
            </a:r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179512" y="2060848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Lietuvių </a:t>
            </a:r>
            <a:r>
              <a:rPr lang="lt-LT" dirty="0"/>
              <a:t>liaudies folklore aptinkamas akmuo, susijęs su sielvarto,</a:t>
            </a:r>
          </a:p>
          <a:p>
            <a:r>
              <a:rPr lang="lt-LT" dirty="0"/>
              <a:t>kančios ir skausmo išraiška. Dainose minimas akmuo, ant kurio atsisėdama </a:t>
            </a:r>
            <a:r>
              <a:rPr lang="lt-LT" dirty="0" smtClean="0"/>
              <a:t>kenčiant ir sielvartaujant.</a:t>
            </a:r>
            <a:endParaRPr lang="lt-LT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116205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Kryžių kalno Rūpintojėlis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sz="2000" dirty="0"/>
              <a:t>Iki XX a. antrojo dešimtmečio</a:t>
            </a:r>
          </a:p>
          <a:p>
            <a:r>
              <a:rPr lang="lt-LT" sz="2000" dirty="0"/>
              <a:t>Rūpintojėlis liaudyje turėjo du konkrečius terminus: tos skulptūrėlės, kurios statytos kapinėse,</a:t>
            </a:r>
          </a:p>
          <a:p>
            <a:r>
              <a:rPr lang="lt-LT" sz="2000" dirty="0"/>
              <a:t>vadintos „</a:t>
            </a:r>
            <a:r>
              <a:rPr lang="lt-LT" sz="2000" dirty="0" err="1"/>
              <a:t>smūtkeliais</a:t>
            </a:r>
            <a:r>
              <a:rPr lang="lt-LT" sz="2000" dirty="0"/>
              <a:t>“, o stovinčios namų interjeruose ar sodybų koplytėlėse – </a:t>
            </a:r>
            <a:r>
              <a:rPr lang="lt-LT" sz="2000" dirty="0" smtClean="0"/>
              <a:t>Rūpintojėliais.</a:t>
            </a:r>
            <a:endParaRPr lang="lt-LT" sz="2000" dirty="0"/>
          </a:p>
        </p:txBody>
      </p:sp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980728"/>
            <a:ext cx="46805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116205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Popieriaus karpinys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b="1" dirty="0" smtClean="0"/>
              <a:t>KLAIDAS NAVICKAS</a:t>
            </a:r>
          </a:p>
          <a:p>
            <a:endParaRPr lang="lt-LT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12776"/>
            <a:ext cx="3600400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tačiakampis 7"/>
          <p:cNvSpPr/>
          <p:nvPr/>
        </p:nvSpPr>
        <p:spPr>
          <a:xfrm>
            <a:off x="251520" y="2828836"/>
            <a:ext cx="4176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dirty="0"/>
              <a:t>Rūpintojėlis – vienas iš nedaugelio „dievukų“, kurie XIX a.–XX a. pradžioje</a:t>
            </a:r>
          </a:p>
          <a:p>
            <a:r>
              <a:rPr lang="lt-LT" sz="2000" dirty="0"/>
              <a:t>buvo laikomi troboje ant palangės ar specialiai jiems įrengtos lentynėlės.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Tapyboje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sz="2400" dirty="0" err="1" smtClean="0"/>
              <a:t>Durer</a:t>
            </a:r>
            <a:r>
              <a:rPr lang="lt-LT" sz="2400" dirty="0" smtClean="0"/>
              <a:t>: Man </a:t>
            </a:r>
            <a:r>
              <a:rPr lang="lt-LT" sz="2400" dirty="0" err="1" smtClean="0"/>
              <a:t>of</a:t>
            </a:r>
            <a:r>
              <a:rPr lang="lt-LT" sz="2400" dirty="0" smtClean="0"/>
              <a:t> </a:t>
            </a:r>
            <a:r>
              <a:rPr lang="lt-LT" sz="2400" dirty="0" err="1" smtClean="0"/>
              <a:t>Sorrows</a:t>
            </a:r>
            <a:r>
              <a:rPr lang="lt-LT" sz="2400" dirty="0" smtClean="0"/>
              <a:t>.</a:t>
            </a:r>
            <a:endParaRPr lang="lt-LT" sz="24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456" y="273050"/>
            <a:ext cx="3688937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651894"/>
          </a:xfrm>
        </p:spPr>
        <p:txBody>
          <a:bodyPr>
            <a:noAutofit/>
          </a:bodyPr>
          <a:lstStyle/>
          <a:p>
            <a:r>
              <a:rPr lang="lt-LT" sz="3200" dirty="0" smtClean="0"/>
              <a:t>Kristaus statulos kituose kraštuose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251520" y="1484784"/>
            <a:ext cx="3008313" cy="4691063"/>
          </a:xfrm>
        </p:spPr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sz="2400" b="1" dirty="0" smtClean="0"/>
              <a:t>Rio </a:t>
            </a:r>
            <a:r>
              <a:rPr lang="lt-LT" sz="2400" b="1" dirty="0" err="1" smtClean="0"/>
              <a:t>de</a:t>
            </a:r>
            <a:r>
              <a:rPr lang="lt-LT" sz="2400" b="1" dirty="0" smtClean="0"/>
              <a:t> </a:t>
            </a:r>
            <a:r>
              <a:rPr lang="lt-LT" sz="2400" b="1" dirty="0" err="1" smtClean="0"/>
              <a:t>Žaneire</a:t>
            </a:r>
            <a:r>
              <a:rPr lang="lt-LT" sz="2400" b="1" dirty="0" smtClean="0"/>
              <a:t> </a:t>
            </a:r>
            <a:r>
              <a:rPr lang="lt-LT" sz="2400" dirty="0" smtClean="0"/>
              <a:t>(</a:t>
            </a:r>
            <a:r>
              <a:rPr lang="lt-LT" sz="2400" b="1" dirty="0" smtClean="0"/>
              <a:t>Brazilija</a:t>
            </a:r>
            <a:r>
              <a:rPr lang="lt-LT" sz="2400" dirty="0" smtClean="0"/>
              <a:t>).</a:t>
            </a:r>
          </a:p>
          <a:p>
            <a:endParaRPr lang="lt-LT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317953"/>
            <a:ext cx="5111750" cy="376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Lenkija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Keliaujant magistrale Berlynas – Varšuva, prie mažo miestelio </a:t>
            </a:r>
            <a:r>
              <a:rPr lang="lt-LT" sz="2000" i="1" dirty="0" err="1" smtClean="0"/>
              <a:t>Swiebodzin</a:t>
            </a:r>
            <a:r>
              <a:rPr lang="lt-LT" sz="2000" dirty="0" smtClean="0"/>
              <a:t>, kuriame tėra 20 000 gyventojų, galima pamatyti didžiulę Kristaus statulą. Ji  36 m aukščio – didesnė net už Kristaus statulą, esančią Rio </a:t>
            </a:r>
            <a:r>
              <a:rPr lang="lt-LT" sz="2000" dirty="0" err="1" smtClean="0"/>
              <a:t>de</a:t>
            </a:r>
            <a:r>
              <a:rPr lang="lt-LT" sz="2000" dirty="0" smtClean="0"/>
              <a:t> </a:t>
            </a:r>
            <a:r>
              <a:rPr lang="lt-LT" sz="2000" dirty="0" err="1" smtClean="0"/>
              <a:t>Ženeire</a:t>
            </a:r>
            <a:r>
              <a:rPr lang="lt-LT" sz="2000" dirty="0" smtClean="0"/>
              <a:t>. Be to, lenkų statula stovi ant kalno, tad bendrai jos aukštis siekia 52 m. </a:t>
            </a:r>
            <a:endParaRPr lang="lt-LT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0"/>
            <a:ext cx="3312368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2492896"/>
            <a:ext cx="2571750" cy="4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Dabar aukščiausias Kristus 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Peru sostinėje Limoje pastatyta aukščiausia pasaulyje Kristaus statula. sumanymu.  37 metrų aukščio statula yra aukštesnė už pernai lapkritį Lenkijoje </a:t>
            </a:r>
            <a:r>
              <a:rPr lang="lt-LT" sz="2000" dirty="0" err="1" smtClean="0"/>
              <a:t>Sviebodzine</a:t>
            </a:r>
            <a:r>
              <a:rPr lang="lt-LT" sz="2000" dirty="0" smtClean="0"/>
              <a:t> pastatytą Kristaus karaliaus skulptūrą ir už garsiąją 30-ies metrų Kristaus skulptūrą Rio </a:t>
            </a:r>
            <a:r>
              <a:rPr lang="lt-LT" sz="2000" dirty="0" err="1" smtClean="0"/>
              <a:t>De</a:t>
            </a:r>
            <a:r>
              <a:rPr lang="lt-LT" sz="2000" dirty="0" smtClean="0"/>
              <a:t> </a:t>
            </a:r>
            <a:r>
              <a:rPr lang="lt-LT" sz="2000" dirty="0" err="1" smtClean="0"/>
              <a:t>Žaneire</a:t>
            </a:r>
            <a:r>
              <a:rPr lang="lt-LT" sz="2000" dirty="0" smtClean="0"/>
              <a:t>. </a:t>
            </a:r>
            <a:endParaRPr lang="lt-LT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795903"/>
            <a:ext cx="5111750" cy="2807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Avangardinis Rūpintojėlis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Tauras </a:t>
            </a:r>
            <a:r>
              <a:rPr lang="lt-LT" dirty="0" err="1" smtClean="0"/>
              <a:t>Česnulevičius</a:t>
            </a:r>
            <a:r>
              <a:rPr lang="lt-LT" dirty="0" smtClean="0"/>
              <a:t>, „Rūpintojėlis“, 2008</a:t>
            </a:r>
            <a:endParaRPr lang="lt-L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836712"/>
            <a:ext cx="3888432" cy="525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3008313" cy="864096"/>
          </a:xfrm>
        </p:spPr>
        <p:txBody>
          <a:bodyPr>
            <a:normAutofit fontScale="90000"/>
          </a:bodyPr>
          <a:lstStyle/>
          <a:p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>Šiandien tampa mugių preke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84783"/>
            <a:ext cx="3008313" cy="1512169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96509"/>
            <a:ext cx="5111750" cy="340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386104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Tai rodo šio vaizdinio gyvybingumą </a:t>
            </a:r>
            <a:endParaRPr lang="lt-LT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200" dirty="0" smtClean="0"/>
              <a:t>Karikatūrinis, bet irgi kenčiantis...</a:t>
            </a:r>
            <a:endParaRPr lang="lt-LT" sz="32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00" y="764704"/>
            <a:ext cx="461664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900" dirty="0" smtClean="0"/>
              <a:t>Vincas Mykolaitis-Putinas</a:t>
            </a:r>
            <a:br>
              <a:rPr lang="lt-LT" sz="4900" dirty="0" smtClean="0"/>
            </a:br>
            <a:r>
              <a:rPr lang="lt-LT" b="1" dirty="0" smtClean="0"/>
              <a:t>RŪPINTOJĖLIS   </a:t>
            </a:r>
            <a:r>
              <a:rPr lang="lt-LT" u="sng" dirty="0" smtClean="0"/>
              <a:t>1926 m.</a:t>
            </a:r>
            <a:endParaRPr lang="lt-LT" u="sng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Dievuli mano, kas per šviesios naktys! </a:t>
            </a:r>
            <a:br>
              <a:rPr lang="lt-LT" sz="2600" dirty="0" smtClean="0"/>
            </a:br>
            <a:r>
              <a:rPr lang="lt-LT" sz="2600" dirty="0" smtClean="0"/>
              <a:t>Ir kas plačių padangių per aukštumas! </a:t>
            </a:r>
            <a:br>
              <a:rPr lang="lt-LT" sz="2600" dirty="0" smtClean="0"/>
            </a:br>
            <a:r>
              <a:rPr lang="lt-LT" sz="2600" dirty="0" smtClean="0"/>
              <a:t>O žvaigždės, žvaigždės! didelės ir mažos </a:t>
            </a:r>
            <a:br>
              <a:rPr lang="lt-LT" sz="2600" dirty="0" smtClean="0"/>
            </a:br>
            <a:r>
              <a:rPr lang="lt-LT" sz="2600" dirty="0" smtClean="0"/>
              <a:t>Taip spindi, net graudu, Dievuli mano.</a:t>
            </a:r>
            <a:br>
              <a:rPr lang="lt-LT" sz="2600" dirty="0" smtClean="0"/>
            </a:b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Išeisiu, sau tariau, ant lygaus kelio:</a:t>
            </a:r>
            <a:br>
              <a:rPr lang="lt-LT" sz="2600" dirty="0" smtClean="0"/>
            </a:br>
            <a:r>
              <a:rPr lang="lt-LT" sz="2600" dirty="0" smtClean="0"/>
              <a:t>Ant lygaus kelio tai valia valužė, </a:t>
            </a:r>
            <a:br>
              <a:rPr lang="lt-LT" sz="2600" dirty="0" smtClean="0"/>
            </a:br>
            <a:r>
              <a:rPr lang="lt-LT" sz="2600" dirty="0" smtClean="0"/>
              <a:t>Ant lygaus kelio šviesiąją </a:t>
            </a:r>
            <a:r>
              <a:rPr lang="lt-LT" sz="2600" dirty="0" err="1" smtClean="0"/>
              <a:t>naktužę</a:t>
            </a:r>
            <a:r>
              <a:rPr lang="lt-LT" sz="2600" dirty="0" smtClean="0"/>
              <a:t> </a:t>
            </a:r>
            <a:br>
              <a:rPr lang="lt-LT" sz="2600" dirty="0" smtClean="0"/>
            </a:br>
            <a:r>
              <a:rPr lang="lt-LT" sz="2600" dirty="0" smtClean="0"/>
              <a:t>Tai tik jaunam plačias dūmas dūmoti.</a:t>
            </a:r>
            <a:br>
              <a:rPr lang="lt-LT" sz="2600" dirty="0" smtClean="0"/>
            </a:b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Bet kam gi tu, budrus Dievuli mano, </a:t>
            </a:r>
            <a:br>
              <a:rPr lang="lt-LT" sz="2600" dirty="0" smtClean="0"/>
            </a:br>
            <a:r>
              <a:rPr lang="lt-LT" sz="2600" dirty="0" smtClean="0"/>
              <a:t>Prie lygaus kelio rūpestėliu rymai? </a:t>
            </a:r>
            <a:br>
              <a:rPr lang="lt-LT" sz="2600" dirty="0" smtClean="0"/>
            </a:br>
            <a:r>
              <a:rPr lang="lt-LT" sz="2600" dirty="0" smtClean="0"/>
              <a:t>Prie lygaus kelio, kur vargų vargeliai </a:t>
            </a:r>
            <a:br>
              <a:rPr lang="lt-LT" sz="2600" dirty="0" smtClean="0"/>
            </a:br>
            <a:r>
              <a:rPr lang="lt-LT" sz="2600" dirty="0" smtClean="0"/>
              <a:t>Vieni per dienas dūsaudami vaikšto.</a:t>
            </a:r>
            <a:br>
              <a:rPr lang="lt-LT" sz="2600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041775" cy="4209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1800" dirty="0" smtClean="0"/>
              <a:t>      Dievuli mano, ar gi mūsų godos </a:t>
            </a:r>
            <a:br>
              <a:rPr lang="lt-LT" sz="1800" dirty="0" smtClean="0"/>
            </a:br>
            <a:r>
              <a:rPr lang="lt-LT" sz="1800" dirty="0" smtClean="0"/>
              <a:t>Tave prie kelio iš dangaus atprašė, </a:t>
            </a:r>
            <a:br>
              <a:rPr lang="lt-LT" sz="1800" dirty="0" smtClean="0"/>
            </a:br>
            <a:r>
              <a:rPr lang="lt-LT" sz="1800" dirty="0" smtClean="0"/>
              <a:t>Ar gal tos šviesios rudenio </a:t>
            </a:r>
            <a:r>
              <a:rPr lang="lt-LT" sz="1800" dirty="0" err="1" smtClean="0"/>
              <a:t>naktužės</a:t>
            </a:r>
            <a:r>
              <a:rPr lang="lt-LT" sz="1800" dirty="0" smtClean="0"/>
              <a:t> </a:t>
            </a:r>
            <a:br>
              <a:rPr lang="lt-LT" sz="1800" dirty="0" smtClean="0"/>
            </a:br>
            <a:r>
              <a:rPr lang="lt-LT" sz="1800" dirty="0" smtClean="0"/>
              <a:t>Tave iš mūsų žemės išsapnavo?</a:t>
            </a:r>
            <a:br>
              <a:rPr lang="lt-LT" sz="1800" dirty="0" smtClean="0"/>
            </a:br>
            <a:r>
              <a:rPr lang="lt-LT" sz="1800" dirty="0" smtClean="0"/>
              <a:t/>
            </a:r>
            <a:br>
              <a:rPr lang="lt-LT" sz="1800" dirty="0" smtClean="0"/>
            </a:br>
            <a:r>
              <a:rPr lang="lt-LT" sz="1800" dirty="0" smtClean="0"/>
              <a:t>Priimki gi mane, budrus Rūpintojėli,</a:t>
            </a:r>
            <a:br>
              <a:rPr lang="lt-LT" sz="1800" dirty="0" smtClean="0"/>
            </a:br>
            <a:r>
              <a:rPr lang="lt-LT" sz="1800" dirty="0" smtClean="0"/>
              <a:t>Prie lygaus kelio šiąnakt padūmoti. -</a:t>
            </a:r>
            <a:br>
              <a:rPr lang="lt-LT" sz="1800" dirty="0" smtClean="0"/>
            </a:br>
            <a:r>
              <a:rPr lang="lt-LT" sz="1800" dirty="0" smtClean="0"/>
              <a:t>O kad aukštam danguj tos šviesios žvaigždės</a:t>
            </a:r>
            <a:br>
              <a:rPr lang="lt-LT" sz="1800" dirty="0" smtClean="0"/>
            </a:br>
            <a:r>
              <a:rPr lang="lt-LT" sz="1800" dirty="0" smtClean="0"/>
              <a:t>Taip spindi, net graudu, Dievuli mano.</a:t>
            </a:r>
          </a:p>
          <a:p>
            <a:endParaRPr lang="lt-LT" sz="1800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</a:p>
          <a:p>
            <a:pPr>
              <a:buNone/>
            </a:pPr>
            <a:r>
              <a:rPr lang="lt-LT" dirty="0" smtClean="0"/>
              <a:t>1.Apibūdinkite šio eilėraščio vyksmo vietą ir laiką.</a:t>
            </a:r>
            <a:endParaRPr lang="lt-LT" dirty="0"/>
          </a:p>
          <a:p>
            <a:pPr>
              <a:buNone/>
            </a:pPr>
            <a:r>
              <a:rPr lang="lt-LT" dirty="0" smtClean="0"/>
              <a:t>2. </a:t>
            </a:r>
            <a:r>
              <a:rPr lang="lt-LT" dirty="0"/>
              <a:t>Surask eilėraštyje „Rūpintojėlis“ </a:t>
            </a:r>
            <a:r>
              <a:rPr lang="lt-LT" dirty="0" smtClean="0"/>
              <a:t>dvasios </a:t>
            </a:r>
            <a:r>
              <a:rPr lang="lt-LT" dirty="0"/>
              <a:t>pasaulio simbolius. Kuris tau labiausiai</a:t>
            </a:r>
          </a:p>
          <a:p>
            <a:pPr>
              <a:buNone/>
            </a:pPr>
            <a:r>
              <a:rPr lang="lt-LT" dirty="0" smtClean="0"/>
              <a:t>   patinka</a:t>
            </a:r>
            <a:r>
              <a:rPr lang="lt-LT" dirty="0"/>
              <a:t>? Kodėl?</a:t>
            </a:r>
          </a:p>
          <a:p>
            <a:pPr>
              <a:buNone/>
            </a:pPr>
            <a:r>
              <a:rPr lang="lt-LT" dirty="0" smtClean="0"/>
              <a:t>   </a:t>
            </a:r>
            <a:endParaRPr lang="lt-LT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3.Raskite liaudie dainą primenančių žodžių formų. Kaip jas vadiname, ką jos suteikia eilėraščiui ?</a:t>
            </a:r>
          </a:p>
          <a:p>
            <a:pPr>
              <a:buNone/>
            </a:pPr>
            <a:r>
              <a:rPr lang="lt-LT" dirty="0" smtClean="0"/>
              <a:t>    4. Aptark eilėraščio kalbantįjį ( koks jo amžius, kur ir ko jis išeina ? )</a:t>
            </a:r>
            <a:endParaRPr lang="lt-LT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/>
              <a:t> </a:t>
            </a:r>
            <a:r>
              <a:rPr lang="lt-LT" smtClean="0"/>
              <a:t>   5 </a:t>
            </a:r>
            <a:r>
              <a:rPr lang="lt-LT" dirty="0" smtClean="0"/>
              <a:t>. Kurios eilutės eilėraštyje “Rūpintojėlis” mums primena, jog Jėzus yra ir Dievas, ir žmogus? Paaiškink, kodėl Jėzus geriau gali suprasti žmogaus kančias? Remkis eilėraščio citatomis.</a:t>
            </a:r>
          </a:p>
          <a:p>
            <a:endParaRPr lang="lt-LT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Raskite tekste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Retorinius klausimus</a:t>
            </a:r>
          </a:p>
          <a:p>
            <a:endParaRPr lang="lt-LT" dirty="0" smtClean="0"/>
          </a:p>
          <a:p>
            <a:r>
              <a:rPr lang="lt-LT" dirty="0" smtClean="0"/>
              <a:t>Sušukimus</a:t>
            </a:r>
          </a:p>
          <a:p>
            <a:endParaRPr lang="lt-LT" dirty="0" smtClean="0"/>
          </a:p>
          <a:p>
            <a:r>
              <a:rPr lang="lt-LT" dirty="0" smtClean="0"/>
              <a:t>Kreipinius</a:t>
            </a:r>
            <a:endParaRPr lang="lt-LT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Išrašykite tinkamas citatas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Eilėraščio nuotaika graudi, ilgesinga, nes kosminės erdvės subjektui nepasiekiamos</a:t>
            </a:r>
          </a:p>
          <a:p>
            <a:r>
              <a:rPr lang="lt-LT" dirty="0" smtClean="0"/>
              <a:t>Subjekto širdy gimsta dideli troškimai</a:t>
            </a:r>
          </a:p>
          <a:p>
            <a:r>
              <a:rPr lang="lt-LT" dirty="0" smtClean="0"/>
              <a:t>Kviečia apmąstyti savo būtį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415</Words>
  <Application>Microsoft Office PowerPoint</Application>
  <PresentationFormat>Demonstracija ekrane (4:3)</PresentationFormat>
  <Paragraphs>166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Office tema</vt:lpstr>
      <vt:lpstr>Rūpintojėlis</vt:lpstr>
      <vt:lpstr>Medinis Rūpintojėlis</vt:lpstr>
      <vt:lpstr>Akmeninis Rūpintojėlis</vt:lpstr>
      <vt:lpstr>Kryžių kalno Rūpintojėlis</vt:lpstr>
      <vt:lpstr>Popieriaus karpinys</vt:lpstr>
      <vt:lpstr>Tapyboje</vt:lpstr>
      <vt:lpstr>Kristaus statulos kituose kraštuose</vt:lpstr>
      <vt:lpstr>Lenkija</vt:lpstr>
      <vt:lpstr>Dabar aukščiausias Kristus </vt:lpstr>
      <vt:lpstr>Avangardinis Rūpintojėlis</vt:lpstr>
      <vt:lpstr>   Šiandien tampa mugių preke</vt:lpstr>
      <vt:lpstr>Karikatūrinis, bet irgi kenčiantis...</vt:lpstr>
      <vt:lpstr>Vincas Mykolaitis-Putinas RŪPINTOJĖLIS   1926 m.</vt:lpstr>
      <vt:lpstr>Užduotys</vt:lpstr>
      <vt:lpstr>Skaidrė 15</vt:lpstr>
      <vt:lpstr>Skaidrė 16</vt:lpstr>
      <vt:lpstr>Raskite tekste</vt:lpstr>
      <vt:lpstr>Išrašykite tinkamas citatas</vt:lpstr>
    </vt:vector>
  </TitlesOfParts>
  <Company>Panevėžio Rožyno pagrindinė mokykla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Rūpintojėlis</dc:title>
  <dc:creator>Laimutė Kairienė</dc:creator>
  <cp:lastModifiedBy>Laimutė Kairienė</cp:lastModifiedBy>
  <cp:revision>22</cp:revision>
  <dcterms:created xsi:type="dcterms:W3CDTF">2012-04-19T10:33:09Z</dcterms:created>
  <dcterms:modified xsi:type="dcterms:W3CDTF">2012-04-20T07:41:17Z</dcterms:modified>
</cp:coreProperties>
</file>