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9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2C-6409-4C99-AD15-6EBBCB77280E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FA6B-80D9-442A-BAB2-359B964544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2C-6409-4C99-AD15-6EBBCB77280E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FA6B-80D9-442A-BAB2-359B964544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2C-6409-4C99-AD15-6EBBCB77280E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FA6B-80D9-442A-BAB2-359B964544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2C-6409-4C99-AD15-6EBBCB77280E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FA6B-80D9-442A-BAB2-359B964544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2C-6409-4C99-AD15-6EBBCB77280E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FA6B-80D9-442A-BAB2-359B964544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2C-6409-4C99-AD15-6EBBCB77280E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3DFA6B-80D9-442A-BAB2-359B964544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2C-6409-4C99-AD15-6EBBCB77280E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FA6B-80D9-442A-BAB2-359B964544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2C-6409-4C99-AD15-6EBBCB77280E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4C3DFA6B-80D9-442A-BAB2-359B964544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468102C-6409-4C99-AD15-6EBBCB77280E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FA6B-80D9-442A-BAB2-359B964544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2C-6409-4C99-AD15-6EBBCB77280E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FA6B-80D9-442A-BAB2-359B964544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2C-6409-4C99-AD15-6EBBCB77280E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FA6B-80D9-442A-BAB2-359B964544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468102C-6409-4C99-AD15-6EBBCB77280E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C3DFA6B-80D9-442A-BAB2-359B964544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2000240"/>
            <a:ext cx="7139346" cy="3071834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lt-LT" sz="7700" dirty="0" smtClean="0">
                <a:latin typeface="Calibri" pitchFamily="34" charset="0"/>
              </a:rPr>
              <a:t>Maironis</a:t>
            </a:r>
          </a:p>
          <a:p>
            <a:pPr algn="ctr"/>
            <a:endParaRPr lang="lt-LT" sz="4400" dirty="0" smtClean="0">
              <a:latin typeface="Calibri" pitchFamily="34" charset="0"/>
            </a:endParaRPr>
          </a:p>
          <a:p>
            <a:pPr algn="ctr"/>
            <a:r>
              <a:rPr lang="lt-LT" sz="3400" dirty="0" smtClean="0">
                <a:latin typeface="Calibri" pitchFamily="34" charset="0"/>
              </a:rPr>
              <a:t>Individualioji lyrika</a:t>
            </a:r>
          </a:p>
          <a:p>
            <a:pPr algn="ctr"/>
            <a:endParaRPr lang="lt-LT" dirty="0" smtClean="0">
              <a:latin typeface="Calibri" pitchFamily="34" charset="0"/>
            </a:endParaRPr>
          </a:p>
          <a:p>
            <a:pPr algn="ctr"/>
            <a:endParaRPr lang="lt-LT" sz="3600" dirty="0" smtClean="0">
              <a:latin typeface="Calibri" pitchFamily="34" charset="0"/>
            </a:endParaRPr>
          </a:p>
          <a:p>
            <a:pPr algn="ctr"/>
            <a:r>
              <a:rPr lang="lt-LT" sz="7700" dirty="0" smtClean="0">
                <a:latin typeface="Calibri" pitchFamily="34" charset="0"/>
              </a:rPr>
              <a:t>„Užmigo žemė”</a:t>
            </a:r>
          </a:p>
          <a:p>
            <a:pPr algn="ctr"/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3614734" cy="621510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endParaRPr lang="lt-LT" sz="2000" dirty="0" smtClean="0">
              <a:latin typeface="Calibri" pitchFamily="34" charset="0"/>
            </a:endParaRPr>
          </a:p>
          <a:p>
            <a:pPr>
              <a:buNone/>
            </a:pPr>
            <a:r>
              <a:rPr lang="lt-LT" sz="2200" dirty="0" smtClean="0">
                <a:latin typeface="Calibri" pitchFamily="34" charset="0"/>
              </a:rPr>
              <a:t>Užmigo žemė. Tik dangaus</a:t>
            </a:r>
          </a:p>
          <a:p>
            <a:pPr>
              <a:buNone/>
            </a:pPr>
            <a:r>
              <a:rPr lang="lt-LT" sz="2200" dirty="0" smtClean="0">
                <a:latin typeface="Calibri" pitchFamily="34" charset="0"/>
              </a:rPr>
              <a:t>Negęsta akys sidabrinės,</a:t>
            </a:r>
          </a:p>
          <a:p>
            <a:pPr>
              <a:buNone/>
            </a:pPr>
            <a:r>
              <a:rPr lang="lt-LT" sz="2200" dirty="0" smtClean="0">
                <a:latin typeface="Calibri" pitchFamily="34" charset="0"/>
              </a:rPr>
              <a:t>Ir sparnas miego malonaus</a:t>
            </a:r>
          </a:p>
          <a:p>
            <a:pPr>
              <a:buNone/>
            </a:pPr>
            <a:r>
              <a:rPr lang="lt-LT" sz="2200" dirty="0" smtClean="0">
                <a:latin typeface="Calibri" pitchFamily="34" charset="0"/>
              </a:rPr>
              <a:t>Nemigdo tik jaunos krūtinės.</a:t>
            </a:r>
          </a:p>
          <a:p>
            <a:pPr>
              <a:buNone/>
            </a:pPr>
            <a:endParaRPr lang="lt-LT" sz="2200" dirty="0" smtClean="0">
              <a:latin typeface="Calibri" pitchFamily="34" charset="0"/>
            </a:endParaRPr>
          </a:p>
          <a:p>
            <a:pPr>
              <a:buNone/>
            </a:pPr>
            <a:r>
              <a:rPr lang="lt-LT" sz="2200" dirty="0" smtClean="0">
                <a:latin typeface="Calibri" pitchFamily="34" charset="0"/>
              </a:rPr>
              <a:t>Neužmigdys naktis žvaigždės,</a:t>
            </a:r>
          </a:p>
          <a:p>
            <a:pPr>
              <a:buNone/>
            </a:pPr>
            <a:r>
              <a:rPr lang="lt-LT" sz="2200" dirty="0" smtClean="0">
                <a:latin typeface="Calibri" pitchFamily="34" charset="0"/>
              </a:rPr>
              <a:t>Nenuramins širdis troškimų;</a:t>
            </a:r>
          </a:p>
          <a:p>
            <a:pPr>
              <a:buNone/>
            </a:pPr>
            <a:r>
              <a:rPr lang="lt-LT" sz="2200" dirty="0" smtClean="0">
                <a:latin typeface="Calibri" pitchFamily="34" charset="0"/>
              </a:rPr>
              <a:t>Dvasia ko ieško, kas atspės,</a:t>
            </a:r>
          </a:p>
          <a:p>
            <a:pPr>
              <a:buNone/>
            </a:pPr>
            <a:r>
              <a:rPr lang="lt-LT" sz="2200" dirty="0" smtClean="0">
                <a:latin typeface="Calibri" pitchFamily="34" charset="0"/>
              </a:rPr>
              <a:t>Kai skęsta ji tarp atminimų!</a:t>
            </a:r>
          </a:p>
          <a:p>
            <a:pPr>
              <a:buNone/>
            </a:pPr>
            <a:endParaRPr lang="lt-LT" sz="2200" dirty="0" smtClean="0">
              <a:latin typeface="Calibri" pitchFamily="34" charset="0"/>
            </a:endParaRPr>
          </a:p>
          <a:p>
            <a:pPr>
              <a:buNone/>
            </a:pPr>
            <a:r>
              <a:rPr lang="lt-LT" sz="2200" dirty="0" smtClean="0">
                <a:latin typeface="Calibri" pitchFamily="34" charset="0"/>
              </a:rPr>
              <a:t>Aušra saulėtekio nušvis,</a:t>
            </a:r>
          </a:p>
          <a:p>
            <a:pPr>
              <a:buNone/>
            </a:pPr>
            <a:r>
              <a:rPr lang="lt-LT" sz="2200" dirty="0" smtClean="0">
                <a:latin typeface="Calibri" pitchFamily="34" charset="0"/>
              </a:rPr>
              <a:t>Ir užsimerks nakties šviesybės;</a:t>
            </a:r>
          </a:p>
          <a:p>
            <a:pPr>
              <a:buNone/>
            </a:pPr>
            <a:r>
              <a:rPr lang="lt-LT" sz="2200" dirty="0" smtClean="0">
                <a:latin typeface="Calibri" pitchFamily="34" charset="0"/>
              </a:rPr>
              <a:t>Neras tik atilsio širdis:</a:t>
            </a:r>
          </a:p>
          <a:p>
            <a:pPr>
              <a:buNone/>
            </a:pPr>
            <a:r>
              <a:rPr lang="lt-LT" sz="2200" dirty="0" smtClean="0">
                <a:latin typeface="Calibri" pitchFamily="34" charset="0"/>
              </a:rPr>
              <a:t>Viltis nežvelgs į jos gilybes!..</a:t>
            </a:r>
          </a:p>
          <a:p>
            <a:pPr algn="ctr">
              <a:buNone/>
            </a:pPr>
            <a:r>
              <a:rPr lang="lt-LT" sz="2000" dirty="0" smtClean="0">
                <a:latin typeface="Calibri" pitchFamily="34" charset="0"/>
              </a:rPr>
              <a:t>                      </a:t>
            </a:r>
          </a:p>
          <a:p>
            <a:pPr>
              <a:buNone/>
            </a:pPr>
            <a:r>
              <a:rPr lang="lt-LT" sz="2000" dirty="0" smtClean="0">
                <a:latin typeface="Calibri" pitchFamily="34" charset="0"/>
              </a:rPr>
              <a:t>                    1895</a:t>
            </a:r>
          </a:p>
          <a:p>
            <a:pPr algn="ctr">
              <a:buNone/>
            </a:pPr>
            <a:endParaRPr lang="lt-LT" sz="2000" dirty="0" smtClean="0">
              <a:latin typeface="Calibri" pitchFamily="34" charset="0"/>
            </a:endParaRPr>
          </a:p>
          <a:p>
            <a:pPr algn="ctr">
              <a:buNone/>
            </a:pPr>
            <a:endParaRPr lang="en-US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Calibri" pitchFamily="34" charset="0"/>
              </a:rPr>
              <a:t>Tema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>
                <a:latin typeface="Calibri" pitchFamily="34" charset="0"/>
              </a:rPr>
              <a:t>     </a:t>
            </a:r>
            <a:r>
              <a:rPr lang="lt-LT" sz="3600" dirty="0" smtClean="0">
                <a:latin typeface="Calibri" pitchFamily="34" charset="0"/>
              </a:rPr>
              <a:t>Individo dvasinis disbalansas.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Calibri" pitchFamily="34" charset="0"/>
              </a:rPr>
              <a:t>Laikas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</a:t>
            </a:r>
            <a:r>
              <a:rPr lang="lt-LT" dirty="0" smtClean="0">
                <a:latin typeface="Calibri" pitchFamily="34" charset="0"/>
              </a:rPr>
              <a:t>Pirmoje ir antroje eilėraščio strofose vyrauja tamsusis paros metas – naktis („Užmigo žemė”, „dangaus negęsta akys sidabrinės”, „sparnas miego malonaus nemigdo”). </a:t>
            </a:r>
          </a:p>
          <a:p>
            <a:pPr>
              <a:buNone/>
            </a:pPr>
            <a:r>
              <a:rPr lang="lt-LT" dirty="0" smtClean="0">
                <a:latin typeface="Calibri" pitchFamily="34" charset="0"/>
              </a:rPr>
              <a:t>      Trečioje (paskutinėje) eilėraščio strofoje įvyksta laiko pasikeitimas: „Aušra saulėtekio nušvis,/ Ir užsimerks nakties šveisybės”.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Calibri" pitchFamily="34" charset="0"/>
              </a:rPr>
              <a:t>Nuotaika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</a:t>
            </a:r>
            <a:r>
              <a:rPr lang="lt-LT" dirty="0" smtClean="0">
                <a:latin typeface="Calibri" pitchFamily="34" charset="0"/>
              </a:rPr>
              <a:t>Eilėraštis „Užmigo žemė“ – liūdnas, netgi tragiškas. Literatūros kritikė Vanda Zaborskaitė teigia: „Užmigo žemė“ – vienas pačių tragiškiausių Maironio eilėraščių“. 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Calibri" pitchFamily="34" charset="0"/>
              </a:rPr>
              <a:t>Lyrinis subjektas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 </a:t>
            </a:r>
            <a:r>
              <a:rPr lang="lt-LT" dirty="0" smtClean="0">
                <a:latin typeface="Calibri" pitchFamily="34" charset="0"/>
              </a:rPr>
              <a:t>Lyrinį subjektą metonimiškai pakeičia „jauna krūtinė”, „širdis”. </a:t>
            </a:r>
          </a:p>
          <a:p>
            <a:pPr>
              <a:buNone/>
            </a:pPr>
            <a:r>
              <a:rPr lang="lt-LT" dirty="0" smtClean="0">
                <a:latin typeface="Calibri" pitchFamily="34" charset="0"/>
              </a:rPr>
              <a:t>       Akivaizdu, jog lyrinio subjekto dvasia yra nerami: „Nemigdo tik jaunos krūtinės”, „Nenuramins širdis troškimų”, „Neras tik atilsio širdis”. Ji neranda ramybės savyje, aiškiai jaučiama vidinė sumaištis: „Dvasia ko ieško, kas atspės, / Kai skęsta ji tarp atminimų!”.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Calibri" pitchFamily="34" charset="0"/>
              </a:rPr>
              <a:t>Struktūra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     </a:t>
            </a:r>
            <a:r>
              <a:rPr lang="lt-LT" dirty="0" smtClean="0">
                <a:latin typeface="Calibri" pitchFamily="34" charset="0"/>
              </a:rPr>
              <a:t>Maironio kūrinys „Užmigo žemė“ yra romantinio pobūdžio eilėraštis. Jis, kaip ir daugelis Maironio eilėraščių, yra griežtos sandaros. Eilėraštį sudaro trys posmai, o posmą – keturios eilutės. Eilėraščiui būdingas kryžminis rimavimo būdas ir </a:t>
            </a:r>
            <a:r>
              <a:rPr lang="lt-LT" dirty="0" err="1" smtClean="0">
                <a:latin typeface="Calibri" pitchFamily="34" charset="0"/>
              </a:rPr>
              <a:t>silabotoninė</a:t>
            </a:r>
            <a:r>
              <a:rPr lang="lt-LT" dirty="0" smtClean="0">
                <a:latin typeface="Calibri" pitchFamily="34" charset="0"/>
              </a:rPr>
              <a:t> eilėdara.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Calibri" pitchFamily="34" charset="0"/>
              </a:rPr>
              <a:t>Meninės priemonės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</a:t>
            </a:r>
            <a:r>
              <a:rPr lang="lt-LT" dirty="0" smtClean="0">
                <a:latin typeface="Calibri" pitchFamily="34" charset="0"/>
              </a:rPr>
              <a:t>Eilėraštyje yra paralelių („Neužmigdys naktis žvaigždės, / Nenuramins širdis troškimų”), inversijų („Tik dangaus/ Negęsta akys sidabrinės”), personifikacijų („dangaus akys sidabrinės“), epitetų („sparnas miego malonaus“), retorinių sušukimų („Dvasia ko ieško kas atspės, / Kai skęsta ji tarp atminimų!“), metaforų („sparnas miego malonaus“). Žodis tarnauja jausmui.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Calibri" pitchFamily="34" charset="0"/>
              </a:rPr>
              <a:t>Išvada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</a:t>
            </a:r>
            <a:r>
              <a:rPr lang="lt-LT" sz="3200" dirty="0" smtClean="0">
                <a:latin typeface="Calibri" pitchFamily="34" charset="0"/>
              </a:rPr>
              <a:t>Jei individas nežino, ko siekia, ko jo siela trokšta, jis neturi vilties atrasti ramybę.</a:t>
            </a:r>
            <a:endParaRPr lang="lt-LT" dirty="0" smtClean="0">
              <a:latin typeface="Calibri" pitchFamily="34" charset="0"/>
            </a:endParaRPr>
          </a:p>
          <a:p>
            <a:pPr>
              <a:buNone/>
            </a:pPr>
            <a:r>
              <a:rPr lang="lt-LT" dirty="0" smtClean="0">
                <a:latin typeface="Calibri" pitchFamily="34" charset="0"/>
              </a:rPr>
              <a:t>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Calibri" pitchFamily="34" charset="0"/>
              </a:rPr>
              <a:t>Literatūros sąrašas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sz="2400" dirty="0" smtClean="0">
                <a:latin typeface="Trebuchet MS"/>
              </a:rPr>
              <a:t>●</a:t>
            </a:r>
            <a:r>
              <a:rPr lang="lt-LT" sz="2400" dirty="0" smtClean="0">
                <a:latin typeface="Calibri" pitchFamily="34" charset="0"/>
              </a:rPr>
              <a:t>   Irena Kanišauskaitė, Marius Mikalajūnas, Saulius Žukas literatūros vadovėlis 11kl. „Mokinio knyga išplėstiniam kursui” Id. </a:t>
            </a:r>
          </a:p>
          <a:p>
            <a:pPr>
              <a:buNone/>
            </a:pPr>
            <a:r>
              <a:rPr lang="lt-LT" sz="2400" dirty="0" smtClean="0">
                <a:latin typeface="Trebuchet MS"/>
              </a:rPr>
              <a:t>●  </a:t>
            </a:r>
            <a:r>
              <a:rPr lang="lt-LT" sz="2400" dirty="0" smtClean="0">
                <a:latin typeface="Calibri" pitchFamily="34" charset="0"/>
              </a:rPr>
              <a:t>Literatūros vadovėlis „Literatūra. Chrestomatija. Romantizmas, Realizmas, Neoromantizmas” 11kl.  IId.</a:t>
            </a:r>
          </a:p>
          <a:p>
            <a:pPr>
              <a:buNone/>
            </a:pP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121</TotalTime>
  <Words>391</Words>
  <Application>Microsoft Office PowerPoint</Application>
  <PresentationFormat>Demonstracija ekrane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Technic</vt:lpstr>
      <vt:lpstr>PowerPoint pristatymas</vt:lpstr>
      <vt:lpstr>PowerPoint pristatymas</vt:lpstr>
      <vt:lpstr>Tema</vt:lpstr>
      <vt:lpstr>Laikas</vt:lpstr>
      <vt:lpstr>Nuotaika</vt:lpstr>
      <vt:lpstr>Lyrinis subjektas</vt:lpstr>
      <vt:lpstr>Struktūra</vt:lpstr>
      <vt:lpstr>Meninės priemonės</vt:lpstr>
      <vt:lpstr>Išvada</vt:lpstr>
      <vt:lpstr>Literatūros sąrašas</vt:lpstr>
    </vt:vector>
  </TitlesOfParts>
  <Company>Kaimynai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AMD</dc:creator>
  <cp:lastModifiedBy>Vartotojas</cp:lastModifiedBy>
  <cp:revision>14</cp:revision>
  <dcterms:created xsi:type="dcterms:W3CDTF">2012-03-05T20:41:59Z</dcterms:created>
  <dcterms:modified xsi:type="dcterms:W3CDTF">2012-03-06T12:41:30Z</dcterms:modified>
</cp:coreProperties>
</file>