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-123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8C1BB869-78AF-4FF8-959B-F5E1455B4621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9FD1641D-593B-4C4F-A3E1-7D0AF6765B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8C1BB869-78AF-4FF8-959B-F5E1455B4621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1641D-593B-4C4F-A3E1-7D0AF6765B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8C1BB869-78AF-4FF8-959B-F5E1455B4621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9FD1641D-593B-4C4F-A3E1-7D0AF6765B1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8C1BB869-78AF-4FF8-959B-F5E1455B4621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9FD1641D-593B-4C4F-A3E1-7D0AF6765B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8C1BB869-78AF-4FF8-959B-F5E1455B4621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9FD1641D-593B-4C4F-A3E1-7D0AF6765B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B869-78AF-4FF8-959B-F5E1455B4621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1641D-593B-4C4F-A3E1-7D0AF6765B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8C1BB869-78AF-4FF8-959B-F5E1455B4621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9FD1641D-593B-4C4F-A3E1-7D0AF6765B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8C1BB869-78AF-4FF8-959B-F5E1455B4621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9FD1641D-593B-4C4F-A3E1-7D0AF6765B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8C1BB869-78AF-4FF8-959B-F5E1455B4621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9FD1641D-593B-4C4F-A3E1-7D0AF6765B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B869-78AF-4FF8-959B-F5E1455B4621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1641D-593B-4C4F-A3E1-7D0AF6765B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B869-78AF-4FF8-959B-F5E1455B4621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1641D-593B-4C4F-A3E1-7D0AF6765B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8C1BB869-78AF-4FF8-959B-F5E1455B4621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9FD1641D-593B-4C4F-A3E1-7D0AF6765B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mintys.lt/pamokymai/laikas-brangink-laika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flipV="1">
            <a:off x="540544" y="730570"/>
            <a:ext cx="8062912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544" y="764704"/>
            <a:ext cx="8062912" cy="5760640"/>
          </a:xfrm>
        </p:spPr>
        <p:txBody>
          <a:bodyPr>
            <a:normAutofit/>
          </a:bodyPr>
          <a:lstStyle/>
          <a:p>
            <a:pPr algn="ctr"/>
            <a:endParaRPr lang="en-US" sz="2400" dirty="0" smtClean="0">
              <a:latin typeface="Baskerville Old Face" pitchFamily="18" charset="0"/>
            </a:endParaRPr>
          </a:p>
          <a:p>
            <a:pPr algn="ctr"/>
            <a:endParaRPr lang="en-US" sz="2400" dirty="0" smtClean="0">
              <a:latin typeface="Baskerville Old Face" pitchFamily="18" charset="0"/>
            </a:endParaRPr>
          </a:p>
          <a:p>
            <a:pPr algn="ctr"/>
            <a:endParaRPr lang="en-US" sz="2400" dirty="0" smtClean="0">
              <a:latin typeface="Baskerville Old Face" pitchFamily="18" charset="0"/>
            </a:endParaRPr>
          </a:p>
          <a:p>
            <a:pPr algn="ctr"/>
            <a:endParaRPr lang="en-US" sz="2400" dirty="0" smtClean="0">
              <a:latin typeface="Baskerville Old Face" pitchFamily="18" charset="0"/>
            </a:endParaRPr>
          </a:p>
          <a:p>
            <a:pPr algn="ctr"/>
            <a:endParaRPr lang="en-US" sz="2400" dirty="0" smtClean="0">
              <a:latin typeface="Baskerville Old Face" pitchFamily="18" charset="0"/>
            </a:endParaRPr>
          </a:p>
          <a:p>
            <a:pPr algn="ctr"/>
            <a:r>
              <a:rPr lang="en-US" sz="4800" i="1" dirty="0" err="1" smtClean="0">
                <a:solidFill>
                  <a:schemeClr val="accent2"/>
                </a:solidFill>
                <a:latin typeface="Lucida Handwriting" pitchFamily="66" charset="0"/>
              </a:rPr>
              <a:t>Mintys</a:t>
            </a:r>
            <a:r>
              <a:rPr lang="en-US" sz="4800" i="1" dirty="0" smtClean="0">
                <a:solidFill>
                  <a:schemeClr val="accent2"/>
                </a:solidFill>
                <a:latin typeface="Lucida Handwriting" pitchFamily="66" charset="0"/>
              </a:rPr>
              <a:t> </a:t>
            </a:r>
            <a:r>
              <a:rPr lang="en-US" sz="4800" i="1" dirty="0" err="1" smtClean="0">
                <a:solidFill>
                  <a:schemeClr val="accent2"/>
                </a:solidFill>
                <a:latin typeface="Lucida Handwriting" pitchFamily="66" charset="0"/>
              </a:rPr>
              <a:t>apie</a:t>
            </a:r>
            <a:r>
              <a:rPr lang="en-US" sz="4800" i="1" dirty="0" smtClean="0">
                <a:solidFill>
                  <a:schemeClr val="accent2"/>
                </a:solidFill>
                <a:latin typeface="Lucida Handwriting" pitchFamily="66" charset="0"/>
              </a:rPr>
              <a:t> </a:t>
            </a:r>
            <a:r>
              <a:rPr lang="en-US" sz="4800" i="1" dirty="0" err="1" smtClean="0">
                <a:solidFill>
                  <a:schemeClr val="accent2"/>
                </a:solidFill>
                <a:latin typeface="Lucida Handwriting" pitchFamily="66" charset="0"/>
              </a:rPr>
              <a:t>kalb</a:t>
            </a:r>
            <a:r>
              <a:rPr lang="lt-LT" sz="4800" i="1" dirty="0" smtClean="0">
                <a:solidFill>
                  <a:schemeClr val="accent2"/>
                </a:solidFill>
                <a:latin typeface="Lucida Handwriting" pitchFamily="66" charset="0"/>
              </a:rPr>
              <a:t>ą...</a:t>
            </a:r>
          </a:p>
          <a:p>
            <a:pPr algn="ctr"/>
            <a:endParaRPr lang="lt-LT" sz="4800" i="1" dirty="0" smtClean="0">
              <a:latin typeface="Lucida Handwriting" pitchFamily="66" charset="0"/>
            </a:endParaRPr>
          </a:p>
          <a:p>
            <a:pPr algn="ctr"/>
            <a:endParaRPr lang="en-US" sz="4800" i="1" dirty="0">
              <a:latin typeface="Lucida Handwriting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3861048"/>
            <a:ext cx="2466975" cy="1788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620688"/>
            <a:ext cx="8062912" cy="420464"/>
          </a:xfrm>
        </p:spPr>
        <p:txBody>
          <a:bodyPr>
            <a:noAutofit/>
          </a:bodyPr>
          <a:lstStyle/>
          <a:p>
            <a:pPr algn="ctr"/>
            <a:r>
              <a:rPr lang="lt-LT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Handwriting" pitchFamily="66" charset="0"/>
              </a:rPr>
              <a:t>M. Daukša</a:t>
            </a:r>
            <a:endParaRPr lang="en-US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Handwriting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544" y="1340768"/>
            <a:ext cx="8062912" cy="4320480"/>
          </a:xfrm>
        </p:spPr>
        <p:txBody>
          <a:bodyPr/>
          <a:lstStyle/>
          <a:p>
            <a:pPr algn="ctr"/>
            <a:r>
              <a:rPr lang="lt-LT" sz="2400" i="1" dirty="0" smtClean="0">
                <a:solidFill>
                  <a:schemeClr val="tx2"/>
                </a:solidFill>
                <a:latin typeface="Lucida Handwriting" pitchFamily="66" charset="0"/>
              </a:rPr>
              <a:t>Ne žemės derlumu, ne drabužių skirtingumu, ne šalies gražumu, ne miestų ir pilių tvirtumu gyvuoja tautos, bet daugiausia išlaikydamos ir vartodamos savo kalbą.</a:t>
            </a:r>
          </a:p>
          <a:p>
            <a:pPr algn="ctr"/>
            <a:endParaRPr lang="en-US" sz="2400" i="1" dirty="0">
              <a:solidFill>
                <a:schemeClr val="tx2"/>
              </a:solidFill>
              <a:latin typeface="Lucida Handwriting" pitchFamily="66" charset="0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3212976"/>
            <a:ext cx="1971675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332656"/>
            <a:ext cx="8062912" cy="708496"/>
          </a:xfrm>
        </p:spPr>
        <p:txBody>
          <a:bodyPr>
            <a:normAutofit/>
          </a:bodyPr>
          <a:lstStyle/>
          <a:p>
            <a:pPr algn="ctr"/>
            <a:r>
              <a:rPr lang="lt-LT" sz="3200" i="1" dirty="0" smtClean="0">
                <a:latin typeface="Lucida Handwriting" pitchFamily="66" charset="0"/>
              </a:rPr>
              <a:t>J. V. Gėtė</a:t>
            </a:r>
            <a:endParaRPr lang="en-US" sz="3200" i="1" dirty="0">
              <a:latin typeface="Lucida Handwriting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544" y="1196752"/>
            <a:ext cx="8062912" cy="4680520"/>
          </a:xfrm>
        </p:spPr>
        <p:txBody>
          <a:bodyPr>
            <a:normAutofit/>
          </a:bodyPr>
          <a:lstStyle/>
          <a:p>
            <a:pPr algn="ctr"/>
            <a:endParaRPr lang="lt-LT" sz="2400" i="1" dirty="0" smtClean="0">
              <a:latin typeface="Lucida Handwriting" pitchFamily="66" charset="0"/>
            </a:endParaRPr>
          </a:p>
          <a:p>
            <a:pPr algn="ctr"/>
            <a:r>
              <a:rPr lang="lt-LT" sz="2400" i="1" dirty="0" smtClean="0">
                <a:solidFill>
                  <a:schemeClr val="tx2"/>
                </a:solidFill>
                <a:latin typeface="Lucida Handwriting" pitchFamily="66" charset="0"/>
              </a:rPr>
              <a:t>Tas, kuris nemoka svetimų kalbų, nesupranta ir savosios.</a:t>
            </a:r>
            <a:endParaRPr lang="en-US" sz="2400" i="1" dirty="0">
              <a:solidFill>
                <a:schemeClr val="tx2"/>
              </a:solidFill>
              <a:latin typeface="Lucida Handwriting" pitchFamily="66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3068960"/>
            <a:ext cx="1981200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332656"/>
            <a:ext cx="8062912" cy="780503"/>
          </a:xfrm>
        </p:spPr>
        <p:txBody>
          <a:bodyPr>
            <a:normAutofit/>
          </a:bodyPr>
          <a:lstStyle/>
          <a:p>
            <a:pPr algn="ctr"/>
            <a:r>
              <a:rPr lang="en-US" sz="3200" i="1" dirty="0" smtClean="0">
                <a:latin typeface="Lucida Handwriting" pitchFamily="66" charset="0"/>
              </a:rPr>
              <a:t>S. </a:t>
            </a:r>
            <a:r>
              <a:rPr lang="en-US" sz="3200" i="1" dirty="0" err="1" smtClean="0">
                <a:latin typeface="Lucida Handwriting" pitchFamily="66" charset="0"/>
              </a:rPr>
              <a:t>Daukantas</a:t>
            </a:r>
            <a:endParaRPr lang="en-US" sz="3200" i="1" dirty="0">
              <a:latin typeface="Lucida Handwriting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544" y="1268760"/>
            <a:ext cx="8062912" cy="4464496"/>
          </a:xfrm>
        </p:spPr>
        <p:txBody>
          <a:bodyPr>
            <a:normAutofit/>
          </a:bodyPr>
          <a:lstStyle/>
          <a:p>
            <a:pPr algn="ctr"/>
            <a:endParaRPr lang="lt-LT" sz="2400" dirty="0" smtClean="0">
              <a:solidFill>
                <a:schemeClr val="tx2"/>
              </a:solidFill>
              <a:latin typeface="Lucida Handwriting" pitchFamily="66" charset="0"/>
            </a:endParaRPr>
          </a:p>
          <a:p>
            <a:pPr algn="ctr"/>
            <a:r>
              <a:rPr lang="lt-LT" sz="2400" dirty="0" smtClean="0">
                <a:solidFill>
                  <a:schemeClr val="tx2"/>
                </a:solidFill>
                <a:latin typeface="Lucida Handwriting" pitchFamily="66" charset="0"/>
              </a:rPr>
              <a:t>Tebeturi dar lietuviai ir žemaičiai visų brangiausią palikimą savo bočių prabočių t. y. savo kalbą, kurią idant išplėštų iš nasrų visa ryjančio</a:t>
            </a:r>
            <a:r>
              <a:rPr lang="lt-LT" sz="2400" u="sng" dirty="0" smtClean="0">
                <a:solidFill>
                  <a:schemeClr val="tx2"/>
                </a:solidFill>
                <a:latin typeface="Lucida Handwriting" pitchFamily="66" charset="0"/>
                <a:hlinkClick r:id="rId2" tooltip=" laiko"/>
              </a:rPr>
              <a:t> laiko</a:t>
            </a:r>
            <a:r>
              <a:rPr lang="lt-LT" sz="2400" u="sng" dirty="0" smtClean="0">
                <a:solidFill>
                  <a:schemeClr val="tx2"/>
                </a:solidFill>
                <a:latin typeface="Lucida Handwriting" pitchFamily="66" charset="0"/>
              </a:rPr>
              <a:t> </a:t>
            </a:r>
            <a:r>
              <a:rPr lang="lt-LT" sz="2400" dirty="0" smtClean="0">
                <a:solidFill>
                  <a:schemeClr val="tx2"/>
                </a:solidFill>
                <a:latin typeface="Lucida Handwriting" pitchFamily="66" charset="0"/>
              </a:rPr>
              <a:t>ir pastatytų šalia kalbų mokytą, turi aną šiandien dalinti.</a:t>
            </a:r>
          </a:p>
          <a:p>
            <a:pPr algn="ctr"/>
            <a:endParaRPr lang="en-US" sz="2400" dirty="0">
              <a:solidFill>
                <a:schemeClr val="tx2"/>
              </a:solidFill>
              <a:latin typeface="Lucida Handwriting" pitchFamily="66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3645024"/>
            <a:ext cx="2929508" cy="1855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332656"/>
            <a:ext cx="8062912" cy="636488"/>
          </a:xfrm>
        </p:spPr>
        <p:txBody>
          <a:bodyPr>
            <a:normAutofit/>
          </a:bodyPr>
          <a:lstStyle/>
          <a:p>
            <a:pPr algn="ctr"/>
            <a:r>
              <a:rPr lang="en-US" sz="3200" i="1" dirty="0" smtClean="0">
                <a:latin typeface="Lucida Handwriting" pitchFamily="66" charset="0"/>
              </a:rPr>
              <a:t>B. </a:t>
            </a:r>
            <a:r>
              <a:rPr lang="en-US" sz="3200" i="1" dirty="0" err="1" smtClean="0">
                <a:latin typeface="Lucida Handwriting" pitchFamily="66" charset="0"/>
              </a:rPr>
              <a:t>Fontenelis</a:t>
            </a:r>
            <a:endParaRPr lang="en-US" sz="3200" i="1" dirty="0">
              <a:latin typeface="Lucida Handwriting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544" y="1052736"/>
            <a:ext cx="8062912" cy="5040560"/>
          </a:xfrm>
        </p:spPr>
        <p:txBody>
          <a:bodyPr/>
          <a:lstStyle/>
          <a:p>
            <a:pPr algn="ctr"/>
            <a:endParaRPr lang="lt-LT" i="1" dirty="0" smtClean="0">
              <a:solidFill>
                <a:schemeClr val="tx2"/>
              </a:solidFill>
              <a:latin typeface="Lucida Handwriting" pitchFamily="66" charset="0"/>
            </a:endParaRPr>
          </a:p>
          <a:p>
            <a:pPr algn="ctr"/>
            <a:r>
              <a:rPr lang="en-US" i="1" dirty="0" err="1" smtClean="0">
                <a:solidFill>
                  <a:schemeClr val="tx2"/>
                </a:solidFill>
                <a:latin typeface="Lucida Handwriting" pitchFamily="66" charset="0"/>
              </a:rPr>
              <a:t>Aistra</a:t>
            </a:r>
            <a:r>
              <a:rPr lang="en-US" i="1" dirty="0" smtClean="0">
                <a:solidFill>
                  <a:schemeClr val="tx2"/>
                </a:solidFill>
                <a:latin typeface="Lucida Handwriting" pitchFamily="66" charset="0"/>
              </a:rPr>
              <a:t> – </a:t>
            </a:r>
            <a:r>
              <a:rPr lang="en-US" i="1" dirty="0" err="1" smtClean="0">
                <a:solidFill>
                  <a:schemeClr val="tx2"/>
                </a:solidFill>
                <a:latin typeface="Lucida Handwriting" pitchFamily="66" charset="0"/>
              </a:rPr>
              <a:t>žodžio</a:t>
            </a:r>
            <a:r>
              <a:rPr lang="en-US" i="1" dirty="0" smtClean="0">
                <a:solidFill>
                  <a:schemeClr val="tx2"/>
                </a:solidFill>
                <a:latin typeface="Lucida Handwriting" pitchFamily="66" charset="0"/>
              </a:rPr>
              <a:t> </a:t>
            </a:r>
            <a:r>
              <a:rPr lang="en-US" i="1" dirty="0" err="1" smtClean="0">
                <a:solidFill>
                  <a:schemeClr val="tx2"/>
                </a:solidFill>
                <a:latin typeface="Lucida Handwriting" pitchFamily="66" charset="0"/>
              </a:rPr>
              <a:t>siela</a:t>
            </a:r>
            <a:r>
              <a:rPr lang="en-US" i="1" dirty="0" smtClean="0">
                <a:solidFill>
                  <a:schemeClr val="tx2"/>
                </a:solidFill>
                <a:latin typeface="Lucida Handwriting" pitchFamily="66" charset="0"/>
              </a:rPr>
              <a:t>.</a:t>
            </a:r>
            <a:endParaRPr lang="lt-LT" i="1" dirty="0" smtClean="0">
              <a:solidFill>
                <a:schemeClr val="tx2"/>
              </a:solidFill>
              <a:latin typeface="Lucida Handwriting" pitchFamily="66" charset="0"/>
            </a:endParaRPr>
          </a:p>
          <a:p>
            <a:pPr algn="ctr"/>
            <a:endParaRPr lang="lt-LT" i="1" dirty="0" smtClean="0">
              <a:solidFill>
                <a:schemeClr val="tx2"/>
              </a:solidFill>
              <a:latin typeface="Lucida Handwriting" pitchFamily="66" charset="0"/>
            </a:endParaRPr>
          </a:p>
          <a:p>
            <a:pPr algn="ctr"/>
            <a:endParaRPr lang="lt-LT" i="1" dirty="0" smtClean="0">
              <a:solidFill>
                <a:schemeClr val="tx2"/>
              </a:solidFill>
              <a:latin typeface="Lucida Handwriting" pitchFamily="66" charset="0"/>
            </a:endParaRPr>
          </a:p>
          <a:p>
            <a:pPr algn="ctr"/>
            <a:endParaRPr lang="en-US" i="1" dirty="0">
              <a:solidFill>
                <a:schemeClr val="tx2"/>
              </a:solidFill>
              <a:latin typeface="Lucida Handwriting" pitchFamily="66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9450" y="2586038"/>
            <a:ext cx="2705100" cy="1779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260648"/>
            <a:ext cx="8062912" cy="636487"/>
          </a:xfrm>
        </p:spPr>
        <p:txBody>
          <a:bodyPr>
            <a:noAutofit/>
          </a:bodyPr>
          <a:lstStyle/>
          <a:p>
            <a:pPr algn="ctr"/>
            <a:r>
              <a:rPr lang="en-US" sz="3200" i="1" dirty="0" smtClean="0">
                <a:latin typeface="Lucida Handwriting" pitchFamily="66" charset="0"/>
              </a:rPr>
              <a:t>E. M. </a:t>
            </a:r>
            <a:r>
              <a:rPr lang="en-US" sz="3200" i="1" dirty="0" err="1" smtClean="0">
                <a:latin typeface="Lucida Handwriting" pitchFamily="66" charset="0"/>
              </a:rPr>
              <a:t>Arntas</a:t>
            </a:r>
            <a:endParaRPr lang="en-US" sz="3200" i="1" dirty="0">
              <a:latin typeface="Lucida Handwriting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544" y="1412776"/>
            <a:ext cx="8062912" cy="4608512"/>
          </a:xfrm>
        </p:spPr>
        <p:txBody>
          <a:bodyPr>
            <a:normAutofit/>
          </a:bodyPr>
          <a:lstStyle/>
          <a:p>
            <a:pPr algn="ctr"/>
            <a:r>
              <a:rPr lang="lt-LT" sz="2400" i="1" dirty="0" smtClean="0">
                <a:solidFill>
                  <a:schemeClr val="tx2"/>
                </a:solidFill>
                <a:latin typeface="Lucida Handwriting" pitchFamily="66" charset="0"/>
              </a:rPr>
              <a:t>Nieko dvasingesnio nei širdingesnio už kalbą tauta neturi. Tad jei tauta nenori prarasti to, per ką egzistuoja, turi nieko kito taip nežiūrėti kaip kad nebūtų darkoma jos kalba.</a:t>
            </a:r>
          </a:p>
          <a:p>
            <a:pPr algn="ctr"/>
            <a:endParaRPr lang="lt-LT" sz="2400" i="1" dirty="0" smtClean="0">
              <a:solidFill>
                <a:schemeClr val="tx2"/>
              </a:solidFill>
              <a:latin typeface="Lucida Handwriting" pitchFamily="66" charset="0"/>
            </a:endParaRPr>
          </a:p>
          <a:p>
            <a:pPr algn="ctr"/>
            <a:endParaRPr lang="en-US" sz="2400" i="1" dirty="0">
              <a:solidFill>
                <a:schemeClr val="tx2"/>
              </a:solidFill>
              <a:latin typeface="Lucida Handwriting" pitchFamily="66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3429000"/>
            <a:ext cx="2486025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332656"/>
            <a:ext cx="8062912" cy="564480"/>
          </a:xfrm>
        </p:spPr>
        <p:txBody>
          <a:bodyPr>
            <a:noAutofit/>
          </a:bodyPr>
          <a:lstStyle/>
          <a:p>
            <a:pPr algn="ctr"/>
            <a:r>
              <a:rPr lang="en-US" sz="3200" i="1" dirty="0" smtClean="0">
                <a:latin typeface="Lucida Handwriting" pitchFamily="66" charset="0"/>
              </a:rPr>
              <a:t>T. </a:t>
            </a:r>
            <a:r>
              <a:rPr lang="en-US" sz="3200" i="1" dirty="0" err="1" smtClean="0">
                <a:latin typeface="Lucida Handwriting" pitchFamily="66" charset="0"/>
              </a:rPr>
              <a:t>Fuleris</a:t>
            </a:r>
            <a:endParaRPr lang="en-US" sz="3200" i="1" dirty="0">
              <a:latin typeface="Lucida Handwriting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1196752"/>
            <a:ext cx="8062912" cy="4320480"/>
          </a:xfrm>
        </p:spPr>
        <p:txBody>
          <a:bodyPr>
            <a:normAutofit/>
          </a:bodyPr>
          <a:lstStyle/>
          <a:p>
            <a:pPr algn="ctr"/>
            <a:r>
              <a:rPr lang="lt-LT" sz="2400" i="1" dirty="0" smtClean="0">
                <a:solidFill>
                  <a:schemeClr val="tx2"/>
                </a:solidFill>
                <a:latin typeface="Lucida Handwriting" pitchFamily="66" charset="0"/>
              </a:rPr>
              <a:t>Žodynas – tai visata, išdėstyta abėcėlės tvarka</a:t>
            </a:r>
            <a:r>
              <a:rPr lang="lt-LT" sz="2400" i="1" dirty="0" smtClean="0">
                <a:solidFill>
                  <a:schemeClr val="tx2">
                    <a:lumMod val="90000"/>
                  </a:schemeClr>
                </a:solidFill>
                <a:latin typeface="Lucida Handwriting" pitchFamily="66" charset="0"/>
              </a:rPr>
              <a:t>.</a:t>
            </a:r>
          </a:p>
          <a:p>
            <a:pPr algn="ctr"/>
            <a:endParaRPr lang="lt-LT" sz="2400" i="1" dirty="0" smtClean="0">
              <a:solidFill>
                <a:schemeClr val="tx2">
                  <a:lumMod val="90000"/>
                </a:schemeClr>
              </a:solidFill>
              <a:latin typeface="Lucida Handwriting" pitchFamily="66" charset="0"/>
            </a:endParaRPr>
          </a:p>
          <a:p>
            <a:pPr algn="ctr"/>
            <a:endParaRPr lang="en-US" sz="2400" i="1" dirty="0">
              <a:solidFill>
                <a:schemeClr val="tx2">
                  <a:lumMod val="90000"/>
                </a:schemeClr>
              </a:solidFill>
              <a:latin typeface="Lucida Handwriting" pitchFamily="66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9450" y="2586038"/>
            <a:ext cx="2705100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332656"/>
            <a:ext cx="8062912" cy="63648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i="1" dirty="0" err="1" smtClean="0">
                <a:latin typeface="Lucida Handwriting" pitchFamily="66" charset="0"/>
              </a:rPr>
              <a:t>A.Periuš</a:t>
            </a:r>
            <a:r>
              <a:rPr lang="en-US" i="1" dirty="0" err="1" smtClean="0"/>
              <a:t>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7584" y="1196752"/>
            <a:ext cx="8062912" cy="4104456"/>
          </a:xfrm>
        </p:spPr>
        <p:txBody>
          <a:bodyPr>
            <a:normAutofit/>
          </a:bodyPr>
          <a:lstStyle/>
          <a:p>
            <a:pPr algn="ctr"/>
            <a:r>
              <a:rPr lang="lt-LT" sz="2400" i="1" dirty="0" smtClean="0">
                <a:solidFill>
                  <a:schemeClr val="tx2"/>
                </a:solidFill>
                <a:latin typeface="Lucida Handwriting" pitchFamily="66" charset="0"/>
              </a:rPr>
              <a:t>Norint daugiau pasakyti, reikia mažiau kalbėti</a:t>
            </a:r>
          </a:p>
          <a:p>
            <a:pPr algn="ctr"/>
            <a:endParaRPr lang="lt-LT" sz="2400" i="1" dirty="0" smtClean="0">
              <a:solidFill>
                <a:schemeClr val="tx2"/>
              </a:solidFill>
              <a:latin typeface="Lucida Handwriting" pitchFamily="66" charset="0"/>
            </a:endParaRPr>
          </a:p>
          <a:p>
            <a:pPr algn="ctr"/>
            <a:endParaRPr lang="en-US" sz="2400" i="1" dirty="0">
              <a:solidFill>
                <a:schemeClr val="tx2"/>
              </a:solidFill>
              <a:latin typeface="Lucida Handwriting" pitchFamily="66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81350" y="2609850"/>
            <a:ext cx="27813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332656"/>
            <a:ext cx="8062912" cy="56448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i="1" dirty="0" smtClean="0">
                <a:latin typeface="Lucida Handwriting" pitchFamily="66" charset="0"/>
              </a:rPr>
              <a:t>F. de </a:t>
            </a:r>
            <a:r>
              <a:rPr lang="en-US" sz="3200" i="1" dirty="0" err="1" smtClean="0">
                <a:latin typeface="Lucida Handwriting" pitchFamily="66" charset="0"/>
              </a:rPr>
              <a:t>Larošfuko</a:t>
            </a:r>
            <a:endParaRPr lang="en-US" sz="3200" dirty="0">
              <a:latin typeface="Lucida Handwriting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544" y="1052736"/>
            <a:ext cx="8062912" cy="4392488"/>
          </a:xfrm>
        </p:spPr>
        <p:txBody>
          <a:bodyPr/>
          <a:lstStyle/>
          <a:p>
            <a:pPr algn="ctr"/>
            <a:endParaRPr lang="lt-LT" sz="2400" i="1" dirty="0" smtClean="0">
              <a:solidFill>
                <a:schemeClr val="tx2"/>
              </a:solidFill>
              <a:latin typeface="Lucida Handwriting" pitchFamily="66" charset="0"/>
            </a:endParaRPr>
          </a:p>
          <a:p>
            <a:pPr algn="ctr"/>
            <a:r>
              <a:rPr lang="lt-LT" sz="2400" i="1" dirty="0" smtClean="0">
                <a:solidFill>
                  <a:schemeClr val="tx2"/>
                </a:solidFill>
                <a:latin typeface="Lucida Handwriting" pitchFamily="66" charset="0"/>
              </a:rPr>
              <a:t>Tikrasis iškalbingumas – tai mokėjimas pasakyti viską, kas reikia, ir ne daugiau negu reikia</a:t>
            </a:r>
            <a:r>
              <a:rPr lang="lt-LT" dirty="0" smtClean="0"/>
              <a:t>.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2996952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260648"/>
            <a:ext cx="8062912" cy="792088"/>
          </a:xfrm>
        </p:spPr>
        <p:txBody>
          <a:bodyPr>
            <a:normAutofit/>
          </a:bodyPr>
          <a:lstStyle/>
          <a:p>
            <a:pPr algn="ctr"/>
            <a:r>
              <a:rPr lang="en-US" sz="3200" i="1" dirty="0" err="1" smtClean="0">
                <a:latin typeface="Lucida Handwriting" pitchFamily="66" charset="0"/>
              </a:rPr>
              <a:t>E.P.Viplas</a:t>
            </a:r>
            <a:endParaRPr lang="en-US" sz="3200" dirty="0">
              <a:latin typeface="Lucida Handwriting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544" y="1124744"/>
            <a:ext cx="8062912" cy="4176464"/>
          </a:xfrm>
        </p:spPr>
        <p:txBody>
          <a:bodyPr/>
          <a:lstStyle/>
          <a:p>
            <a:pPr algn="ctr"/>
            <a:endParaRPr lang="lt-LT" sz="2400" i="1" dirty="0" smtClean="0">
              <a:latin typeface="Lucida Handwriting" pitchFamily="66" charset="0"/>
            </a:endParaRPr>
          </a:p>
          <a:p>
            <a:pPr algn="ctr"/>
            <a:r>
              <a:rPr lang="en-US" sz="2400" i="1" dirty="0" err="1" smtClean="0">
                <a:solidFill>
                  <a:schemeClr val="tx2"/>
                </a:solidFill>
                <a:latin typeface="Lucida Handwriting" pitchFamily="66" charset="0"/>
              </a:rPr>
              <a:t>Ironija</a:t>
            </a:r>
            <a:r>
              <a:rPr lang="en-US" sz="2400" i="1" dirty="0" smtClean="0">
                <a:solidFill>
                  <a:schemeClr val="tx2"/>
                </a:solidFill>
                <a:latin typeface="Lucida Handwriting" pitchFamily="66" charset="0"/>
              </a:rPr>
              <a:t> – tai </a:t>
            </a:r>
            <a:r>
              <a:rPr lang="en-US" sz="2400" i="1" dirty="0" err="1" smtClean="0">
                <a:solidFill>
                  <a:schemeClr val="tx2"/>
                </a:solidFill>
                <a:latin typeface="Lucida Handwriting" pitchFamily="66" charset="0"/>
              </a:rPr>
              <a:t>įžeidimas</a:t>
            </a:r>
            <a:r>
              <a:rPr lang="en-US" sz="2400" i="1" dirty="0" smtClean="0">
                <a:solidFill>
                  <a:schemeClr val="tx2"/>
                </a:solidFill>
                <a:latin typeface="Lucida Handwriting" pitchFamily="66" charset="0"/>
              </a:rPr>
              <a:t> </a:t>
            </a:r>
            <a:r>
              <a:rPr lang="en-US" sz="2400" i="1" dirty="0" err="1" smtClean="0">
                <a:solidFill>
                  <a:schemeClr val="tx2"/>
                </a:solidFill>
                <a:latin typeface="Lucida Handwriting" pitchFamily="66" charset="0"/>
              </a:rPr>
              <a:t>komplimento</a:t>
            </a:r>
            <a:r>
              <a:rPr lang="en-US" sz="2400" i="1" dirty="0" smtClean="0">
                <a:solidFill>
                  <a:schemeClr val="tx2"/>
                </a:solidFill>
                <a:latin typeface="Lucida Handwriting" pitchFamily="66" charset="0"/>
              </a:rPr>
              <a:t> </a:t>
            </a:r>
            <a:r>
              <a:rPr lang="en-US" sz="2400" i="1" dirty="0" err="1" smtClean="0">
                <a:solidFill>
                  <a:schemeClr val="tx2"/>
                </a:solidFill>
                <a:latin typeface="Lucida Handwriting" pitchFamily="66" charset="0"/>
              </a:rPr>
              <a:t>pavidalu</a:t>
            </a:r>
            <a:r>
              <a:rPr lang="en-US" dirty="0" smtClean="0">
                <a:solidFill>
                  <a:schemeClr val="tx2"/>
                </a:solidFill>
              </a:rPr>
              <a:t>.</a:t>
            </a:r>
            <a:endParaRPr lang="lt-LT" dirty="0" smtClean="0">
              <a:solidFill>
                <a:schemeClr val="tx2"/>
              </a:solidFill>
            </a:endParaRPr>
          </a:p>
          <a:p>
            <a:pPr algn="ctr"/>
            <a:endParaRPr lang="lt-LT" dirty="0" smtClean="0">
              <a:solidFill>
                <a:schemeClr val="tx2"/>
              </a:solidFill>
            </a:endParaRPr>
          </a:p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2780928"/>
            <a:ext cx="2419350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332656"/>
            <a:ext cx="8062912" cy="564480"/>
          </a:xfrm>
        </p:spPr>
        <p:txBody>
          <a:bodyPr>
            <a:noAutofit/>
          </a:bodyPr>
          <a:lstStyle/>
          <a:p>
            <a:pPr algn="ctr"/>
            <a:r>
              <a:rPr lang="en-US" sz="3200" i="1" dirty="0" err="1" smtClean="0">
                <a:latin typeface="Lucida Handwriting" pitchFamily="66" charset="0"/>
              </a:rPr>
              <a:t>B.Spinoza</a:t>
            </a:r>
            <a:endParaRPr lang="en-US" sz="3200" dirty="0">
              <a:latin typeface="Lucida Handwriting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544" y="1124744"/>
            <a:ext cx="8062912" cy="4392488"/>
          </a:xfrm>
        </p:spPr>
        <p:txBody>
          <a:bodyPr>
            <a:normAutofit/>
          </a:bodyPr>
          <a:lstStyle/>
          <a:p>
            <a:pPr algn="ctr"/>
            <a:r>
              <a:rPr lang="lt-LT" sz="2400" i="1" dirty="0" smtClean="0">
                <a:solidFill>
                  <a:schemeClr val="tx2"/>
                </a:solidFill>
                <a:latin typeface="Lucida Handwriting" pitchFamily="66" charset="0"/>
              </a:rPr>
              <a:t>Be abejo, žmonių santykiai būtų daug geresni, jei žmonėms būtų taip pat lengva tylėti kaip ir kalbėti. Tačiau patirtis aiškiai rodo, kad žmonėms sunkiausiai suvaldyti savo liežuvį.</a:t>
            </a:r>
            <a:r>
              <a:rPr lang="lt-LT" dirty="0" smtClean="0"/>
              <a:t> 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3429000"/>
            <a:ext cx="260985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39</TotalTime>
  <Words>219</Words>
  <Application>Microsoft Office PowerPoint</Application>
  <PresentationFormat>Demonstracija ekrane (4:3)</PresentationFormat>
  <Paragraphs>32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11</vt:i4>
      </vt:variant>
    </vt:vector>
  </HeadingPairs>
  <TitlesOfParts>
    <vt:vector size="12" baseType="lpstr">
      <vt:lpstr>Verve</vt:lpstr>
      <vt:lpstr>Skaidrė 1</vt:lpstr>
      <vt:lpstr>M. Daukša</vt:lpstr>
      <vt:lpstr>J. V. Gėtė</vt:lpstr>
      <vt:lpstr>S. Daukantas</vt:lpstr>
      <vt:lpstr>B. Fontenelis</vt:lpstr>
      <vt:lpstr>E. M. Arntas</vt:lpstr>
      <vt:lpstr>T. Fuleris</vt:lpstr>
      <vt:lpstr>A.Periušo</vt:lpstr>
      <vt:lpstr>F. de Larošfuko</vt:lpstr>
      <vt:lpstr>E.P.Viplas</vt:lpstr>
      <vt:lpstr>B.Spinoza</vt:lpstr>
    </vt:vector>
  </TitlesOfParts>
  <Company>Namai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Paulius</dc:creator>
  <cp:lastModifiedBy>Petras</cp:lastModifiedBy>
  <cp:revision>4</cp:revision>
  <dcterms:created xsi:type="dcterms:W3CDTF">2012-02-09T16:36:10Z</dcterms:created>
  <dcterms:modified xsi:type="dcterms:W3CDTF">2012-03-10T16:58:54Z</dcterms:modified>
</cp:coreProperties>
</file>