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96" y="-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E588-4C99-42A4-8DD9-867E71DD9925}" type="datetimeFigureOut">
              <a:rPr lang="lt-LT" smtClean="0"/>
              <a:t>2012.03.06</a:t>
            </a:fld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CB28-284D-4913-8CA0-C5F652239DE7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E588-4C99-42A4-8DD9-867E71DD9925}" type="datetimeFigureOut">
              <a:rPr lang="lt-LT" smtClean="0"/>
              <a:t>2012.03.06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CB28-284D-4913-8CA0-C5F652239DE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E588-4C99-42A4-8DD9-867E71DD9925}" type="datetimeFigureOut">
              <a:rPr lang="lt-LT" smtClean="0"/>
              <a:t>2012.03.06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CB28-284D-4913-8CA0-C5F652239DE7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E588-4C99-42A4-8DD9-867E71DD9925}" type="datetimeFigureOut">
              <a:rPr lang="lt-LT" smtClean="0"/>
              <a:t>2012.03.06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CB28-284D-4913-8CA0-C5F652239DE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E588-4C99-42A4-8DD9-867E71DD9925}" type="datetimeFigureOut">
              <a:rPr lang="lt-LT" smtClean="0"/>
              <a:t>2012.03.06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CB28-284D-4913-8CA0-C5F652239DE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E588-4C99-42A4-8DD9-867E71DD9925}" type="datetimeFigureOut">
              <a:rPr lang="lt-LT" smtClean="0"/>
              <a:t>2012.03.06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CB28-284D-4913-8CA0-C5F652239DE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E588-4C99-42A4-8DD9-867E71DD9925}" type="datetimeFigureOut">
              <a:rPr lang="lt-LT" smtClean="0"/>
              <a:t>2012.03.06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CB28-284D-4913-8CA0-C5F652239DE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E588-4C99-42A4-8DD9-867E71DD9925}" type="datetimeFigureOut">
              <a:rPr lang="lt-LT" smtClean="0"/>
              <a:t>2012.03.06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CB28-284D-4913-8CA0-C5F652239DE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E588-4C99-42A4-8DD9-867E71DD9925}" type="datetimeFigureOut">
              <a:rPr lang="lt-LT" smtClean="0"/>
              <a:t>2012.03.06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67ECB28-284D-4913-8CA0-C5F652239DE7}" type="slidenum">
              <a:rPr lang="lt-LT" smtClean="0"/>
              <a:t>‹#›</a:t>
            </a:fld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E588-4C99-42A4-8DD9-867E71DD9925}" type="datetimeFigureOut">
              <a:rPr lang="lt-LT" smtClean="0"/>
              <a:t>2012.03.06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CB28-284D-4913-8CA0-C5F652239DE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E588-4C99-42A4-8DD9-867E71DD9925}" type="datetimeFigureOut">
              <a:rPr lang="lt-LT" smtClean="0"/>
              <a:t>2012.03.06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ECB28-284D-4913-8CA0-C5F652239DE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EE2E588-4C99-42A4-8DD9-867E71DD9925}" type="datetimeFigureOut">
              <a:rPr lang="lt-LT" smtClean="0"/>
              <a:t>2012.03.06</a:t>
            </a:fld>
            <a:endParaRPr lang="lt-L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67ECB28-284D-4913-8CA0-C5F652239DE7}" type="slidenum">
              <a:rPr lang="lt-LT" smtClean="0"/>
              <a:t>‹#›</a:t>
            </a:fld>
            <a:endParaRPr lang="lt-LT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533400" y="1052736"/>
            <a:ext cx="7851648" cy="3384376"/>
          </a:xfrm>
        </p:spPr>
        <p:txBody>
          <a:bodyPr>
            <a:normAutofit/>
          </a:bodyPr>
          <a:lstStyle/>
          <a:p>
            <a:pPr algn="ctr"/>
            <a:r>
              <a:rPr lang="lt-LT" dirty="0" smtClean="0"/>
              <a:t>MAIRONIS</a:t>
            </a:r>
            <a:br>
              <a:rPr lang="lt-LT" dirty="0" smtClean="0"/>
            </a:br>
            <a:r>
              <a:rPr lang="lt-LT" dirty="0" smtClean="0"/>
              <a:t>Individualioji lyrika</a:t>
            </a:r>
            <a:br>
              <a:rPr lang="lt-LT" dirty="0" smtClean="0"/>
            </a:br>
            <a:r>
              <a:rPr lang="lt-LT" sz="7200" dirty="0" smtClean="0"/>
              <a:t>„Nuo Birutės kalno“</a:t>
            </a:r>
            <a:endParaRPr lang="lt-LT" sz="72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5436096" y="4725144"/>
            <a:ext cx="2952000" cy="1224136"/>
          </a:xfrm>
        </p:spPr>
        <p:txBody>
          <a:bodyPr/>
          <a:lstStyle/>
          <a:p>
            <a:r>
              <a:rPr lang="lt-LT" dirty="0" smtClean="0"/>
              <a:t>Darbą atliko</a:t>
            </a:r>
          </a:p>
          <a:p>
            <a:r>
              <a:rPr lang="lt-LT" dirty="0" smtClean="0"/>
              <a:t>Karolina Juškaitė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591972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7200" b="1" dirty="0" smtClean="0">
                <a:solidFill>
                  <a:schemeClr val="accent1"/>
                </a:solidFill>
              </a:rPr>
              <a:t>„Nuo Birutės kalno“</a:t>
            </a:r>
            <a:endParaRPr lang="lt-LT" sz="7200" b="1" dirty="0">
              <a:solidFill>
                <a:schemeClr val="accent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547664" y="1935480"/>
            <a:ext cx="7139136" cy="4389120"/>
          </a:xfrm>
        </p:spPr>
        <p:txBody>
          <a:bodyPr/>
          <a:lstStyle/>
          <a:p>
            <a:pPr marL="0" indent="0">
              <a:buNone/>
            </a:pP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Išsisupus plačiai vakarų vilnimis,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Man krūtinę užliek savo šalta banga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Ar tą galią suteik, ko ta trokšta širdis,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Taip galingai išreikšt, kaip ir tu, Baltija!</a:t>
            </a:r>
          </a:p>
          <a:p>
            <a:pPr marL="0" indent="0">
              <a:buNone/>
            </a:pPr>
            <a:endParaRPr lang="lt-LT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Kaip ilgėjaus tavęs, begaline, plati!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Ir kaip tavo išgirst paslaptingų balsų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Aš geidžiau, tu pati vien suprasti gali,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Nes per amžius plačių nenutildai bangų!</a:t>
            </a:r>
            <a:endParaRPr lang="lt-LT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165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87624" y="1412776"/>
            <a:ext cx="7704856" cy="49118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Liūdna man! Gal ir tau? O kodėl – nežinau;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Vien tik vėtrų prašau, kad užkauktų smarkiau: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Užmiršimo ramaus ir tarp jų nematau, 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Betgi trokštu sau marių prie šono arčiau.</a:t>
            </a:r>
          </a:p>
          <a:p>
            <a:pPr marL="0" indent="0">
              <a:buNone/>
            </a:pPr>
            <a:endParaRPr lang="lt-LT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Trokštu draugo arčiau: juo tikėti galiu;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Jis kaip audrą nujaus mano sielos skausmus;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Paslapties neišduos savo veidu tamsiu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Ir per amžius paliks, kaip ir aš, neramus.</a:t>
            </a:r>
            <a:endParaRPr lang="lt-LT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494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6600" b="1" dirty="0" smtClean="0">
                <a:solidFill>
                  <a:schemeClr val="accent1"/>
                </a:solidFill>
              </a:rPr>
              <a:t>Pavadinimo reikšmė</a:t>
            </a:r>
            <a:endParaRPr lang="lt-LT" sz="6600" b="1" dirty="0">
              <a:solidFill>
                <a:schemeClr val="accent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2132856"/>
            <a:ext cx="4834880" cy="41917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800" b="1" dirty="0" smtClean="0">
                <a:solidFill>
                  <a:schemeClr val="accent1">
                    <a:lumMod val="50000"/>
                  </a:schemeClr>
                </a:solidFill>
              </a:rPr>
              <a:t>„NUO BIRUTĖS KALNO“</a:t>
            </a:r>
          </a:p>
          <a:p>
            <a:pPr marL="0" indent="0" algn="ctr">
              <a:buNone/>
            </a:pPr>
            <a:endParaRPr lang="lt-LT" sz="16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lt-LT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lt-LT" sz="2800" b="1" dirty="0" smtClean="0">
                <a:solidFill>
                  <a:schemeClr val="accent1">
                    <a:lumMod val="50000"/>
                  </a:schemeClr>
                </a:solidFill>
              </a:rPr>
              <a:t>  Prielinksnis nuo nurodo vietą, šiuo atveju -  kalno viršūnę.</a:t>
            </a:r>
          </a:p>
          <a:p>
            <a:pPr marL="0" indent="0">
              <a:buNone/>
            </a:pPr>
            <a:r>
              <a:rPr lang="lt-LT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lt-LT" sz="2800" b="1" dirty="0" smtClean="0">
                <a:solidFill>
                  <a:schemeClr val="accent1">
                    <a:lumMod val="50000"/>
                  </a:schemeClr>
                </a:solidFill>
              </a:rPr>
              <a:t>  Birutės kalnas  - tai kalva, nuo kurios viršukalnės atsiveria Baltijos jūros panorama. </a:t>
            </a:r>
            <a:endParaRPr lang="lt-LT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852936"/>
            <a:ext cx="3599374" cy="24610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9842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6600" b="1" dirty="0" smtClean="0">
                <a:solidFill>
                  <a:schemeClr val="accent1"/>
                </a:solidFill>
              </a:rPr>
              <a:t>Tema</a:t>
            </a:r>
            <a:endParaRPr lang="lt-LT" sz="6600" b="1" dirty="0">
              <a:solidFill>
                <a:schemeClr val="accent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b="1" dirty="0" smtClean="0">
                <a:solidFill>
                  <a:schemeClr val="accent1">
                    <a:lumMod val="50000"/>
                  </a:schemeClr>
                </a:solidFill>
              </a:rPr>
              <a:t>    Baltijos jūra, liūdesys, vienatvė, draugystės troškimas bei ilgesys.</a:t>
            </a:r>
            <a:endParaRPr lang="lt-L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91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6600" b="1" dirty="0" smtClean="0">
                <a:solidFill>
                  <a:schemeClr val="accent1"/>
                </a:solidFill>
              </a:rPr>
              <a:t>Vieta</a:t>
            </a:r>
            <a:endParaRPr lang="lt-LT" sz="6600" b="1" dirty="0">
              <a:solidFill>
                <a:schemeClr val="accent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  </a:t>
            </a:r>
            <a:r>
              <a:rPr lang="lt-LT" sz="2800" b="1" dirty="0" smtClean="0">
                <a:solidFill>
                  <a:schemeClr val="accent1">
                    <a:lumMod val="50000"/>
                  </a:schemeClr>
                </a:solidFill>
              </a:rPr>
              <a:t>Vieta kūrinyje nusakoma eilėraščio pavadinimu: tai Birutės kalno viršukalnė, nuo kurios atsiveria Baltijos jūros vaizdiniai.</a:t>
            </a:r>
          </a:p>
          <a:p>
            <a:pPr marL="0" indent="0">
              <a:buNone/>
            </a:pPr>
            <a:r>
              <a:rPr lang="lt-LT" sz="2800" b="1" dirty="0" smtClean="0">
                <a:solidFill>
                  <a:schemeClr val="accent1">
                    <a:lumMod val="50000"/>
                  </a:schemeClr>
                </a:solidFill>
              </a:rPr>
              <a:t>   Eilėraštyje minimas Baltijos jūros pavadinimas: </a:t>
            </a:r>
          </a:p>
          <a:p>
            <a:pPr marL="0" indent="0">
              <a:buNone/>
            </a:pPr>
            <a:r>
              <a:rPr lang="lt-LT" sz="2800" b="1" dirty="0" smtClean="0">
                <a:solidFill>
                  <a:schemeClr val="accent1">
                    <a:lumMod val="50000"/>
                  </a:schemeClr>
                </a:solidFill>
              </a:rPr>
              <a:t>„Ar </a:t>
            </a:r>
            <a:r>
              <a:rPr lang="lt-LT" sz="2800" b="1" dirty="0">
                <a:solidFill>
                  <a:schemeClr val="accent1">
                    <a:lumMod val="50000"/>
                  </a:schemeClr>
                </a:solidFill>
              </a:rPr>
              <a:t>tą galią suteik, ko ta trokšta širdis,</a:t>
            </a:r>
          </a:p>
          <a:p>
            <a:pPr marL="0" indent="0">
              <a:buNone/>
            </a:pPr>
            <a:r>
              <a:rPr lang="lt-LT" sz="2800" b="1" dirty="0">
                <a:solidFill>
                  <a:schemeClr val="accent1">
                    <a:lumMod val="50000"/>
                  </a:schemeClr>
                </a:solidFill>
              </a:rPr>
              <a:t>Taip galingai išreikšt, kaip ir tu, Baltija</a:t>
            </a:r>
            <a:r>
              <a:rPr lang="lt-LT" sz="2800" b="1" dirty="0" smtClean="0">
                <a:solidFill>
                  <a:schemeClr val="accent1">
                    <a:lumMod val="50000"/>
                  </a:schemeClr>
                </a:solidFill>
              </a:rPr>
              <a:t>!“</a:t>
            </a:r>
            <a:endParaRPr lang="lt-LT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77345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7200" b="1" dirty="0" smtClean="0">
                <a:solidFill>
                  <a:schemeClr val="accent1"/>
                </a:solidFill>
              </a:rPr>
              <a:t>Laikas</a:t>
            </a:r>
            <a:endParaRPr lang="lt-LT" sz="7200" b="1" dirty="0">
              <a:solidFill>
                <a:schemeClr val="accent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 </a:t>
            </a:r>
            <a:r>
              <a:rPr lang="lt-LT" sz="2800" b="1" dirty="0" smtClean="0">
                <a:solidFill>
                  <a:schemeClr val="accent1">
                    <a:lumMod val="50000"/>
                  </a:schemeClr>
                </a:solidFill>
              </a:rPr>
              <a:t>Eilėraščio laikas neapibrėžtas ir nekonkretus. Dabartis siejama su praeitimi („Aš </a:t>
            </a:r>
            <a:r>
              <a:rPr lang="lt-LT" sz="2800" b="1" dirty="0">
                <a:solidFill>
                  <a:schemeClr val="accent1">
                    <a:lumMod val="50000"/>
                  </a:schemeClr>
                </a:solidFill>
              </a:rPr>
              <a:t>geidžiau, tu pati vien suprasti </a:t>
            </a:r>
            <a:r>
              <a:rPr lang="lt-LT" sz="2800" b="1" dirty="0" smtClean="0">
                <a:solidFill>
                  <a:schemeClr val="accent1">
                    <a:lumMod val="50000"/>
                  </a:schemeClr>
                </a:solidFill>
              </a:rPr>
              <a:t>gali,/ Nes </a:t>
            </a:r>
            <a:r>
              <a:rPr lang="lt-LT" sz="2800" b="1" dirty="0">
                <a:solidFill>
                  <a:schemeClr val="accent1">
                    <a:lumMod val="50000"/>
                  </a:schemeClr>
                </a:solidFill>
              </a:rPr>
              <a:t>per amžius plačių nenutildai bangų</a:t>
            </a:r>
            <a:r>
              <a:rPr lang="lt-LT" sz="2800" b="1" dirty="0" smtClean="0">
                <a:solidFill>
                  <a:schemeClr val="accent1">
                    <a:lumMod val="50000"/>
                  </a:schemeClr>
                </a:solidFill>
              </a:rPr>
              <a:t>!“), minima ateitis („Jis </a:t>
            </a:r>
            <a:r>
              <a:rPr lang="lt-LT" sz="2800" b="1" dirty="0">
                <a:solidFill>
                  <a:schemeClr val="accent1">
                    <a:lumMod val="50000"/>
                  </a:schemeClr>
                </a:solidFill>
              </a:rPr>
              <a:t>kaip audrą nujaus mano sielos </a:t>
            </a:r>
            <a:r>
              <a:rPr lang="lt-LT" sz="2800" b="1" dirty="0" smtClean="0">
                <a:solidFill>
                  <a:schemeClr val="accent1">
                    <a:lumMod val="50000"/>
                  </a:schemeClr>
                </a:solidFill>
              </a:rPr>
              <a:t>skausmus.“). Pabrėžiama ilga laiko tėkmė („Nes </a:t>
            </a:r>
            <a:r>
              <a:rPr lang="lt-LT" sz="2800" b="1" dirty="0">
                <a:solidFill>
                  <a:schemeClr val="accent1">
                    <a:lumMod val="50000"/>
                  </a:schemeClr>
                </a:solidFill>
              </a:rPr>
              <a:t>per amžius plačių nenutildai bangų</a:t>
            </a:r>
            <a:r>
              <a:rPr lang="lt-LT" sz="2800" b="1" dirty="0" smtClean="0">
                <a:solidFill>
                  <a:schemeClr val="accent1">
                    <a:lumMod val="50000"/>
                  </a:schemeClr>
                </a:solidFill>
              </a:rPr>
              <a:t>!“, „Ir </a:t>
            </a:r>
            <a:r>
              <a:rPr lang="lt-LT" sz="2800" b="1" dirty="0">
                <a:solidFill>
                  <a:schemeClr val="accent1">
                    <a:lumMod val="50000"/>
                  </a:schemeClr>
                </a:solidFill>
              </a:rPr>
              <a:t>per amžius paliks, kaip ir aš, neramus</a:t>
            </a:r>
            <a:r>
              <a:rPr lang="lt-LT" sz="2800" b="1" dirty="0" smtClean="0">
                <a:solidFill>
                  <a:schemeClr val="accent1">
                    <a:lumMod val="50000"/>
                  </a:schemeClr>
                </a:solidFill>
              </a:rPr>
              <a:t>.“).</a:t>
            </a:r>
            <a:endParaRPr lang="lt-LT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lt-LT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lt-LT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11309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7200" b="1" dirty="0" smtClean="0">
                <a:solidFill>
                  <a:schemeClr val="accent1"/>
                </a:solidFill>
              </a:rPr>
              <a:t>Nuotaika</a:t>
            </a:r>
            <a:endParaRPr lang="lt-LT" sz="7200" b="1" dirty="0">
              <a:solidFill>
                <a:schemeClr val="accent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/>
              <a:t>  </a:t>
            </a:r>
            <a:r>
              <a:rPr lang="lt-LT" sz="2800" b="1" dirty="0" smtClean="0">
                <a:solidFill>
                  <a:schemeClr val="accent1">
                    <a:lumMod val="50000"/>
                  </a:schemeClr>
                </a:solidFill>
              </a:rPr>
              <a:t>Eilėraščio nuotaika kūrinio pradžioje yra dramatiška, intriguojanti („Man </a:t>
            </a:r>
            <a:r>
              <a:rPr lang="lt-LT" sz="2800" b="1" dirty="0">
                <a:solidFill>
                  <a:schemeClr val="accent1">
                    <a:lumMod val="50000"/>
                  </a:schemeClr>
                </a:solidFill>
              </a:rPr>
              <a:t>krūtinę užliek savo šalta </a:t>
            </a:r>
            <a:r>
              <a:rPr lang="lt-LT" sz="2800" b="1" dirty="0" smtClean="0">
                <a:solidFill>
                  <a:schemeClr val="accent1">
                    <a:lumMod val="50000"/>
                  </a:schemeClr>
                </a:solidFill>
              </a:rPr>
              <a:t>banga/ Ar </a:t>
            </a:r>
            <a:r>
              <a:rPr lang="lt-LT" sz="2800" b="1" dirty="0">
                <a:solidFill>
                  <a:schemeClr val="accent1">
                    <a:lumMod val="50000"/>
                  </a:schemeClr>
                </a:solidFill>
              </a:rPr>
              <a:t>tą galią suteik, ko ta trokšta </a:t>
            </a:r>
            <a:r>
              <a:rPr lang="lt-LT" sz="2800" b="1" dirty="0" smtClean="0">
                <a:solidFill>
                  <a:schemeClr val="accent1">
                    <a:lumMod val="50000"/>
                  </a:schemeClr>
                </a:solidFill>
              </a:rPr>
              <a:t>širdis.“), taip pat ji yra slegianti, ilgesinga, nerami bei liūdna („</a:t>
            </a:r>
            <a:r>
              <a:rPr lang="lt-LT" sz="2800" b="1" dirty="0">
                <a:solidFill>
                  <a:schemeClr val="accent1">
                    <a:lumMod val="50000"/>
                  </a:schemeClr>
                </a:solidFill>
              </a:rPr>
              <a:t>Liūdna man! Gal ir tau? O kodėl – </a:t>
            </a:r>
            <a:r>
              <a:rPr lang="lt-LT" sz="2800" b="1" dirty="0" smtClean="0">
                <a:solidFill>
                  <a:schemeClr val="accent1">
                    <a:lumMod val="50000"/>
                  </a:schemeClr>
                </a:solidFill>
              </a:rPr>
              <a:t>nežinau.“, „</a:t>
            </a:r>
            <a:r>
              <a:rPr lang="lt-LT" sz="2800" b="1" dirty="0">
                <a:solidFill>
                  <a:schemeClr val="accent1">
                    <a:lumMod val="50000"/>
                  </a:schemeClr>
                </a:solidFill>
              </a:rPr>
              <a:t>Kaip ilgėjaus tavęs, begaline, plati</a:t>
            </a:r>
            <a:r>
              <a:rPr lang="lt-LT" sz="2800" b="1" dirty="0" smtClean="0">
                <a:solidFill>
                  <a:schemeClr val="accent1">
                    <a:lumMod val="50000"/>
                  </a:schemeClr>
                </a:solidFill>
              </a:rPr>
              <a:t>!“). Kūrinio nuotaiką ypač išryškina šio eilėraščio </a:t>
            </a:r>
            <a:r>
              <a:rPr lang="lt-LT" sz="2800" b="1" dirty="0" err="1" smtClean="0">
                <a:solidFill>
                  <a:schemeClr val="accent1">
                    <a:lumMod val="50000"/>
                  </a:schemeClr>
                </a:solidFill>
              </a:rPr>
              <a:t>retoriškumas</a:t>
            </a:r>
            <a:r>
              <a:rPr lang="lt-LT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lt-LT" sz="2800" b="1" dirty="0" smtClean="0">
                <a:solidFill>
                  <a:schemeClr val="accent1">
                    <a:lumMod val="50000"/>
                  </a:schemeClr>
                </a:solidFill>
              </a:rPr>
              <a:t>(šaukiamieji ir klausiamieji sakiniai).</a:t>
            </a:r>
            <a:endParaRPr lang="lt-LT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lt-LT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576373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6600" b="1" dirty="0" smtClean="0">
                <a:solidFill>
                  <a:schemeClr val="accent1"/>
                </a:solidFill>
              </a:rPr>
              <a:t>Lyrinis subjektas</a:t>
            </a:r>
            <a:endParaRPr lang="lt-LT" sz="6600" b="1" dirty="0">
              <a:solidFill>
                <a:schemeClr val="accent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/>
              <a:t>   </a:t>
            </a: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Lyrinis subjektas jaučiasi vienišas, trokšta žmogaus, kuriam galėtų išsilieti, perteikti savo vidinį pasaulį, jo jausmus, išsakyti širdies skausmus („Trokštu draugo arčiau</a:t>
            </a:r>
            <a:r>
              <a:rPr lang="lt-LT" b="1" dirty="0">
                <a:solidFill>
                  <a:schemeClr val="accent1">
                    <a:lumMod val="50000"/>
                  </a:schemeClr>
                </a:solidFill>
              </a:rPr>
              <a:t>: juo tikėti </a:t>
            </a: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galiu/ Jis </a:t>
            </a:r>
            <a:r>
              <a:rPr lang="lt-LT" b="1" dirty="0">
                <a:solidFill>
                  <a:schemeClr val="accent1">
                    <a:lumMod val="50000"/>
                  </a:schemeClr>
                </a:solidFill>
              </a:rPr>
              <a:t>kaip audrą nujaus mano sielos </a:t>
            </a: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skausmus.“). Jaučia ypatingą ryšį su gamta, joje ieško atsakymų į rūpimus klausimus bei ieško vidinės harmonijos („</a:t>
            </a:r>
            <a:r>
              <a:rPr lang="lt-LT" b="1" dirty="0">
                <a:solidFill>
                  <a:schemeClr val="accent1">
                    <a:lumMod val="50000"/>
                  </a:schemeClr>
                </a:solidFill>
              </a:rPr>
              <a:t>Man krūtinę užliek savo šalta </a:t>
            </a: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banga.“, „</a:t>
            </a:r>
            <a:r>
              <a:rPr lang="lt-LT" b="1" dirty="0">
                <a:solidFill>
                  <a:schemeClr val="accent1">
                    <a:lumMod val="50000"/>
                  </a:schemeClr>
                </a:solidFill>
              </a:rPr>
              <a:t>Vien tik vėtrų prašau, kad užkauktų </a:t>
            </a: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smarkiau:/ Užmiršimo </a:t>
            </a:r>
            <a:r>
              <a:rPr lang="lt-LT" b="1" dirty="0">
                <a:solidFill>
                  <a:schemeClr val="accent1">
                    <a:lumMod val="50000"/>
                  </a:schemeClr>
                </a:solidFill>
              </a:rPr>
              <a:t>ramaus ir tarp jų </a:t>
            </a: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nematau.“).  </a:t>
            </a:r>
            <a:endParaRPr lang="lt-LT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lt-LT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4161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8000" b="1" dirty="0" smtClean="0">
                <a:solidFill>
                  <a:schemeClr val="accent1"/>
                </a:solidFill>
              </a:rPr>
              <a:t>Vertybės</a:t>
            </a:r>
            <a:endParaRPr lang="lt-LT" sz="8000" b="1" dirty="0">
              <a:solidFill>
                <a:schemeClr val="accent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89864"/>
          </a:xfrm>
        </p:spPr>
        <p:txBody>
          <a:bodyPr>
            <a:normAutofit lnSpcReduction="10000"/>
          </a:bodyPr>
          <a:lstStyle/>
          <a:p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Draugystė;</a:t>
            </a:r>
          </a:p>
          <a:p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Pasitikėjimas;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(„</a:t>
            </a:r>
            <a:r>
              <a:rPr lang="lt-LT" b="1" dirty="0">
                <a:solidFill>
                  <a:schemeClr val="accent1">
                    <a:lumMod val="50000"/>
                  </a:schemeClr>
                </a:solidFill>
              </a:rPr>
              <a:t>Trokštu draugo arčiau: juo tikėti </a:t>
            </a: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galiu.“)</a:t>
            </a:r>
          </a:p>
          <a:p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Supratingumas;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(„</a:t>
            </a:r>
            <a:r>
              <a:rPr lang="lt-LT" b="1" dirty="0">
                <a:solidFill>
                  <a:schemeClr val="accent1">
                    <a:lumMod val="50000"/>
                  </a:schemeClr>
                </a:solidFill>
              </a:rPr>
              <a:t>Jis kaip audrą nujaus mano sielos </a:t>
            </a: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skausmus.“)</a:t>
            </a:r>
          </a:p>
          <a:p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Ištikimybė;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(„</a:t>
            </a:r>
            <a:r>
              <a:rPr lang="lt-LT" b="1" dirty="0">
                <a:solidFill>
                  <a:schemeClr val="accent1">
                    <a:lumMod val="50000"/>
                  </a:schemeClr>
                </a:solidFill>
              </a:rPr>
              <a:t>Paslapties neišduos savo veidu </a:t>
            </a: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tamsiu.“)</a:t>
            </a:r>
          </a:p>
          <a:p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Ryšys su gamta;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(„Kaip </a:t>
            </a:r>
            <a:r>
              <a:rPr lang="lt-LT" b="1" dirty="0">
                <a:solidFill>
                  <a:schemeClr val="accent1">
                    <a:lumMod val="50000"/>
                  </a:schemeClr>
                </a:solidFill>
              </a:rPr>
              <a:t>ilgėjaus tavęs, begaline, plati</a:t>
            </a: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!“ (jūrai))</a:t>
            </a:r>
          </a:p>
          <a:p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Savęs analizavimas, bei vidinės harmonijos siekis.</a:t>
            </a:r>
          </a:p>
          <a:p>
            <a:pPr marL="0" indent="0">
              <a:buNone/>
            </a:pPr>
            <a:endParaRPr lang="lt-LT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lt-LT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lt-LT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lt-LT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47184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7200" b="1" dirty="0" smtClean="0">
                <a:solidFill>
                  <a:schemeClr val="accent1"/>
                </a:solidFill>
              </a:rPr>
              <a:t>Kūrinio kalba</a:t>
            </a:r>
            <a:endParaRPr lang="lt-LT" sz="7200" b="1" dirty="0">
              <a:solidFill>
                <a:schemeClr val="accent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61872"/>
          </a:xfrm>
        </p:spPr>
        <p:txBody>
          <a:bodyPr>
            <a:normAutofit/>
          </a:bodyPr>
          <a:lstStyle/>
          <a:p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Eilėraščiui būdinga aliteracija, imituojanti jūros ošimą:</a:t>
            </a:r>
          </a:p>
          <a:p>
            <a:pPr marL="0" indent="0">
              <a:buNone/>
            </a:pPr>
            <a:r>
              <a:rPr lang="lt-LT" sz="2200" b="1" dirty="0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lt-LT" sz="2200" b="1" dirty="0">
                <a:solidFill>
                  <a:schemeClr val="accent1"/>
                </a:solidFill>
              </a:rPr>
              <a:t>šs</a:t>
            </a:r>
            <a:r>
              <a:rPr lang="lt-LT" sz="2200" b="1" dirty="0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lt-LT" sz="2200" b="1" dirty="0">
                <a:solidFill>
                  <a:schemeClr val="accent1"/>
                </a:solidFill>
              </a:rPr>
              <a:t>s</a:t>
            </a:r>
            <a:r>
              <a:rPr lang="lt-LT" sz="2200" b="1" dirty="0">
                <a:solidFill>
                  <a:schemeClr val="accent1">
                    <a:lumMod val="50000"/>
                  </a:schemeClr>
                </a:solidFill>
              </a:rPr>
              <a:t>upu</a:t>
            </a:r>
            <a:r>
              <a:rPr lang="lt-LT" sz="2200" b="1" dirty="0">
                <a:solidFill>
                  <a:schemeClr val="accent1"/>
                </a:solidFill>
              </a:rPr>
              <a:t>s</a:t>
            </a:r>
            <a:r>
              <a:rPr lang="lt-LT" sz="2200" b="1" dirty="0">
                <a:solidFill>
                  <a:schemeClr val="accent1">
                    <a:lumMod val="50000"/>
                  </a:schemeClr>
                </a:solidFill>
              </a:rPr>
              <a:t> pla</a:t>
            </a:r>
            <a:r>
              <a:rPr lang="lt-LT" sz="2200" b="1" dirty="0">
                <a:solidFill>
                  <a:schemeClr val="accent1"/>
                </a:solidFill>
              </a:rPr>
              <a:t>č</a:t>
            </a:r>
            <a:r>
              <a:rPr lang="lt-LT" sz="2200" b="1" dirty="0">
                <a:solidFill>
                  <a:schemeClr val="accent1">
                    <a:lumMod val="50000"/>
                  </a:schemeClr>
                </a:solidFill>
              </a:rPr>
              <a:t>iai vakarų vilnimi</a:t>
            </a:r>
            <a:r>
              <a:rPr lang="lt-LT" sz="2200" b="1" dirty="0">
                <a:solidFill>
                  <a:schemeClr val="accent1"/>
                </a:solidFill>
              </a:rPr>
              <a:t>s</a:t>
            </a:r>
            <a:r>
              <a:rPr lang="lt-LT" sz="2200" b="1" dirty="0">
                <a:solidFill>
                  <a:schemeClr val="accent1">
                    <a:lumMod val="50000"/>
                  </a:schemeClr>
                </a:solidFill>
              </a:rPr>
              <a:t>,</a:t>
            </a:r>
          </a:p>
          <a:p>
            <a:pPr marL="0" indent="0">
              <a:buNone/>
            </a:pPr>
            <a:r>
              <a:rPr lang="lt-LT" sz="2200" b="1" dirty="0">
                <a:solidFill>
                  <a:schemeClr val="accent1">
                    <a:lumMod val="50000"/>
                  </a:schemeClr>
                </a:solidFill>
              </a:rPr>
              <a:t>Man krūtinę u</a:t>
            </a:r>
            <a:r>
              <a:rPr lang="lt-LT" sz="2200" b="1" dirty="0">
                <a:solidFill>
                  <a:schemeClr val="accent1"/>
                </a:solidFill>
              </a:rPr>
              <a:t>ž</a:t>
            </a:r>
            <a:r>
              <a:rPr lang="lt-LT" sz="2200" b="1" dirty="0">
                <a:solidFill>
                  <a:schemeClr val="accent1">
                    <a:lumMod val="50000"/>
                  </a:schemeClr>
                </a:solidFill>
              </a:rPr>
              <a:t>liek </a:t>
            </a:r>
            <a:r>
              <a:rPr lang="lt-LT" sz="2200" b="1" dirty="0">
                <a:solidFill>
                  <a:schemeClr val="accent1"/>
                </a:solidFill>
              </a:rPr>
              <a:t>s</a:t>
            </a:r>
            <a:r>
              <a:rPr lang="lt-LT" sz="2200" b="1" dirty="0">
                <a:solidFill>
                  <a:schemeClr val="accent1">
                    <a:lumMod val="50000"/>
                  </a:schemeClr>
                </a:solidFill>
              </a:rPr>
              <a:t>avo </a:t>
            </a:r>
            <a:r>
              <a:rPr lang="lt-LT" sz="2200" b="1" dirty="0">
                <a:solidFill>
                  <a:schemeClr val="accent1"/>
                </a:solidFill>
              </a:rPr>
              <a:t>š</a:t>
            </a:r>
            <a:r>
              <a:rPr lang="lt-LT" sz="2200" b="1" dirty="0">
                <a:solidFill>
                  <a:schemeClr val="accent1">
                    <a:lumMod val="50000"/>
                  </a:schemeClr>
                </a:solidFill>
              </a:rPr>
              <a:t>alta banga</a:t>
            </a:r>
          </a:p>
          <a:p>
            <a:pPr marL="0" indent="0">
              <a:buNone/>
            </a:pPr>
            <a:r>
              <a:rPr lang="lt-LT" sz="2200" b="1" dirty="0">
                <a:solidFill>
                  <a:schemeClr val="accent1">
                    <a:lumMod val="50000"/>
                  </a:schemeClr>
                </a:solidFill>
              </a:rPr>
              <a:t>Ar tą galią </a:t>
            </a:r>
            <a:r>
              <a:rPr lang="lt-LT" sz="2200" b="1" dirty="0">
                <a:solidFill>
                  <a:schemeClr val="accent1"/>
                </a:solidFill>
              </a:rPr>
              <a:t>s</a:t>
            </a:r>
            <a:r>
              <a:rPr lang="lt-LT" sz="2200" b="1" dirty="0">
                <a:solidFill>
                  <a:schemeClr val="accent1">
                    <a:lumMod val="50000"/>
                  </a:schemeClr>
                </a:solidFill>
              </a:rPr>
              <a:t>uteik, ko ta trok</a:t>
            </a:r>
            <a:r>
              <a:rPr lang="lt-LT" sz="2200" b="1" dirty="0">
                <a:solidFill>
                  <a:schemeClr val="accent1"/>
                </a:solidFill>
              </a:rPr>
              <a:t>š</a:t>
            </a:r>
            <a:r>
              <a:rPr lang="lt-LT" sz="2200" b="1" dirty="0">
                <a:solidFill>
                  <a:schemeClr val="accent1">
                    <a:lumMod val="50000"/>
                  </a:schemeClr>
                </a:solidFill>
              </a:rPr>
              <a:t>ta </a:t>
            </a:r>
            <a:r>
              <a:rPr lang="lt-LT" sz="2200" b="1" dirty="0">
                <a:solidFill>
                  <a:schemeClr val="accent1"/>
                </a:solidFill>
              </a:rPr>
              <a:t>š</a:t>
            </a:r>
            <a:r>
              <a:rPr lang="lt-LT" sz="2200" b="1" dirty="0">
                <a:solidFill>
                  <a:schemeClr val="accent1">
                    <a:lumMod val="50000"/>
                  </a:schemeClr>
                </a:solidFill>
              </a:rPr>
              <a:t>irdi</a:t>
            </a:r>
            <a:r>
              <a:rPr lang="lt-LT" sz="2200" b="1" dirty="0">
                <a:solidFill>
                  <a:schemeClr val="accent1"/>
                </a:solidFill>
              </a:rPr>
              <a:t>s</a:t>
            </a:r>
            <a:r>
              <a:rPr lang="lt-LT" sz="2200" b="1" dirty="0">
                <a:solidFill>
                  <a:schemeClr val="accent1">
                    <a:lumMod val="50000"/>
                  </a:schemeClr>
                </a:solidFill>
              </a:rPr>
              <a:t>,</a:t>
            </a:r>
          </a:p>
          <a:p>
            <a:pPr marL="0" indent="0">
              <a:buNone/>
            </a:pPr>
            <a:r>
              <a:rPr lang="lt-LT" sz="2200" b="1" dirty="0">
                <a:solidFill>
                  <a:schemeClr val="accent1">
                    <a:lumMod val="50000"/>
                  </a:schemeClr>
                </a:solidFill>
              </a:rPr>
              <a:t>Taip galingai i</a:t>
            </a:r>
            <a:r>
              <a:rPr lang="lt-LT" sz="2200" b="1" dirty="0">
                <a:solidFill>
                  <a:schemeClr val="accent1"/>
                </a:solidFill>
              </a:rPr>
              <a:t>š</a:t>
            </a:r>
            <a:r>
              <a:rPr lang="lt-LT" sz="2200" b="1" dirty="0">
                <a:solidFill>
                  <a:schemeClr val="accent1">
                    <a:lumMod val="50000"/>
                  </a:schemeClr>
                </a:solidFill>
              </a:rPr>
              <a:t>reik</a:t>
            </a:r>
            <a:r>
              <a:rPr lang="lt-LT" sz="2200" b="1" dirty="0">
                <a:solidFill>
                  <a:schemeClr val="accent1"/>
                </a:solidFill>
              </a:rPr>
              <a:t>š</a:t>
            </a:r>
            <a:r>
              <a:rPr lang="lt-LT" sz="2200" b="1" dirty="0">
                <a:solidFill>
                  <a:schemeClr val="accent1">
                    <a:lumMod val="50000"/>
                  </a:schemeClr>
                </a:solidFill>
              </a:rPr>
              <a:t>t, kaip ir tu, Baltija!</a:t>
            </a:r>
          </a:p>
          <a:p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Kūriniui būdingos retorinės figūros:</a:t>
            </a:r>
          </a:p>
          <a:p>
            <a:pPr marL="0" indent="0">
              <a:buNone/>
            </a:pPr>
            <a:r>
              <a:rPr lang="lt-LT" sz="2400" b="1" u="sng" dirty="0" smtClean="0">
                <a:solidFill>
                  <a:schemeClr val="accent1">
                    <a:lumMod val="50000"/>
                  </a:schemeClr>
                </a:solidFill>
              </a:rPr>
              <a:t>Retoriniai klausimai, sušukimai</a:t>
            </a:r>
            <a:r>
              <a:rPr lang="lt-LT" sz="2400" b="1" u="sng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lt-LT" sz="2400" b="1" dirty="0" smtClean="0">
                <a:solidFill>
                  <a:schemeClr val="accent1">
                    <a:lumMod val="50000"/>
                  </a:schemeClr>
                </a:solidFill>
              </a:rPr>
              <a:t>(„Liūdna </a:t>
            </a:r>
            <a:r>
              <a:rPr lang="lt-LT" sz="2400" b="1" dirty="0">
                <a:solidFill>
                  <a:schemeClr val="accent1">
                    <a:lumMod val="50000"/>
                  </a:schemeClr>
                </a:solidFill>
              </a:rPr>
              <a:t>man! Gal ir tau? O kodėl – </a:t>
            </a:r>
            <a:r>
              <a:rPr lang="lt-LT" sz="2400" b="1" dirty="0" smtClean="0">
                <a:solidFill>
                  <a:schemeClr val="accent1">
                    <a:lumMod val="50000"/>
                  </a:schemeClr>
                </a:solidFill>
              </a:rPr>
              <a:t>nežinau.“);</a:t>
            </a:r>
          </a:p>
          <a:p>
            <a:pPr marL="0" indent="0">
              <a:buNone/>
            </a:pPr>
            <a:r>
              <a:rPr lang="lt-LT" sz="2400" b="1" u="sng" dirty="0" smtClean="0">
                <a:solidFill>
                  <a:schemeClr val="accent1">
                    <a:lumMod val="50000"/>
                  </a:schemeClr>
                </a:solidFill>
              </a:rPr>
              <a:t>Retoriniai kreipiniai </a:t>
            </a:r>
            <a:r>
              <a:rPr lang="lt-LT" sz="2400" b="1" dirty="0" smtClean="0">
                <a:solidFill>
                  <a:schemeClr val="accent1">
                    <a:lumMod val="50000"/>
                  </a:schemeClr>
                </a:solidFill>
              </a:rPr>
              <a:t>(„Kaip </a:t>
            </a:r>
            <a:r>
              <a:rPr lang="lt-LT" sz="2400" b="1" dirty="0">
                <a:solidFill>
                  <a:schemeClr val="accent1">
                    <a:lumMod val="50000"/>
                  </a:schemeClr>
                </a:solidFill>
              </a:rPr>
              <a:t>ilgėjaus tavęs, begaline, plati</a:t>
            </a:r>
            <a:r>
              <a:rPr lang="lt-LT" sz="2400" b="1" dirty="0" smtClean="0">
                <a:solidFill>
                  <a:schemeClr val="accent1">
                    <a:lumMod val="50000"/>
                  </a:schemeClr>
                </a:solidFill>
              </a:rPr>
              <a:t>!“)</a:t>
            </a:r>
            <a:endParaRPr lang="lt-LT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lt-LT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84027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40560"/>
          </a:xfrm>
        </p:spPr>
        <p:txBody>
          <a:bodyPr>
            <a:normAutofit fontScale="77500" lnSpcReduction="20000"/>
          </a:bodyPr>
          <a:lstStyle/>
          <a:p>
            <a:r>
              <a:rPr lang="lt-LT" sz="3400" b="1" dirty="0" smtClean="0">
                <a:solidFill>
                  <a:schemeClr val="accent1">
                    <a:lumMod val="50000"/>
                  </a:schemeClr>
                </a:solidFill>
              </a:rPr>
              <a:t>Būdingos meninės priemonės:</a:t>
            </a:r>
          </a:p>
          <a:p>
            <a:pPr marL="0" indent="0">
              <a:buNone/>
            </a:pPr>
            <a:r>
              <a:rPr lang="lt-LT" sz="3400" b="1" u="sng" dirty="0" smtClean="0">
                <a:solidFill>
                  <a:schemeClr val="accent1">
                    <a:lumMod val="50000"/>
                  </a:schemeClr>
                </a:solidFill>
              </a:rPr>
              <a:t>Epitetai</a:t>
            </a:r>
            <a:r>
              <a:rPr lang="lt-LT" sz="3400" b="1" dirty="0" smtClean="0">
                <a:solidFill>
                  <a:schemeClr val="accent1">
                    <a:lumMod val="50000"/>
                  </a:schemeClr>
                </a:solidFill>
              </a:rPr>
              <a:t> (vakarų vilnys, šalta banga, paslaptingi balsai, plačios bangos);</a:t>
            </a:r>
          </a:p>
          <a:p>
            <a:pPr marL="0" indent="0">
              <a:buNone/>
            </a:pPr>
            <a:r>
              <a:rPr lang="lt-LT" sz="3400" b="1" u="sng" dirty="0" smtClean="0">
                <a:solidFill>
                  <a:schemeClr val="accent1">
                    <a:lumMod val="50000"/>
                  </a:schemeClr>
                </a:solidFill>
              </a:rPr>
              <a:t>Personifikacijos</a:t>
            </a:r>
            <a:r>
              <a:rPr lang="lt-LT" sz="3400" b="1" dirty="0" smtClean="0">
                <a:solidFill>
                  <a:schemeClr val="accent1">
                    <a:lumMod val="50000"/>
                  </a:schemeClr>
                </a:solidFill>
              </a:rPr>
              <a:t> („Aš </a:t>
            </a:r>
            <a:r>
              <a:rPr lang="lt-LT" sz="3400" b="1" dirty="0">
                <a:solidFill>
                  <a:schemeClr val="accent1">
                    <a:lumMod val="50000"/>
                  </a:schemeClr>
                </a:solidFill>
              </a:rPr>
              <a:t>geidžiau, tu pati vien suprasti </a:t>
            </a:r>
            <a:r>
              <a:rPr lang="lt-LT" sz="3400" b="1" dirty="0" smtClean="0">
                <a:solidFill>
                  <a:schemeClr val="accent1">
                    <a:lumMod val="50000"/>
                  </a:schemeClr>
                </a:solidFill>
              </a:rPr>
              <a:t>gali,/ Nes </a:t>
            </a:r>
            <a:r>
              <a:rPr lang="lt-LT" sz="3400" b="1" dirty="0">
                <a:solidFill>
                  <a:schemeClr val="accent1">
                    <a:lumMod val="50000"/>
                  </a:schemeClr>
                </a:solidFill>
              </a:rPr>
              <a:t>per amžius plačių nenutildai bangų</a:t>
            </a:r>
            <a:r>
              <a:rPr lang="lt-LT" sz="3400" b="1" dirty="0" smtClean="0">
                <a:solidFill>
                  <a:schemeClr val="accent1">
                    <a:lumMod val="50000"/>
                  </a:schemeClr>
                </a:solidFill>
              </a:rPr>
              <a:t>!“);</a:t>
            </a:r>
          </a:p>
          <a:p>
            <a:pPr marL="0" indent="0">
              <a:buNone/>
            </a:pPr>
            <a:r>
              <a:rPr lang="lt-LT" sz="3400" b="1" u="sng" dirty="0" smtClean="0">
                <a:solidFill>
                  <a:schemeClr val="accent1">
                    <a:lumMod val="50000"/>
                  </a:schemeClr>
                </a:solidFill>
              </a:rPr>
              <a:t>Hiperbolės</a:t>
            </a:r>
            <a:r>
              <a:rPr lang="lt-LT" sz="3400" b="1" dirty="0" smtClean="0">
                <a:solidFill>
                  <a:schemeClr val="accent1">
                    <a:lumMod val="50000"/>
                  </a:schemeClr>
                </a:solidFill>
              </a:rPr>
              <a:t> („</a:t>
            </a:r>
            <a:r>
              <a:rPr lang="lt-LT" sz="3400" b="1" dirty="0">
                <a:solidFill>
                  <a:schemeClr val="accent1">
                    <a:lumMod val="50000"/>
                  </a:schemeClr>
                </a:solidFill>
              </a:rPr>
              <a:t>Kaip ilgėjaus tavęs, begaline, plati</a:t>
            </a:r>
            <a:r>
              <a:rPr lang="lt-LT" sz="3400" b="1" dirty="0" smtClean="0">
                <a:solidFill>
                  <a:schemeClr val="accent1">
                    <a:lumMod val="50000"/>
                  </a:schemeClr>
                </a:solidFill>
              </a:rPr>
              <a:t>!“, „</a:t>
            </a:r>
            <a:r>
              <a:rPr lang="lt-LT" sz="3400" b="1" dirty="0">
                <a:solidFill>
                  <a:schemeClr val="accent1">
                    <a:lumMod val="50000"/>
                  </a:schemeClr>
                </a:solidFill>
              </a:rPr>
              <a:t>Nes per amžius plačių nenutildai bangų</a:t>
            </a:r>
            <a:r>
              <a:rPr lang="lt-LT" sz="3400" b="1" dirty="0" smtClean="0">
                <a:solidFill>
                  <a:schemeClr val="accent1">
                    <a:lumMod val="50000"/>
                  </a:schemeClr>
                </a:solidFill>
              </a:rPr>
              <a:t>!“)</a:t>
            </a:r>
          </a:p>
          <a:p>
            <a:pPr marL="0" indent="0">
              <a:buNone/>
            </a:pPr>
            <a:r>
              <a:rPr lang="lt-LT" sz="3400" b="1" u="sng" dirty="0" smtClean="0">
                <a:solidFill>
                  <a:schemeClr val="accent1">
                    <a:lumMod val="50000"/>
                  </a:schemeClr>
                </a:solidFill>
              </a:rPr>
              <a:t>Metaforos</a:t>
            </a:r>
            <a:r>
              <a:rPr lang="lt-LT" sz="3400" b="1" dirty="0" smtClean="0">
                <a:solidFill>
                  <a:schemeClr val="accent1">
                    <a:lumMod val="50000"/>
                  </a:schemeClr>
                </a:solidFill>
              </a:rPr>
              <a:t> („</a:t>
            </a:r>
            <a:r>
              <a:rPr lang="lt-LT" sz="3400" b="1" dirty="0">
                <a:solidFill>
                  <a:schemeClr val="accent1">
                    <a:lumMod val="50000"/>
                  </a:schemeClr>
                </a:solidFill>
              </a:rPr>
              <a:t>Betgi trokštu sau marių prie šono arčiau</a:t>
            </a:r>
            <a:r>
              <a:rPr lang="lt-LT" sz="3400" b="1" dirty="0" smtClean="0">
                <a:solidFill>
                  <a:schemeClr val="accent1">
                    <a:lumMod val="50000"/>
                  </a:schemeClr>
                </a:solidFill>
              </a:rPr>
              <a:t>.“, „</a:t>
            </a:r>
            <a:r>
              <a:rPr lang="lt-LT" sz="3400" b="1" dirty="0">
                <a:solidFill>
                  <a:schemeClr val="accent1">
                    <a:lumMod val="50000"/>
                  </a:schemeClr>
                </a:solidFill>
              </a:rPr>
              <a:t> Man krūtinę užliek savo šalta </a:t>
            </a:r>
            <a:r>
              <a:rPr lang="lt-LT" sz="3400" b="1" dirty="0" smtClean="0">
                <a:solidFill>
                  <a:schemeClr val="accent1">
                    <a:lumMod val="50000"/>
                  </a:schemeClr>
                </a:solidFill>
              </a:rPr>
              <a:t>banga“);</a:t>
            </a:r>
          </a:p>
          <a:p>
            <a:pPr marL="0" indent="0">
              <a:buNone/>
            </a:pPr>
            <a:r>
              <a:rPr lang="lt-LT" sz="3400" b="1" u="sng" dirty="0" smtClean="0">
                <a:solidFill>
                  <a:schemeClr val="accent1">
                    <a:lumMod val="50000"/>
                  </a:schemeClr>
                </a:solidFill>
              </a:rPr>
              <a:t>Palyginimai</a:t>
            </a:r>
            <a:r>
              <a:rPr lang="lt-LT" sz="3400" b="1" dirty="0" smtClean="0">
                <a:solidFill>
                  <a:schemeClr val="accent1">
                    <a:lumMod val="50000"/>
                  </a:schemeClr>
                </a:solidFill>
              </a:rPr>
              <a:t> („</a:t>
            </a:r>
            <a:r>
              <a:rPr lang="lt-LT" sz="3400" b="1" dirty="0">
                <a:solidFill>
                  <a:schemeClr val="accent1">
                    <a:lumMod val="50000"/>
                  </a:schemeClr>
                </a:solidFill>
              </a:rPr>
              <a:t>Taip galingai išreikšt, kaip ir tu, Baltija</a:t>
            </a:r>
            <a:r>
              <a:rPr lang="lt-LT" sz="3400" b="1" dirty="0" smtClean="0">
                <a:solidFill>
                  <a:schemeClr val="accent1">
                    <a:lumMod val="50000"/>
                  </a:schemeClr>
                </a:solidFill>
              </a:rPr>
              <a:t>!“, „</a:t>
            </a:r>
            <a:r>
              <a:rPr lang="lt-LT" sz="3400" b="1" dirty="0">
                <a:solidFill>
                  <a:schemeClr val="accent1">
                    <a:lumMod val="50000"/>
                  </a:schemeClr>
                </a:solidFill>
              </a:rPr>
              <a:t>Ir per amžius paliks, kaip ir aš, neramus</a:t>
            </a:r>
            <a:r>
              <a:rPr lang="lt-LT" sz="3400" b="1" dirty="0" smtClean="0">
                <a:solidFill>
                  <a:schemeClr val="accent1">
                    <a:lumMod val="50000"/>
                  </a:schemeClr>
                </a:solidFill>
              </a:rPr>
              <a:t>.“).</a:t>
            </a:r>
            <a:endParaRPr lang="lt-LT" sz="34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lt-LT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lt-LT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lt-LT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lt-LT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13620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7200" b="1" dirty="0" smtClean="0">
                <a:solidFill>
                  <a:schemeClr val="accent1"/>
                </a:solidFill>
              </a:rPr>
              <a:t>Problemos</a:t>
            </a:r>
            <a:endParaRPr lang="lt-LT" sz="7200" b="1" dirty="0">
              <a:solidFill>
                <a:schemeClr val="accent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2564904"/>
            <a:ext cx="3898776" cy="3744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/>
              <a:t> </a:t>
            </a:r>
            <a:r>
              <a:rPr lang="lt-LT" sz="3200" dirty="0"/>
              <a:t> </a:t>
            </a:r>
            <a:r>
              <a:rPr lang="lt-LT" sz="3200" b="1" dirty="0" smtClean="0">
                <a:solidFill>
                  <a:schemeClr val="accent1">
                    <a:lumMod val="50000"/>
                  </a:schemeClr>
                </a:solidFill>
              </a:rPr>
              <a:t>Kūrinys kelia individo nesusikalbėjimo su vidiniu bei išoriniu pasauliu problemą.</a:t>
            </a:r>
            <a:endParaRPr lang="lt-LT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348880"/>
            <a:ext cx="4397780" cy="3606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23116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rovė">
  <a:themeElements>
    <a:clrScheme name="Srovė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Srovė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rovė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196</TotalTime>
  <Words>699</Words>
  <Application>Microsoft Office PowerPoint</Application>
  <PresentationFormat>Demonstracija ekrane (4:3)</PresentationFormat>
  <Paragraphs>76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13</vt:i4>
      </vt:variant>
    </vt:vector>
  </HeadingPairs>
  <TitlesOfParts>
    <vt:vector size="14" baseType="lpstr">
      <vt:lpstr>Srovė</vt:lpstr>
      <vt:lpstr>MAIRONIS Individualioji lyrika „Nuo Birutės kalno“</vt:lpstr>
      <vt:lpstr>„Nuo Birutės kalno“</vt:lpstr>
      <vt:lpstr>PowerPoint pristatymas</vt:lpstr>
      <vt:lpstr>Pavadinimo reikšmė</vt:lpstr>
      <vt:lpstr>Tema</vt:lpstr>
      <vt:lpstr>Vieta</vt:lpstr>
      <vt:lpstr>Laikas</vt:lpstr>
      <vt:lpstr>Nuotaika</vt:lpstr>
      <vt:lpstr>Lyrinis subjektas</vt:lpstr>
      <vt:lpstr>Vertybės</vt:lpstr>
      <vt:lpstr>Kūrinio kalba</vt:lpstr>
      <vt:lpstr>PowerPoint pristatymas</vt:lpstr>
      <vt:lpstr>Problemos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MAIRONIS Individualioji lyrika</dc:title>
  <dc:creator>Asmeninis</dc:creator>
  <cp:lastModifiedBy>Vartotojas</cp:lastModifiedBy>
  <cp:revision>19</cp:revision>
  <dcterms:created xsi:type="dcterms:W3CDTF">2012-03-04T13:45:13Z</dcterms:created>
  <dcterms:modified xsi:type="dcterms:W3CDTF">2012-03-06T11:11:04Z</dcterms:modified>
</cp:coreProperties>
</file>