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72" r:id="rId7"/>
    <p:sldId id="261" r:id="rId8"/>
    <p:sldId id="262" r:id="rId9"/>
    <p:sldId id="263" r:id="rId10"/>
    <p:sldId id="264" r:id="rId11"/>
    <p:sldId id="265" r:id="rId12"/>
    <p:sldId id="266" r:id="rId13"/>
    <p:sldId id="273" r:id="rId14"/>
    <p:sldId id="267" r:id="rId15"/>
    <p:sldId id="268" r:id="rId16"/>
    <p:sldId id="269" r:id="rId17"/>
    <p:sldId id="270" r:id="rId18"/>
    <p:sldId id="271" r:id="rId19"/>
    <p:sldId id="274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6" d="100"/>
          <a:sy n="106" d="100"/>
        </p:scale>
        <p:origin x="-9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6CC65-4779-44F4-88D0-66BE31EEE754}" type="datetimeFigureOut">
              <a:rPr lang="en-US" smtClean="0"/>
              <a:t>3/7/2012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90D7B-F9C6-4783-8896-536BE90669C9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6CC65-4779-44F4-88D0-66BE31EEE754}" type="datetimeFigureOut">
              <a:rPr lang="en-US" smtClean="0"/>
              <a:t>3/7/2012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90D7B-F9C6-4783-8896-536BE90669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6CC65-4779-44F4-88D0-66BE31EEE754}" type="datetimeFigureOut">
              <a:rPr lang="en-US" smtClean="0"/>
              <a:t>3/7/2012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A6390D7B-F9C6-4783-8896-536BE90669C9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6CC65-4779-44F4-88D0-66BE31EEE754}" type="datetimeFigureOut">
              <a:rPr lang="en-US" smtClean="0"/>
              <a:t>3/7/2012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90D7B-F9C6-4783-8896-536BE90669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6CC65-4779-44F4-88D0-66BE31EEE754}" type="datetimeFigureOut">
              <a:rPr lang="en-US" smtClean="0"/>
              <a:t>3/7/2012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90D7B-F9C6-4783-8896-536BE90669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6CC65-4779-44F4-88D0-66BE31EEE754}" type="datetimeFigureOut">
              <a:rPr lang="en-US" smtClean="0"/>
              <a:t>3/7/2012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90D7B-F9C6-4783-8896-536BE90669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6CC65-4779-44F4-88D0-66BE31EEE754}" type="datetimeFigureOut">
              <a:rPr lang="en-US" smtClean="0"/>
              <a:t>3/7/2012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90D7B-F9C6-4783-8896-536BE90669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6CC65-4779-44F4-88D0-66BE31EEE754}" type="datetimeFigureOut">
              <a:rPr lang="en-US" smtClean="0"/>
              <a:t>3/7/2012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90D7B-F9C6-4783-8896-536BE90669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6CC65-4779-44F4-88D0-66BE31EEE754}" type="datetimeFigureOut">
              <a:rPr lang="en-US" smtClean="0"/>
              <a:t>3/7/2012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90D7B-F9C6-4783-8896-536BE90669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6CC65-4779-44F4-88D0-66BE31EEE754}" type="datetimeFigureOut">
              <a:rPr lang="en-US" smtClean="0"/>
              <a:t>3/7/2012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90D7B-F9C6-4783-8896-536BE90669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6CC65-4779-44F4-88D0-66BE31EEE754}" type="datetimeFigureOut">
              <a:rPr lang="en-US" smtClean="0"/>
              <a:t>3/7/2012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90D7B-F9C6-4783-8896-536BE90669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8E26CC65-4779-44F4-88D0-66BE31EEE754}" type="datetimeFigureOut">
              <a:rPr lang="en-US" smtClean="0"/>
              <a:t>3/7/2012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A6390D7B-F9C6-4783-8896-536BE90669C9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dirty="0" smtClean="0"/>
              <a:t>MAIRONIS „Vakaro mintys“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77000" cy="2307102"/>
          </a:xfrm>
        </p:spPr>
        <p:txBody>
          <a:bodyPr>
            <a:normAutofit fontScale="92500" lnSpcReduction="10000"/>
          </a:bodyPr>
          <a:lstStyle/>
          <a:p>
            <a:r>
              <a:rPr lang="lt-LT" sz="3600" dirty="0" smtClean="0">
                <a:solidFill>
                  <a:srgbClr val="FF9966"/>
                </a:solidFill>
              </a:rPr>
              <a:t>Individualioji lyrika</a:t>
            </a:r>
          </a:p>
          <a:p>
            <a:endParaRPr lang="lt-LT" dirty="0" smtClean="0"/>
          </a:p>
          <a:p>
            <a:endParaRPr lang="lt-LT" dirty="0"/>
          </a:p>
          <a:p>
            <a:pPr algn="r"/>
            <a:r>
              <a:rPr lang="lt-LT" dirty="0" smtClean="0"/>
              <a:t>Darbą atliko</a:t>
            </a:r>
          </a:p>
          <a:p>
            <a:pPr algn="r"/>
            <a:r>
              <a:rPr lang="lt-LT" dirty="0" smtClean="0"/>
              <a:t>Greta Mierkytė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7130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762000"/>
            <a:ext cx="7192433" cy="5394325"/>
          </a:xfrm>
        </p:spPr>
      </p:pic>
    </p:spTree>
    <p:extLst>
      <p:ext uri="{BB962C8B-B14F-4D97-AF65-F5344CB8AC3E}">
        <p14:creationId xmlns:p14="http://schemas.microsoft.com/office/powerpoint/2010/main" val="280202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 algn="ctr">
              <a:buNone/>
            </a:pPr>
            <a:r>
              <a:rPr lang="lt-LT" dirty="0" smtClean="0"/>
              <a:t>Į vakarus raudona, didi saulė leidos</a:t>
            </a:r>
          </a:p>
          <a:p>
            <a:pPr marL="137160" indent="0" algn="ctr">
              <a:buNone/>
            </a:pPr>
            <a:r>
              <a:rPr lang="lt-LT" dirty="0" smtClean="0"/>
              <a:t>Ir šypsojos tylios ironijos skruostais;</a:t>
            </a:r>
          </a:p>
          <a:p>
            <a:pPr marL="137160" indent="0" algn="ctr">
              <a:buNone/>
            </a:pPr>
            <a:r>
              <a:rPr lang="lt-LT" dirty="0" smtClean="0"/>
              <a:t>Žmonių nuvargusius ir prakaituotus veidus</a:t>
            </a:r>
          </a:p>
          <a:p>
            <a:pPr marL="137160" indent="0" algn="ctr">
              <a:buNone/>
            </a:pPr>
            <a:r>
              <a:rPr lang="lt-LT" dirty="0" smtClean="0"/>
              <a:t>Lydėjo spinduliais, slaptingais ir keistais.</a:t>
            </a:r>
          </a:p>
          <a:p>
            <a:pPr marL="137160" indent="0" algn="ctr">
              <a:buNone/>
            </a:pPr>
            <a:endParaRPr lang="lt-LT" dirty="0"/>
          </a:p>
          <a:p>
            <a:pPr marL="137160" indent="0" algn="ctr">
              <a:buNone/>
            </a:pPr>
            <a:r>
              <a:rPr lang="lt-LT" dirty="0" smtClean="0"/>
              <a:t>Ant žemės rutulio protingųjų skruzdynų</a:t>
            </a:r>
          </a:p>
          <a:p>
            <a:pPr marL="137160" indent="0" algn="ctr">
              <a:buNone/>
            </a:pPr>
            <a:r>
              <a:rPr lang="lt-LT" dirty="0" smtClean="0"/>
              <a:t>Ir sielvartai, ir amžius – jai tik šypsena,</a:t>
            </a:r>
          </a:p>
          <a:p>
            <a:pPr marL="137160" indent="0" algn="ctr">
              <a:buNone/>
            </a:pPr>
            <a:r>
              <a:rPr lang="lt-LT" dirty="0" smtClean="0"/>
              <a:t>Nes šviesūs jos keliai tarp amžinų žvaigždynų,</a:t>
            </a:r>
          </a:p>
          <a:p>
            <a:pPr marL="137160" indent="0" algn="ctr">
              <a:buNone/>
            </a:pPr>
            <a:r>
              <a:rPr lang="lt-LT" dirty="0" smtClean="0"/>
              <a:t>Nežinančių, kas toji laiko atmaina.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7312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 algn="ctr">
              <a:buNone/>
            </a:pPr>
            <a:r>
              <a:rPr lang="lt-LT" dirty="0" smtClean="0"/>
              <a:t>Jai vis tiek pat, ar vakar dėlei moteriškės</a:t>
            </a:r>
          </a:p>
          <a:p>
            <a:pPr marL="137160" indent="0" algn="ctr">
              <a:buNone/>
            </a:pPr>
            <a:r>
              <a:rPr lang="lt-LT" dirty="0" smtClean="0"/>
              <a:t>Graikų ir Trojos žudės narsūs karžygiai,</a:t>
            </a:r>
          </a:p>
          <a:p>
            <a:pPr marL="137160" indent="0" algn="ctr">
              <a:buNone/>
            </a:pPr>
            <a:r>
              <a:rPr lang="lt-LT" dirty="0" smtClean="0"/>
              <a:t>Ar šiandien suka ratą margos peteliškės,</a:t>
            </a:r>
          </a:p>
          <a:p>
            <a:pPr marL="137160" indent="0" algn="ctr">
              <a:buNone/>
            </a:pPr>
            <a:r>
              <a:rPr lang="lt-LT" dirty="0" smtClean="0"/>
              <a:t>Mokėdamos už trumpą meilę per brangiai.</a:t>
            </a:r>
          </a:p>
          <a:p>
            <a:pPr marL="137160" indent="0" algn="ctr">
              <a:buNone/>
            </a:pPr>
            <a:endParaRPr lang="lt-LT" dirty="0"/>
          </a:p>
          <a:p>
            <a:pPr marL="137160" indent="0" algn="ctr">
              <a:buNone/>
            </a:pPr>
            <a:r>
              <a:rPr lang="lt-LT" dirty="0" smtClean="0"/>
              <a:t>Ją sveikino per amžius gyvių milijonai</a:t>
            </a:r>
            <a:r>
              <a:rPr lang="en-US" dirty="0" smtClean="0"/>
              <a:t>!</a:t>
            </a:r>
            <a:endParaRPr lang="lt-LT" dirty="0" smtClean="0"/>
          </a:p>
          <a:p>
            <a:pPr marL="137160" indent="0" algn="ctr">
              <a:buNone/>
            </a:pPr>
            <a:r>
              <a:rPr lang="lt-LT" dirty="0" smtClean="0"/>
              <a:t>Kur jie dabar? Tik trūkę muilo burbulai?</a:t>
            </a:r>
          </a:p>
          <a:p>
            <a:pPr marL="137160" indent="0" algn="ctr">
              <a:buNone/>
            </a:pPr>
            <a:r>
              <a:rPr lang="lt-LT" dirty="0" smtClean="0"/>
              <a:t>Ir mes ryto’ tebūsime vaizduotės monai,</a:t>
            </a:r>
          </a:p>
          <a:p>
            <a:pPr marL="137160" indent="0" algn="ctr">
              <a:buNone/>
            </a:pPr>
            <a:r>
              <a:rPr lang="lt-LT" dirty="0" smtClean="0"/>
              <a:t>Aklos gamtos lyg ir nebuvę veikalai.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6101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 algn="ctr">
              <a:buNone/>
            </a:pPr>
            <a:r>
              <a:rPr lang="lt-LT" dirty="0" smtClean="0"/>
              <a:t>Tai vienas Jis, nežinomas, nematomas, galingas,</a:t>
            </a:r>
          </a:p>
          <a:p>
            <a:pPr marL="137160" indent="0" algn="ctr">
              <a:buNone/>
            </a:pPr>
            <a:r>
              <a:rPr lang="lt-LT" dirty="0" smtClean="0"/>
              <a:t>Prieš amžius laikrodžio užsuko tuos ratus;</a:t>
            </a:r>
          </a:p>
          <a:p>
            <a:pPr marL="137160" indent="0" algn="ctr">
              <a:buNone/>
            </a:pPr>
            <a:r>
              <a:rPr lang="lt-LT" dirty="0" smtClean="0"/>
              <a:t>O tu prieš Didį Jį, marus ir nuodėmingas,</a:t>
            </a:r>
          </a:p>
          <a:p>
            <a:pPr marL="137160" indent="0" algn="ctr">
              <a:buNone/>
            </a:pPr>
            <a:r>
              <a:rPr lang="lt-LT" dirty="0" smtClean="0"/>
              <a:t>Nustebęs garbini tik mėlynus skliautus.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4114800"/>
            <a:ext cx="4235450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755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„Vakaro mintys“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37160" indent="0" algn="ctr">
              <a:buNone/>
            </a:pPr>
            <a:r>
              <a:rPr lang="lt-LT" sz="3200" dirty="0" smtClean="0"/>
              <a:t>Paskutinysis išspausdintas Maironio eilėraštis jam dar gyvam esant 1932m.pradžioje.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91377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Pavadinimo reikšmė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 algn="ctr">
              <a:buNone/>
            </a:pPr>
            <a:r>
              <a:rPr lang="lt-LT" dirty="0" smtClean="0">
                <a:solidFill>
                  <a:srgbClr val="FF9966"/>
                </a:solidFill>
              </a:rPr>
              <a:t>„Vakaro mintys“</a:t>
            </a:r>
          </a:p>
          <a:p>
            <a:pPr marL="137160" indent="0">
              <a:buNone/>
            </a:pPr>
            <a:endParaRPr lang="lt-LT" dirty="0"/>
          </a:p>
          <a:p>
            <a:pPr marL="137160" indent="0">
              <a:buNone/>
            </a:pPr>
            <a:r>
              <a:rPr lang="lt-LT" dirty="0" smtClean="0"/>
              <a:t>Tai bandymas suvokti kažką tam tikroje aplinkoje, tam tikru metu. Vakaras yra geriausias laikas viskam apmąstyti po dienos darbų, suprasti save, pagalvoti apie būties esmę. O žodis </a:t>
            </a:r>
            <a:r>
              <a:rPr lang="lt-LT" i="1" dirty="0" smtClean="0"/>
              <a:t>mintys</a:t>
            </a:r>
            <a:r>
              <a:rPr lang="lt-LT" dirty="0" smtClean="0"/>
              <a:t> išreiškia laikinumo akimirką, nes jos nuolatos keičiasi.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421642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T</a:t>
            </a:r>
            <a:r>
              <a:rPr lang="lt-LT" dirty="0" smtClean="0"/>
              <a:t>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200" y="1676400"/>
            <a:ext cx="6172200" cy="4632960"/>
          </a:xfrm>
        </p:spPr>
        <p:txBody>
          <a:bodyPr>
            <a:normAutofit/>
          </a:bodyPr>
          <a:lstStyle/>
          <a:p>
            <a:pPr marL="137160" indent="0" algn="ctr">
              <a:buNone/>
            </a:pPr>
            <a:r>
              <a:rPr lang="lt-LT" sz="3200" dirty="0" smtClean="0"/>
              <a:t>Saulės ir Dievo galia, amžinumas bei žmogaus menkumas ir trumpalaikiškumas.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231273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Vieta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I strofoje matoma saulė, žmonių nuvargę ir prakaituoti veidai, tai rodo, kad vieta nėra apibrėžta. </a:t>
            </a:r>
          </a:p>
          <a:p>
            <a:r>
              <a:rPr lang="lt-LT" dirty="0" smtClean="0"/>
              <a:t>II strofoje matome Žemę, o po to veiksmas perkeliamas į begalinius žvaigždynus. </a:t>
            </a:r>
          </a:p>
          <a:p>
            <a:r>
              <a:rPr lang="lt-LT" dirty="0" smtClean="0"/>
              <a:t>III strofoje veiksmas vyksta antikinėje Graikijoje: </a:t>
            </a:r>
            <a:r>
              <a:rPr lang="lt-LT" i="1" dirty="0" smtClean="0"/>
              <a:t>„Jai vis tiek pat, ar vakar dėlei moteriškės/ Graikų ir Trojos žudės narsūs karžygiai“. </a:t>
            </a:r>
            <a:r>
              <a:rPr lang="lt-LT" dirty="0" smtClean="0"/>
              <a:t>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691874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IV strofoje veiksmo vieta neapibrėžta, bet vėliau persikeliama į vaizduotės kampelius: </a:t>
            </a:r>
            <a:r>
              <a:rPr lang="lt-LT" i="1" dirty="0"/>
              <a:t>„Ir mes ryto’ tebūsime vaizduotės </a:t>
            </a:r>
            <a:r>
              <a:rPr lang="lt-LT" i="1" dirty="0" smtClean="0"/>
              <a:t>monai,/ Aklos </a:t>
            </a:r>
            <a:r>
              <a:rPr lang="lt-LT" i="1" dirty="0"/>
              <a:t>gamtos lyg ir nebuvę </a:t>
            </a:r>
            <a:r>
              <a:rPr lang="lt-LT" i="1" dirty="0" smtClean="0"/>
              <a:t>veikalai“.</a:t>
            </a:r>
            <a:endParaRPr lang="lt-LT" dirty="0" smtClean="0"/>
          </a:p>
          <a:p>
            <a:r>
              <a:rPr lang="lt-LT" dirty="0" smtClean="0"/>
              <a:t>V strofoje matoma tik dangaus mėlynė, tuščias pasaulis: </a:t>
            </a:r>
            <a:r>
              <a:rPr lang="lt-LT" i="1" dirty="0" smtClean="0"/>
              <a:t>„O </a:t>
            </a:r>
            <a:r>
              <a:rPr lang="lt-LT" i="1" dirty="0"/>
              <a:t>tu prieš Didį Jį, marus ir </a:t>
            </a:r>
            <a:r>
              <a:rPr lang="lt-LT" i="1" dirty="0" smtClean="0"/>
              <a:t>nuodėmingas,/ Nustebęs </a:t>
            </a:r>
            <a:r>
              <a:rPr lang="lt-LT" i="1" dirty="0"/>
              <a:t>garbini tik mėlynus </a:t>
            </a:r>
            <a:r>
              <a:rPr lang="lt-LT" i="1" dirty="0" smtClean="0"/>
              <a:t>skliautus“.</a:t>
            </a:r>
            <a:endParaRPr lang="lt-LT" i="1" dirty="0"/>
          </a:p>
          <a:p>
            <a:pPr marL="137160" indent="0">
              <a:buNone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503231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Laikas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lt-LT" dirty="0" smtClean="0"/>
              <a:t>I strofoje matomas vakaras</a:t>
            </a:r>
            <a:r>
              <a:rPr lang="lt-LT" dirty="0"/>
              <a:t>: </a:t>
            </a:r>
            <a:r>
              <a:rPr lang="lt-LT" i="1" dirty="0" smtClean="0"/>
              <a:t>„Į </a:t>
            </a:r>
            <a:r>
              <a:rPr lang="lt-LT" i="1" dirty="0"/>
              <a:t>vakarus raudona, didi saulė </a:t>
            </a:r>
            <a:r>
              <a:rPr lang="lt-LT" i="1" dirty="0" smtClean="0"/>
              <a:t>leidos“.</a:t>
            </a:r>
            <a:endParaRPr lang="lt-LT" i="1" dirty="0"/>
          </a:p>
          <a:p>
            <a:r>
              <a:rPr lang="lt-LT" dirty="0" smtClean="0"/>
              <a:t>II strofoje laikas nėra nustatytas, todėl, kad saulei jis nesvarbus</a:t>
            </a:r>
            <a:r>
              <a:rPr lang="lt-LT" dirty="0"/>
              <a:t>: </a:t>
            </a:r>
            <a:r>
              <a:rPr lang="lt-LT" i="1" dirty="0" smtClean="0"/>
              <a:t>„Ir </a:t>
            </a:r>
            <a:r>
              <a:rPr lang="lt-LT" i="1" dirty="0"/>
              <a:t>sielvartai, ir amžius – jai tik šypsena</a:t>
            </a:r>
            <a:r>
              <a:rPr lang="lt-LT" i="1" dirty="0" smtClean="0"/>
              <a:t>,/ Nes </a:t>
            </a:r>
            <a:r>
              <a:rPr lang="lt-LT" i="1" dirty="0"/>
              <a:t>šviesūs jos keliai tarp amžinų </a:t>
            </a:r>
            <a:r>
              <a:rPr lang="lt-LT" i="1" dirty="0" smtClean="0"/>
              <a:t>žvaigždynų,/ Nežinančių</a:t>
            </a:r>
            <a:r>
              <a:rPr lang="lt-LT" i="1" dirty="0"/>
              <a:t>, kas toji laiko </a:t>
            </a:r>
            <a:r>
              <a:rPr lang="lt-LT" i="1" dirty="0" smtClean="0"/>
              <a:t>atmaina“.</a:t>
            </a:r>
          </a:p>
          <a:p>
            <a:r>
              <a:rPr lang="lt-LT" dirty="0" smtClean="0"/>
              <a:t>III strofoje nusikeliama į antiką: </a:t>
            </a:r>
            <a:r>
              <a:rPr lang="lt-LT" i="1" dirty="0" smtClean="0"/>
              <a:t>„...ar </a:t>
            </a:r>
            <a:r>
              <a:rPr lang="lt-LT" i="1" dirty="0"/>
              <a:t>vakar dėlei </a:t>
            </a:r>
            <a:r>
              <a:rPr lang="lt-LT" i="1" dirty="0" smtClean="0"/>
              <a:t>moteriškės/Graikų </a:t>
            </a:r>
            <a:r>
              <a:rPr lang="lt-LT" i="1" dirty="0"/>
              <a:t>ir Trojos žudės narsūs </a:t>
            </a:r>
            <a:r>
              <a:rPr lang="lt-LT" i="1" dirty="0" smtClean="0"/>
              <a:t>karžygiai“. </a:t>
            </a:r>
            <a:r>
              <a:rPr lang="lt-LT" dirty="0" smtClean="0"/>
              <a:t>Apie senus laikus kalbama taip, lyg tai būtų nutikę </a:t>
            </a:r>
            <a:r>
              <a:rPr lang="lt-LT" i="1" dirty="0" smtClean="0"/>
              <a:t>vakar. </a:t>
            </a:r>
            <a:r>
              <a:rPr lang="lt-LT" dirty="0" smtClean="0"/>
              <a:t>Toje pačioje strofoje pereinama prie </a:t>
            </a:r>
            <a:r>
              <a:rPr lang="lt-LT" dirty="0"/>
              <a:t>šių dienų</a:t>
            </a:r>
            <a:r>
              <a:rPr lang="lt-LT" dirty="0" smtClean="0"/>
              <a:t>: </a:t>
            </a:r>
            <a:r>
              <a:rPr lang="lt-LT" i="1" dirty="0" smtClean="0"/>
              <a:t>“Ar </a:t>
            </a:r>
            <a:r>
              <a:rPr lang="lt-LT" i="1" dirty="0"/>
              <a:t>šiandien suka ratą margos </a:t>
            </a:r>
            <a:r>
              <a:rPr lang="lt-LT" i="1" dirty="0" smtClean="0"/>
              <a:t>peteliškės“.</a:t>
            </a:r>
            <a:endParaRPr lang="lt-LT" i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3690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IV strofoje iš pradžių kalbama apie </a:t>
            </a:r>
            <a:r>
              <a:rPr lang="lt-LT" dirty="0"/>
              <a:t>amžius </a:t>
            </a:r>
            <a:r>
              <a:rPr lang="lt-LT" i="1" dirty="0" smtClean="0"/>
              <a:t>(„</a:t>
            </a:r>
            <a:r>
              <a:rPr lang="lt-LT" i="1" dirty="0"/>
              <a:t>Ją sveikino per amžius gyvių milijonai</a:t>
            </a:r>
            <a:r>
              <a:rPr lang="lt-LT" i="1" dirty="0" smtClean="0"/>
              <a:t>!“), </a:t>
            </a:r>
            <a:r>
              <a:rPr lang="lt-LT" dirty="0" smtClean="0"/>
              <a:t>po to pereinama prie šių </a:t>
            </a:r>
            <a:r>
              <a:rPr lang="lt-LT" dirty="0"/>
              <a:t>dienų </a:t>
            </a:r>
            <a:r>
              <a:rPr lang="lt-LT" i="1" dirty="0"/>
              <a:t>(„Kur jie dabar? </a:t>
            </a:r>
            <a:r>
              <a:rPr lang="lt-LT" i="1" dirty="0" smtClean="0"/>
              <a:t>“). </a:t>
            </a:r>
            <a:r>
              <a:rPr lang="lt-LT" dirty="0" smtClean="0"/>
              <a:t>Ir dar toje pačioje strofoje mes matome kitą dieną: </a:t>
            </a:r>
            <a:r>
              <a:rPr lang="lt-LT" i="1" dirty="0"/>
              <a:t>„Ir mes ryto’ tebūsime vaizduotės </a:t>
            </a:r>
            <a:r>
              <a:rPr lang="lt-LT" i="1" dirty="0" smtClean="0"/>
              <a:t>monai,/ Aklos </a:t>
            </a:r>
            <a:r>
              <a:rPr lang="lt-LT" i="1" dirty="0"/>
              <a:t>gamtos lyg ir nebuvę </a:t>
            </a:r>
            <a:r>
              <a:rPr lang="lt-LT" i="1" dirty="0" smtClean="0"/>
              <a:t>veikalai“.</a:t>
            </a:r>
          </a:p>
          <a:p>
            <a:r>
              <a:rPr lang="lt-LT" dirty="0" smtClean="0"/>
              <a:t>V strofoje vėl kalbama apie amžius</a:t>
            </a:r>
            <a:r>
              <a:rPr lang="lt-LT" dirty="0"/>
              <a:t>: </a:t>
            </a:r>
            <a:r>
              <a:rPr lang="lt-LT" i="1" dirty="0" smtClean="0"/>
              <a:t>„Prieš </a:t>
            </a:r>
            <a:r>
              <a:rPr lang="lt-LT" i="1" dirty="0"/>
              <a:t>amžius laikrodžio užsuko tuos </a:t>
            </a:r>
            <a:r>
              <a:rPr lang="lt-LT" i="1" dirty="0" smtClean="0"/>
              <a:t>ratus“.</a:t>
            </a:r>
            <a:endParaRPr lang="lt-LT" i="1" dirty="0"/>
          </a:p>
        </p:txBody>
      </p:sp>
    </p:spTree>
    <p:extLst>
      <p:ext uri="{BB962C8B-B14F-4D97-AF65-F5344CB8AC3E}">
        <p14:creationId xmlns:p14="http://schemas.microsoft.com/office/powerpoint/2010/main" val="1596150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37160" indent="0" algn="ctr">
              <a:buNone/>
            </a:pPr>
            <a:r>
              <a:rPr lang="lt-LT" sz="3200" dirty="0" smtClean="0"/>
              <a:t>Eilėraštyje susiduria du pagrindiniai laikai -  trumpas žmogaus „amžius“ ir </a:t>
            </a:r>
            <a:r>
              <a:rPr lang="lt-LT" sz="3200" dirty="0"/>
              <a:t>amžinybė </a:t>
            </a:r>
            <a:r>
              <a:rPr lang="lt-LT" sz="3200" i="1" dirty="0" smtClean="0"/>
              <a:t>(„Nes </a:t>
            </a:r>
            <a:r>
              <a:rPr lang="lt-LT" sz="3200" i="1" dirty="0"/>
              <a:t>šviesūs jos keliai tarp amžinų žvaigždynų</a:t>
            </a:r>
            <a:r>
              <a:rPr lang="lt-LT" sz="3200" i="1" dirty="0" smtClean="0"/>
              <a:t>,/ Nežinančių</a:t>
            </a:r>
            <a:r>
              <a:rPr lang="lt-LT" sz="3200" i="1" dirty="0"/>
              <a:t>, kas toji laiko </a:t>
            </a:r>
            <a:r>
              <a:rPr lang="lt-LT" sz="3200" i="1" dirty="0" smtClean="0"/>
              <a:t>atmaina“).</a:t>
            </a:r>
            <a:endParaRPr lang="en-US" sz="3200" i="1" dirty="0"/>
          </a:p>
        </p:txBody>
      </p:sp>
    </p:spTree>
    <p:extLst>
      <p:ext uri="{BB962C8B-B14F-4D97-AF65-F5344CB8AC3E}">
        <p14:creationId xmlns:p14="http://schemas.microsoft.com/office/powerpoint/2010/main" val="2271579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Nuotaika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I strofoje nuotaika rami, tyli, nes visi jau pavargę, o saulė tik nebyliai šypsosi besileisdama ir žmones palydi savo „slaptingais ir keistais“ spinduliais.</a:t>
            </a:r>
          </a:p>
          <a:p>
            <a:r>
              <a:rPr lang="lt-LT" dirty="0" smtClean="0"/>
              <a:t>II strofoje supriešinami </a:t>
            </a:r>
            <a:r>
              <a:rPr lang="lt-LT" i="1" dirty="0" smtClean="0"/>
              <a:t>sielvartai</a:t>
            </a:r>
            <a:r>
              <a:rPr lang="lt-LT" dirty="0" smtClean="0"/>
              <a:t> ir saulės </a:t>
            </a:r>
            <a:r>
              <a:rPr lang="lt-LT" i="1" dirty="0" smtClean="0"/>
              <a:t>šypsena. </a:t>
            </a:r>
            <a:r>
              <a:rPr lang="lt-LT" dirty="0" smtClean="0"/>
              <a:t>Nuotaika išlieka rami, šviesi, bet atsiranda nežinomybės užuominų: </a:t>
            </a:r>
            <a:r>
              <a:rPr lang="lt-LT" i="1" dirty="0" smtClean="0"/>
              <a:t>„</a:t>
            </a:r>
            <a:r>
              <a:rPr lang="fi-FI" i="1" dirty="0" smtClean="0"/>
              <a:t>Nežinančių</a:t>
            </a:r>
            <a:r>
              <a:rPr lang="fi-FI" i="1" dirty="0"/>
              <a:t>, kas toji laiko </a:t>
            </a:r>
            <a:r>
              <a:rPr lang="fi-FI" i="1" dirty="0" smtClean="0"/>
              <a:t>atmaina</a:t>
            </a:r>
            <a:r>
              <a:rPr lang="lt-LT" i="1" dirty="0" smtClean="0"/>
              <a:t>“.</a:t>
            </a:r>
          </a:p>
        </p:txBody>
      </p:sp>
    </p:spTree>
    <p:extLst>
      <p:ext uri="{BB962C8B-B14F-4D97-AF65-F5344CB8AC3E}">
        <p14:creationId xmlns:p14="http://schemas.microsoft.com/office/powerpoint/2010/main" val="983379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/>
              <a:t>III strofoje </a:t>
            </a:r>
            <a:r>
              <a:rPr lang="lt-LT" dirty="0" smtClean="0"/>
              <a:t>žodžiais </a:t>
            </a:r>
            <a:r>
              <a:rPr lang="lt-LT" i="1" dirty="0"/>
              <a:t>„Jai vis tiek </a:t>
            </a:r>
            <a:r>
              <a:rPr lang="lt-LT" i="1" dirty="0" smtClean="0"/>
              <a:t>pat“ </a:t>
            </a:r>
            <a:r>
              <a:rPr lang="lt-LT" dirty="0" smtClean="0"/>
              <a:t>sukuriama </a:t>
            </a:r>
            <a:r>
              <a:rPr lang="pt-BR" dirty="0" smtClean="0"/>
              <a:t>nerūpesting</a:t>
            </a:r>
            <a:r>
              <a:rPr lang="lt-LT" dirty="0" smtClean="0"/>
              <a:t>a nuotaika.</a:t>
            </a:r>
          </a:p>
          <a:p>
            <a:r>
              <a:rPr lang="lt-LT" dirty="0" smtClean="0"/>
              <a:t>IV strofoje nuotaika tampa </a:t>
            </a:r>
            <a:r>
              <a:rPr lang="lt-LT" dirty="0"/>
              <a:t>iškilminga </a:t>
            </a:r>
            <a:r>
              <a:rPr lang="lt-LT" i="1" dirty="0" smtClean="0"/>
              <a:t>(„Ją </a:t>
            </a:r>
            <a:r>
              <a:rPr lang="lt-LT" i="1" dirty="0"/>
              <a:t>sveikino per amžius gyvių </a:t>
            </a:r>
            <a:r>
              <a:rPr lang="lt-LT" i="1" dirty="0" smtClean="0"/>
              <a:t>milijonai“), </a:t>
            </a:r>
            <a:r>
              <a:rPr lang="lt-LT" dirty="0" smtClean="0"/>
              <a:t>o po to staiga nusileidžia ir matomas nusivylimas bei sarkazmas </a:t>
            </a:r>
            <a:r>
              <a:rPr lang="lt-LT" i="1" dirty="0" smtClean="0"/>
              <a:t>(„Kur jie dabar? Tik </a:t>
            </a:r>
            <a:r>
              <a:rPr lang="lt-LT" i="1" dirty="0"/>
              <a:t>trūkę muilo </a:t>
            </a:r>
            <a:r>
              <a:rPr lang="lt-LT" i="1" dirty="0" smtClean="0"/>
              <a:t>burbulai?/ Ir </a:t>
            </a:r>
            <a:r>
              <a:rPr lang="lt-LT" i="1" dirty="0"/>
              <a:t>mes ryto’ tebūsime vaizduotės </a:t>
            </a:r>
            <a:r>
              <a:rPr lang="lt-LT" i="1" dirty="0" smtClean="0"/>
              <a:t>monai,/ Aklos </a:t>
            </a:r>
            <a:r>
              <a:rPr lang="lt-LT" i="1" dirty="0"/>
              <a:t>gamtos lyg ir nebuvę </a:t>
            </a:r>
            <a:r>
              <a:rPr lang="lt-LT" i="1" dirty="0" smtClean="0"/>
              <a:t>veikalai.</a:t>
            </a:r>
          </a:p>
          <a:p>
            <a:r>
              <a:rPr lang="lt-LT" i="1" dirty="0" smtClean="0"/>
              <a:t>V strofoje </a:t>
            </a:r>
            <a:r>
              <a:rPr lang="lt-LT" dirty="0" smtClean="0"/>
              <a:t>nuotaika tampa iškilminga, pagarbinanti ir po to išreiškiama negatyvi nuostaba, kai pamatai tuščią pasaulį </a:t>
            </a:r>
            <a:r>
              <a:rPr lang="lt-LT" i="1" dirty="0" smtClean="0"/>
              <a:t>(„Nustebęs </a:t>
            </a:r>
            <a:r>
              <a:rPr lang="lt-LT" i="1" dirty="0"/>
              <a:t>garbini tik mėlynus </a:t>
            </a:r>
            <a:r>
              <a:rPr lang="lt-LT" i="1" dirty="0" smtClean="0"/>
              <a:t>skliautus“).</a:t>
            </a:r>
            <a:endParaRPr lang="pt-BR" i="1" dirty="0"/>
          </a:p>
        </p:txBody>
      </p:sp>
    </p:spTree>
    <p:extLst>
      <p:ext uri="{BB962C8B-B14F-4D97-AF65-F5344CB8AC3E}">
        <p14:creationId xmlns:p14="http://schemas.microsoft.com/office/powerpoint/2010/main" val="241753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Lyrinis subjektas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37160" indent="0">
              <a:buNone/>
            </a:pPr>
            <a:r>
              <a:rPr lang="lt-LT" dirty="0" smtClean="0"/>
              <a:t>Lyrinis subjektas šiame eilėraštyje yra menkas, sielvartaujantis, jaučiantis nežinomybę</a:t>
            </a:r>
            <a:r>
              <a:rPr lang="lt-LT" dirty="0"/>
              <a:t>, </a:t>
            </a:r>
            <a:r>
              <a:rPr lang="lt-LT" dirty="0" smtClean="0"/>
              <a:t>trumpalaikis </a:t>
            </a:r>
            <a:r>
              <a:rPr lang="lt-LT" i="1" dirty="0" smtClean="0"/>
              <a:t>(„</a:t>
            </a:r>
            <a:r>
              <a:rPr lang="lt-LT" i="1" dirty="0"/>
              <a:t>Ir mes ryto’ tebūsime vaizduotės monai,/ Aklos gamtos lyg ir nebuvę veikalai</a:t>
            </a:r>
            <a:r>
              <a:rPr lang="lt-LT" i="1" dirty="0" smtClean="0"/>
              <a:t>“)</a:t>
            </a:r>
            <a:r>
              <a:rPr lang="lt-LT" dirty="0" smtClean="0"/>
              <a:t>. Jis garbina saulę, kuri yra didi, šviesi, nerūpestinga bei Dievą, kuris yra amžinas, </a:t>
            </a:r>
            <a:r>
              <a:rPr lang="lt-LT" i="1" dirty="0" smtClean="0"/>
              <a:t>„nežinomas, nematomas, galingas“.</a:t>
            </a:r>
            <a:endParaRPr lang="lt-LT" i="1" dirty="0"/>
          </a:p>
          <a:p>
            <a:pPr marL="137160" indent="0">
              <a:buNone/>
            </a:pPr>
            <a:r>
              <a:rPr lang="lt-LT" dirty="0" smtClean="0"/>
              <a:t>Lyrinis subjektas išgyvena dėl to, kad visi </a:t>
            </a:r>
            <a:r>
              <a:rPr lang="lt-LT" i="1" dirty="0" smtClean="0"/>
              <a:t>„gyviai“ </a:t>
            </a:r>
            <a:r>
              <a:rPr lang="lt-LT" dirty="0" smtClean="0"/>
              <a:t>dabar yra </a:t>
            </a:r>
            <a:r>
              <a:rPr lang="lt-LT" i="1" dirty="0" smtClean="0"/>
              <a:t>„tik trūkę muilo burbulai“. </a:t>
            </a:r>
            <a:r>
              <a:rPr lang="lt-LT" dirty="0" smtClean="0"/>
              <a:t>Taip pat save apibūdina kaip marų ir nuodėmingą.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1465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Vertybės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lt-LT" dirty="0" smtClean="0"/>
              <a:t>Susimąstymas;</a:t>
            </a:r>
          </a:p>
          <a:p>
            <a:pPr algn="ctr"/>
            <a:r>
              <a:rPr lang="lt-LT" dirty="0" smtClean="0"/>
              <a:t>Supratimas;</a:t>
            </a:r>
          </a:p>
          <a:p>
            <a:pPr algn="ctr"/>
            <a:r>
              <a:rPr lang="lt-LT" dirty="0" smtClean="0"/>
              <a:t>Dievas;</a:t>
            </a:r>
          </a:p>
          <a:p>
            <a:pPr algn="ctr"/>
            <a:r>
              <a:rPr lang="lt-LT" dirty="0" smtClean="0"/>
              <a:t>Gamta;</a:t>
            </a:r>
          </a:p>
          <a:p>
            <a:pPr algn="ctr"/>
            <a:r>
              <a:rPr lang="lt-LT" dirty="0" smtClean="0"/>
              <a:t>Laikas.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5620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Kūrinio kalba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Eilėraštyje yra retorinių klausimų, kurie yra labai svarbūs lyriniam subjektui</a:t>
            </a:r>
            <a:r>
              <a:rPr lang="lt-LT" dirty="0"/>
              <a:t>: </a:t>
            </a:r>
            <a:r>
              <a:rPr lang="lt-LT" i="1" dirty="0"/>
              <a:t>„Kur jie dabar? Tik trūkę muilo burbulai</a:t>
            </a:r>
            <a:r>
              <a:rPr lang="lt-LT" i="1" dirty="0" smtClean="0"/>
              <a:t>?“.</a:t>
            </a:r>
            <a:endParaRPr lang="en-US" i="1" dirty="0" smtClean="0"/>
          </a:p>
          <a:p>
            <a:r>
              <a:rPr lang="lt-LT" dirty="0" smtClean="0"/>
              <a:t>Silabotoninė</a:t>
            </a:r>
            <a:r>
              <a:rPr lang="en-US" dirty="0" smtClean="0"/>
              <a:t> </a:t>
            </a:r>
            <a:r>
              <a:rPr lang="en-US" dirty="0"/>
              <a:t>e</a:t>
            </a:r>
            <a:r>
              <a:rPr lang="lt-LT" dirty="0" smtClean="0"/>
              <a:t>ilėdara</a:t>
            </a:r>
            <a:r>
              <a:rPr lang="lt-LT" dirty="0"/>
              <a:t>;</a:t>
            </a:r>
            <a:endParaRPr lang="lt-LT" dirty="0" smtClean="0"/>
          </a:p>
          <a:p>
            <a:r>
              <a:rPr lang="en-US" dirty="0" smtClean="0"/>
              <a:t>K</a:t>
            </a:r>
            <a:r>
              <a:rPr lang="lt-LT" dirty="0" smtClean="0"/>
              <a:t>ryžminis</a:t>
            </a:r>
            <a:r>
              <a:rPr lang="en-US" dirty="0" smtClean="0"/>
              <a:t> </a:t>
            </a:r>
            <a:r>
              <a:rPr lang="en-US" dirty="0"/>
              <a:t>r</a:t>
            </a:r>
            <a:r>
              <a:rPr lang="lt-LT" dirty="0" smtClean="0"/>
              <a:t>imas.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196571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Problema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37160" indent="0" algn="ctr">
              <a:buNone/>
            </a:pPr>
            <a:r>
              <a:rPr lang="lt-LT" sz="3200" dirty="0" smtClean="0"/>
              <a:t>Kūrinyje pagrindinė žmogaus laikinumo problema, nes jis yra tik muilo burbulas, kuris bet kada gali trūkti ir išnykti amžiams.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3874153"/>
            <a:ext cx="4495800" cy="2532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086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152</TotalTime>
  <Words>841</Words>
  <Application>Microsoft Office PowerPoint</Application>
  <PresentationFormat>Demonstracija ekrane (4:3)</PresentationFormat>
  <Paragraphs>70</Paragraphs>
  <Slides>19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19</vt:i4>
      </vt:variant>
    </vt:vector>
  </HeadingPairs>
  <TitlesOfParts>
    <vt:vector size="20" baseType="lpstr">
      <vt:lpstr>Apex</vt:lpstr>
      <vt:lpstr>MAIRONIS „Vakaro mintys“</vt:lpstr>
      <vt:lpstr>PowerPoint pristatymas</vt:lpstr>
      <vt:lpstr>PowerPoint pristatymas</vt:lpstr>
      <vt:lpstr>PowerPoint pristatymas</vt:lpstr>
      <vt:lpstr>PowerPoint pristatymas</vt:lpstr>
      <vt:lpstr>„Vakaro mintys“</vt:lpstr>
      <vt:lpstr>Pavadinimo reikšmė</vt:lpstr>
      <vt:lpstr>Tema</vt:lpstr>
      <vt:lpstr>Vieta</vt:lpstr>
      <vt:lpstr>PowerPoint pristatymas</vt:lpstr>
      <vt:lpstr>Laikas</vt:lpstr>
      <vt:lpstr>PowerPoint pristatymas</vt:lpstr>
      <vt:lpstr>PowerPoint pristatymas</vt:lpstr>
      <vt:lpstr>Nuotaika</vt:lpstr>
      <vt:lpstr>PowerPoint pristatymas</vt:lpstr>
      <vt:lpstr>Lyrinis subjektas</vt:lpstr>
      <vt:lpstr>Vertybės</vt:lpstr>
      <vt:lpstr>Kūrinio kalba</vt:lpstr>
      <vt:lpstr>Problema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Vartotojas</cp:lastModifiedBy>
  <cp:revision>17</cp:revision>
  <dcterms:created xsi:type="dcterms:W3CDTF">2012-03-02T12:59:49Z</dcterms:created>
  <dcterms:modified xsi:type="dcterms:W3CDTF">2012-03-07T06:27:21Z</dcterms:modified>
</cp:coreProperties>
</file>