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698" r:id="rId2"/>
    <p:sldMasterId id="2147483710" r:id="rId3"/>
  </p:sldMasterIdLst>
  <p:notesMasterIdLst>
    <p:notesMasterId r:id="rId30"/>
  </p:notesMasterIdLst>
  <p:sldIdLst>
    <p:sldId id="256" r:id="rId4"/>
    <p:sldId id="257" r:id="rId5"/>
    <p:sldId id="259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9" r:id="rId15"/>
    <p:sldId id="267" r:id="rId16"/>
    <p:sldId id="268" r:id="rId17"/>
    <p:sldId id="270" r:id="rId18"/>
    <p:sldId id="272" r:id="rId19"/>
    <p:sldId id="271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613914-E895-4648-A3F6-30359A1EC629}" type="datetimeFigureOut">
              <a:rPr lang="lt-LT" smtClean="0"/>
              <a:t>2012.02.07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3DDA9-FC12-4F36-9C1E-3F3EF859E724}" type="slidenum">
              <a:rPr lang="lt-LT" smtClean="0"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0E9F721F-4638-49FA-8D44-5D71876D758F}" type="datetimeFigureOut">
              <a:rPr lang="lt-LT" smtClean="0"/>
              <a:pPr/>
              <a:t>2012.02.07</a:t>
            </a:fld>
            <a:endParaRPr lang="lt-LT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596F8AF-F7E3-427C-8D8C-33EC7BAE7BD5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9F721F-4638-49FA-8D44-5D71876D758F}" type="datetimeFigureOut">
              <a:rPr lang="lt-LT" smtClean="0"/>
              <a:pPr/>
              <a:t>2012.02.07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96F8AF-F7E3-427C-8D8C-33EC7BAE7BD5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9F721F-4638-49FA-8D44-5D71876D758F}" type="datetimeFigureOut">
              <a:rPr lang="lt-LT" smtClean="0"/>
              <a:pPr/>
              <a:t>2012.02.07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96F8AF-F7E3-427C-8D8C-33EC7BAE7BD5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lt-LT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363242B-0300-4695-900D-DF438890C3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5EAD32-E433-449C-8731-226D6AEA06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A0778E-05E7-4766-ADE3-30D0B9836D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B6B7B-0461-4BE7-B449-690B8EA9E4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AEB46D-D94D-4247-9436-9BDD9F3FD8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CA3268-1381-49F0-A8A9-D955061968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261CB2-6D90-41B0-BCF9-A033C1B1B5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407F2-A325-4EB8-AE69-CB6B477226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9F721F-4638-49FA-8D44-5D71876D758F}" type="datetimeFigureOut">
              <a:rPr lang="lt-LT" smtClean="0"/>
              <a:pPr/>
              <a:t>2012.02.07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96F8AF-F7E3-427C-8D8C-33EC7BAE7BD5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83F5F3-AB09-4A5F-928C-23D6909482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D5C25-9E77-4C59-8072-432FD919C7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60937D-B23C-42BA-AE0C-CD9F487935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F721F-4638-49FA-8D44-5D71876D758F}" type="datetimeFigureOut">
              <a:rPr lang="lt-LT" smtClean="0"/>
              <a:pPr/>
              <a:t>2012.02.07</a:t>
            </a:fld>
            <a:endParaRPr lang="lt-LT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F8AF-F7E3-427C-8D8C-33EC7BAE7BD5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F721F-4638-49FA-8D44-5D71876D758F}" type="datetimeFigureOut">
              <a:rPr lang="lt-LT" smtClean="0"/>
              <a:pPr/>
              <a:t>2012.02.07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F8AF-F7E3-427C-8D8C-33EC7BAE7BD5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F721F-4638-49FA-8D44-5D71876D758F}" type="datetimeFigureOut">
              <a:rPr lang="lt-LT" smtClean="0"/>
              <a:pPr/>
              <a:t>2012.02.07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F8AF-F7E3-427C-8D8C-33EC7BAE7BD5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F721F-4638-49FA-8D44-5D71876D758F}" type="datetimeFigureOut">
              <a:rPr lang="lt-LT" smtClean="0"/>
              <a:pPr/>
              <a:t>2012.02.07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F8AF-F7E3-427C-8D8C-33EC7BAE7BD5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F721F-4638-49FA-8D44-5D71876D758F}" type="datetimeFigureOut">
              <a:rPr lang="lt-LT" smtClean="0"/>
              <a:pPr/>
              <a:t>2012.02.07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F8AF-F7E3-427C-8D8C-33EC7BAE7BD5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F721F-4638-49FA-8D44-5D71876D758F}" type="datetimeFigureOut">
              <a:rPr lang="lt-LT" smtClean="0"/>
              <a:pPr/>
              <a:t>2012.02.07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F8AF-F7E3-427C-8D8C-33EC7BAE7BD5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F721F-4638-49FA-8D44-5D71876D758F}" type="datetimeFigureOut">
              <a:rPr lang="lt-LT" smtClean="0"/>
              <a:pPr/>
              <a:t>2012.02.07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F8AF-F7E3-427C-8D8C-33EC7BAE7BD5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9F721F-4638-49FA-8D44-5D71876D758F}" type="datetimeFigureOut">
              <a:rPr lang="lt-LT" smtClean="0"/>
              <a:pPr/>
              <a:t>2012.02.07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96F8AF-F7E3-427C-8D8C-33EC7BAE7BD5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F721F-4638-49FA-8D44-5D71876D758F}" type="datetimeFigureOut">
              <a:rPr lang="lt-LT" smtClean="0"/>
              <a:pPr/>
              <a:t>2012.02.07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F8AF-F7E3-427C-8D8C-33EC7BAE7BD5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F721F-4638-49FA-8D44-5D71876D758F}" type="datetimeFigureOut">
              <a:rPr lang="lt-LT" smtClean="0"/>
              <a:pPr/>
              <a:t>2012.02.07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596F8AF-F7E3-427C-8D8C-33EC7BAE7BD5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F721F-4638-49FA-8D44-5D71876D758F}" type="datetimeFigureOut">
              <a:rPr lang="lt-LT" smtClean="0"/>
              <a:pPr/>
              <a:t>2012.02.07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F8AF-F7E3-427C-8D8C-33EC7BAE7BD5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F721F-4638-49FA-8D44-5D71876D758F}" type="datetimeFigureOut">
              <a:rPr lang="lt-LT" smtClean="0"/>
              <a:pPr/>
              <a:t>2012.02.07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F8AF-F7E3-427C-8D8C-33EC7BAE7BD5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9F721F-4638-49FA-8D44-5D71876D758F}" type="datetimeFigureOut">
              <a:rPr lang="lt-LT" smtClean="0"/>
              <a:pPr/>
              <a:t>2012.02.07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96F8AF-F7E3-427C-8D8C-33EC7BAE7BD5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9F721F-4638-49FA-8D44-5D71876D758F}" type="datetimeFigureOut">
              <a:rPr lang="lt-LT" smtClean="0"/>
              <a:pPr/>
              <a:t>2012.02.07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96F8AF-F7E3-427C-8D8C-33EC7BAE7BD5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9F721F-4638-49FA-8D44-5D71876D758F}" type="datetimeFigureOut">
              <a:rPr lang="lt-LT" smtClean="0"/>
              <a:pPr/>
              <a:t>2012.02.07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96F8AF-F7E3-427C-8D8C-33EC7BAE7BD5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9F721F-4638-49FA-8D44-5D71876D758F}" type="datetimeFigureOut">
              <a:rPr lang="lt-LT" smtClean="0"/>
              <a:pPr/>
              <a:t>2012.02.07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96F8AF-F7E3-427C-8D8C-33EC7BAE7BD5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9F721F-4638-49FA-8D44-5D71876D758F}" type="datetimeFigureOut">
              <a:rPr lang="lt-LT" smtClean="0"/>
              <a:pPr/>
              <a:t>2012.02.07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96F8AF-F7E3-427C-8D8C-33EC7BAE7BD5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9F721F-4638-49FA-8D44-5D71876D758F}" type="datetimeFigureOut">
              <a:rPr lang="lt-LT" smtClean="0"/>
              <a:pPr/>
              <a:t>2012.02.07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96F8AF-F7E3-427C-8D8C-33EC7BAE7BD5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fld id="{0E9F721F-4638-49FA-8D44-5D71876D758F}" type="datetimeFigureOut">
              <a:rPr lang="lt-LT" smtClean="0"/>
              <a:pPr/>
              <a:t>2012.02.07</a:t>
            </a:fld>
            <a:endParaRPr lang="lt-L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lt-L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1596F8AF-F7E3-427C-8D8C-33EC7BAE7BD5}" type="slidenum">
              <a:rPr lang="lt-LT" smtClean="0"/>
              <a:pPr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lt-LT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981F422B-C847-4937-896E-00E98F6F268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9F721F-4638-49FA-8D44-5D71876D758F}" type="datetimeFigureOut">
              <a:rPr lang="lt-LT" smtClean="0"/>
              <a:pPr/>
              <a:t>2012.02.07</a:t>
            </a:fld>
            <a:endParaRPr lang="lt-LT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596F8AF-F7E3-427C-8D8C-33EC7BAE7BD5}" type="slidenum">
              <a:rPr lang="lt-LT" smtClean="0"/>
              <a:pPr/>
              <a:t>‹#›</a:t>
            </a:fld>
            <a:endParaRPr lang="lt-LT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87824" y="836712"/>
            <a:ext cx="4800600" cy="1470025"/>
          </a:xfrm>
        </p:spPr>
        <p:txBody>
          <a:bodyPr/>
          <a:lstStyle/>
          <a:p>
            <a:pPr algn="l"/>
            <a:r>
              <a:rPr lang="en-US" sz="6000" b="1" dirty="0" smtClean="0"/>
              <a:t>J</a:t>
            </a:r>
            <a:r>
              <a:rPr lang="lt-LT" sz="6000" b="1" dirty="0" smtClean="0"/>
              <a:t>.Biliūnas</a:t>
            </a:r>
            <a:endParaRPr lang="lt-LT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4005064"/>
            <a:ext cx="7560840" cy="1752600"/>
          </a:xfrm>
        </p:spPr>
        <p:txBody>
          <a:bodyPr>
            <a:normAutofit/>
          </a:bodyPr>
          <a:lstStyle/>
          <a:p>
            <a:pPr algn="ctr"/>
            <a:r>
              <a:rPr lang="en-US" sz="4400" b="1" i="1" dirty="0" smtClean="0">
                <a:solidFill>
                  <a:schemeClr val="bg1"/>
                </a:solidFill>
              </a:rPr>
              <a:t>Mo</a:t>
            </a:r>
            <a:r>
              <a:rPr lang="lt-LT" sz="4400" b="1" i="1" dirty="0" err="1" smtClean="0">
                <a:solidFill>
                  <a:schemeClr val="bg1"/>
                </a:solidFill>
              </a:rPr>
              <a:t>ralės</a:t>
            </a:r>
            <a:r>
              <a:rPr lang="lt-LT" sz="4400" b="1" i="1" dirty="0" smtClean="0">
                <a:solidFill>
                  <a:schemeClr val="bg1"/>
                </a:solidFill>
              </a:rPr>
              <a:t> klausimai novelėje </a:t>
            </a:r>
            <a:endParaRPr lang="en-US" sz="4400" b="1" i="1" dirty="0" smtClean="0">
              <a:solidFill>
                <a:schemeClr val="bg1"/>
              </a:solidFill>
            </a:endParaRPr>
          </a:p>
          <a:p>
            <a:pPr algn="ctr"/>
            <a:r>
              <a:rPr lang="en-US" sz="4400" b="1" i="1" dirty="0" smtClean="0">
                <a:solidFill>
                  <a:schemeClr val="bg1"/>
                </a:solidFill>
              </a:rPr>
              <a:t>„</a:t>
            </a:r>
            <a:r>
              <a:rPr lang="lt-LT" sz="4400" b="1" i="1" dirty="0" smtClean="0">
                <a:solidFill>
                  <a:schemeClr val="bg1"/>
                </a:solidFill>
              </a:rPr>
              <a:t>VAGIS</a:t>
            </a:r>
            <a:r>
              <a:rPr lang="en-US" sz="4400" b="1" i="1" dirty="0" smtClean="0">
                <a:solidFill>
                  <a:schemeClr val="bg1"/>
                </a:solidFill>
              </a:rPr>
              <a:t>”</a:t>
            </a:r>
            <a:endParaRPr lang="lt-LT" sz="4400" i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1"/>
            <a:ext cx="2398582" cy="342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001344" cy="365125"/>
          </a:xfrm>
        </p:spPr>
        <p:txBody>
          <a:bodyPr/>
          <a:lstStyle/>
          <a:p>
            <a:r>
              <a:rPr lang="lt-LT" sz="1400" dirty="0" smtClean="0"/>
              <a:t>Klaipėdos „Ąžuolyno" gimnazijos mokytoja Sigita </a:t>
            </a:r>
            <a:r>
              <a:rPr lang="lt-LT" sz="1400" dirty="0" err="1" smtClean="0"/>
              <a:t>Riaukienė</a:t>
            </a:r>
            <a:endParaRPr lang="lt-LT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lt-LT" sz="4000" dirty="0" smtClean="0"/>
              <a:t>Dvasiniame plane šiam veikėjui skiriamas pagrindinis dėmesys.</a:t>
            </a:r>
          </a:p>
          <a:p>
            <a:pPr algn="ctr">
              <a:buNone/>
            </a:pPr>
            <a:r>
              <a:rPr lang="lt-LT" sz="4000" dirty="0" smtClean="0"/>
              <a:t> Iki nusikaltimo ir jo metu atėjūnas vertinamas kaip NUSIKALTĖLIS, nepageidaujamas visuomenėje, o </a:t>
            </a:r>
          </a:p>
          <a:p>
            <a:pPr algn="ctr">
              <a:buNone/>
            </a:pPr>
            <a:r>
              <a:rPr lang="lt-LT" sz="4000" dirty="0" smtClean="0"/>
              <a:t>p o įvykio –</a:t>
            </a:r>
          </a:p>
          <a:p>
            <a:pPr algn="ctr">
              <a:buNone/>
            </a:pPr>
            <a:r>
              <a:rPr lang="lt-LT" sz="4000" dirty="0" smtClean="0"/>
              <a:t>kaip ŽMOGUS, ASMUO.</a:t>
            </a:r>
          </a:p>
          <a:p>
            <a:endParaRPr lang="lt-LT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5400" b="1" dirty="0" smtClean="0"/>
              <a:t>Vagies paveikslas</a:t>
            </a:r>
            <a:endParaRPr lang="lt-LT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1152128"/>
          </a:xfrm>
        </p:spPr>
        <p:txBody>
          <a:bodyPr>
            <a:noAutofit/>
          </a:bodyPr>
          <a:lstStyle/>
          <a:p>
            <a:r>
              <a:rPr lang="lt-LT" sz="4400" dirty="0" smtClean="0"/>
              <a:t>Vaizduojamo laikmečio buitis, papročiai </a:t>
            </a:r>
            <a:r>
              <a:rPr lang="lt-LT" sz="3200" dirty="0" smtClean="0"/>
              <a:t>(kaip buvo elgiamasi su arkliavagiu)</a:t>
            </a:r>
            <a:endParaRPr lang="lt-LT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83170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lt-LT" i="1" dirty="0" smtClean="0"/>
              <a:t>    „Nuvažiavęs kokį dešimtį varstų, sustojau, išverčiau numirėlį </a:t>
            </a:r>
            <a:r>
              <a:rPr lang="lt-LT" i="1" dirty="0" err="1" smtClean="0"/>
              <a:t>paravėn</a:t>
            </a:r>
            <a:r>
              <a:rPr lang="lt-LT" i="1" dirty="0" smtClean="0"/>
              <a:t>, užmoviau dar ant jo galvos jo paties seną apynasrį ir apsigrįžęs vėl parlėkiau kaip paukštis namo. &lt;...&gt;Ant rytojaus rado tą numirėlį </a:t>
            </a:r>
            <a:r>
              <a:rPr lang="lt-LT" i="1" dirty="0" err="1" smtClean="0"/>
              <a:t>paravėj</a:t>
            </a:r>
            <a:r>
              <a:rPr lang="lt-LT" i="1" dirty="0" smtClean="0"/>
              <a:t>. Suvažiavo žmonės, </a:t>
            </a:r>
            <a:r>
              <a:rPr lang="lt-LT" i="1" dirty="0" err="1" smtClean="0"/>
              <a:t>palicija</a:t>
            </a:r>
            <a:r>
              <a:rPr lang="lt-LT" i="1" dirty="0" smtClean="0"/>
              <a:t>; rado prie lavono revolverį ir peilį, pamatė ant jo galvos apynasrį - suprato, už ką užmuštas. Žmonės kuone visi atvirai pripažino, kad taip "tokiam" ir reikėjo. O </a:t>
            </a:r>
            <a:r>
              <a:rPr lang="lt-LT" i="1" dirty="0" err="1" smtClean="0"/>
              <a:t>palicija</a:t>
            </a:r>
            <a:r>
              <a:rPr lang="lt-LT" i="1" dirty="0" smtClean="0"/>
              <a:t> pakalbėjo, paklausinėjo, o kaltininko taip ir nebeieškojo... Tuo visa ir pasibaigė...”</a:t>
            </a:r>
            <a:endParaRPr lang="lt-LT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68880"/>
            <a:ext cx="8229600" cy="4389120"/>
          </a:xfrm>
        </p:spPr>
        <p:txBody>
          <a:bodyPr>
            <a:normAutofit/>
          </a:bodyPr>
          <a:lstStyle/>
          <a:p>
            <a:r>
              <a:rPr lang="lt-LT" sz="3600" dirty="0" smtClean="0"/>
              <a:t>SAVA IR SVETIMA erdvė: </a:t>
            </a:r>
            <a:r>
              <a:rPr lang="lt-LT" sz="3600" i="1" dirty="0" smtClean="0"/>
              <a:t>Jokūbui sava </a:t>
            </a:r>
            <a:r>
              <a:rPr lang="lt-LT" sz="3600" dirty="0" smtClean="0"/>
              <a:t>erdvė padeda išgelbėti arklį, </a:t>
            </a:r>
            <a:r>
              <a:rPr lang="lt-LT" sz="3600" i="1" dirty="0" smtClean="0"/>
              <a:t>vagiui svetima </a:t>
            </a:r>
            <a:r>
              <a:rPr lang="lt-LT" sz="3600" dirty="0" smtClean="0"/>
              <a:t>erdvė pražūtinga.</a:t>
            </a:r>
          </a:p>
          <a:p>
            <a:r>
              <a:rPr lang="lt-LT" sz="3600" dirty="0" smtClean="0"/>
              <a:t>Pasakotojo mintyse savas sodžius supriešinamas su svetima erdve (kalėjimas, katorga), kuri šiurpina, gąsdina žmogų.</a:t>
            </a:r>
          </a:p>
          <a:p>
            <a:pPr algn="ctr">
              <a:buNone/>
            </a:pPr>
            <a:endParaRPr lang="lt-LT" sz="4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1560" y="16288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lt-LT" sz="5400" b="1" dirty="0" smtClean="0"/>
              <a:t>Laikas ir erdvė </a:t>
            </a:r>
            <a:r>
              <a:rPr lang="lt-LT" sz="3600" dirty="0" smtClean="0"/>
              <a:t>Veiksmas vyksta Lietuvos kaime XIX a. </a:t>
            </a:r>
            <a:r>
              <a:rPr lang="lt-LT" sz="3600" dirty="0" err="1" smtClean="0"/>
              <a:t>pab</a:t>
            </a:r>
            <a:r>
              <a:rPr lang="lt-LT" sz="3600" dirty="0" smtClean="0"/>
              <a:t>. ir po 30 metų (XX a. pr.).</a:t>
            </a:r>
            <a:r>
              <a:rPr lang="lt-LT" sz="5400" dirty="0" smtClean="0"/>
              <a:t/>
            </a:r>
            <a:br>
              <a:rPr lang="lt-LT" sz="5400" dirty="0" smtClean="0"/>
            </a:br>
            <a:endParaRPr lang="lt-LT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5400" b="1" dirty="0" smtClean="0"/>
              <a:t>Laikas ir erdvė</a:t>
            </a:r>
            <a:endParaRPr lang="lt-LT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132856"/>
            <a:ext cx="8229600" cy="4389120"/>
          </a:xfrm>
        </p:spPr>
        <p:txBody>
          <a:bodyPr>
            <a:normAutofit/>
          </a:bodyPr>
          <a:lstStyle/>
          <a:p>
            <a:r>
              <a:rPr lang="lt-LT" sz="4000" dirty="0" smtClean="0"/>
              <a:t>SUSITIKIMO laikas  (praeitis) -vėlus žiemos vakaras, šviesi naktis.</a:t>
            </a:r>
          </a:p>
          <a:p>
            <a:r>
              <a:rPr lang="lt-LT" sz="4000" dirty="0" smtClean="0"/>
              <a:t>BIOGRAFINIS pasakotojo laikas (praeitis – jo jaunystė, dabartis – jo senatvė)</a:t>
            </a:r>
            <a:endParaRPr lang="lt-LT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lt-LT" sz="4000" dirty="0" smtClean="0"/>
              <a:t>Gyvenimo istorija vertinama iš dabarties laiko pozicijų, tačiau svarbesnė yra praeitis, atskleidžiama retrospektyviniame plane. Taigi svarbiausias ištraukos laikas- SĄŽINĖS GRAUŽIMAS VISĄ LIKUSĮ GYVENIMĄ.</a:t>
            </a:r>
          </a:p>
          <a:p>
            <a:endParaRPr lang="lt-LT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5400" b="1" dirty="0" smtClean="0"/>
              <a:t>Laikas ir erdvė</a:t>
            </a:r>
            <a:endParaRPr lang="lt-LT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5266928" cy="1143000"/>
          </a:xfrm>
        </p:spPr>
        <p:txBody>
          <a:bodyPr>
            <a:normAutofit/>
          </a:bodyPr>
          <a:lstStyle/>
          <a:p>
            <a:pPr algn="ctr"/>
            <a:r>
              <a:rPr lang="lt-LT" sz="5400" b="1" dirty="0" smtClean="0"/>
              <a:t>Problemos</a:t>
            </a:r>
            <a:endParaRPr lang="lt-LT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68880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lt-LT" sz="4000" dirty="0" smtClean="0"/>
              <a:t>1.Kodėl žmogų graužia sąžinė nuslėpus nusikaltimą?</a:t>
            </a:r>
          </a:p>
          <a:p>
            <a:pPr>
              <a:buNone/>
            </a:pPr>
            <a:r>
              <a:rPr lang="lt-LT" sz="4000" dirty="0" smtClean="0"/>
              <a:t>2.Ar visada reikia sakyti tiesą?</a:t>
            </a:r>
          </a:p>
          <a:p>
            <a:pPr>
              <a:buNone/>
            </a:pPr>
            <a:r>
              <a:rPr lang="lt-LT" sz="4000" dirty="0" smtClean="0"/>
              <a:t>3.Ar kalėjimas žmogų  „pataiso“?</a:t>
            </a:r>
          </a:p>
          <a:p>
            <a:pPr>
              <a:buNone/>
            </a:pPr>
            <a:r>
              <a:rPr lang="lt-LT" sz="4000" dirty="0" smtClean="0"/>
              <a:t>4. Ar žmogus moraliai atsakingas už savo veiksmus, gyvenimą?</a:t>
            </a:r>
          </a:p>
          <a:p>
            <a:pPr>
              <a:buNone/>
            </a:pPr>
            <a:endParaRPr lang="lt-LT" sz="4000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75" y="0"/>
            <a:ext cx="3419425" cy="2279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960" y="704088"/>
            <a:ext cx="4474840" cy="1143000"/>
          </a:xfrm>
        </p:spPr>
        <p:txBody>
          <a:bodyPr>
            <a:normAutofit/>
          </a:bodyPr>
          <a:lstStyle/>
          <a:p>
            <a:pPr algn="ctr"/>
            <a:r>
              <a:rPr lang="lt-LT" sz="5400" b="1" dirty="0" smtClean="0"/>
              <a:t>Kūrinio idėja</a:t>
            </a:r>
            <a:endParaRPr lang="lt-LT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68880"/>
            <a:ext cx="8352928" cy="4389120"/>
          </a:xfrm>
        </p:spPr>
        <p:txBody>
          <a:bodyPr>
            <a:normAutofit/>
          </a:bodyPr>
          <a:lstStyle/>
          <a:p>
            <a:r>
              <a:rPr lang="lt-LT" sz="4000" dirty="0" smtClean="0"/>
              <a:t>Vidinis sąžinės teismas kur kas svarbesnis už visuomenės. </a:t>
            </a:r>
          </a:p>
          <a:p>
            <a:r>
              <a:rPr lang="lt-LT" sz="4000" dirty="0" smtClean="0"/>
              <a:t>Žmogžudystei nėra jokio pateisinimo šiame pasaulyje.</a:t>
            </a:r>
          </a:p>
          <a:p>
            <a:r>
              <a:rPr lang="lt-LT" sz="4000" dirty="0" smtClean="0"/>
              <a:t> Pats žmogus yra vertybė ir niekam nevalia atimti iš jo gyvybės.</a:t>
            </a:r>
            <a:endParaRPr lang="lt-LT" sz="4000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89242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5915000" cy="1143000"/>
          </a:xfrm>
        </p:spPr>
        <p:txBody>
          <a:bodyPr>
            <a:normAutofit/>
          </a:bodyPr>
          <a:lstStyle/>
          <a:p>
            <a:pPr algn="ctr"/>
            <a:r>
              <a:rPr lang="lt-LT" sz="5400" b="1" dirty="0" smtClean="0"/>
              <a:t>Vertybės</a:t>
            </a:r>
            <a:endParaRPr lang="lt-LT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468880"/>
            <a:ext cx="8229600" cy="4389120"/>
          </a:xfrm>
        </p:spPr>
        <p:txBody>
          <a:bodyPr>
            <a:normAutofit/>
          </a:bodyPr>
          <a:lstStyle/>
          <a:p>
            <a:r>
              <a:rPr lang="lt-LT" sz="4000" dirty="0" smtClean="0"/>
              <a:t>  Arklys, </a:t>
            </a:r>
            <a:r>
              <a:rPr lang="lt-LT" sz="4000" dirty="0" err="1" smtClean="0"/>
              <a:t>pasoga</a:t>
            </a:r>
            <a:r>
              <a:rPr lang="lt-LT" sz="4000" dirty="0" smtClean="0"/>
              <a:t> (materialinės)</a:t>
            </a:r>
          </a:p>
          <a:p>
            <a:r>
              <a:rPr lang="lt-LT" sz="4000" dirty="0" smtClean="0"/>
              <a:t>  Sąžinė, atgaila (moralinės)</a:t>
            </a:r>
          </a:p>
          <a:p>
            <a:pPr algn="ctr">
              <a:buNone/>
            </a:pPr>
            <a:r>
              <a:rPr lang="lt-LT" sz="3600" i="1" dirty="0" smtClean="0"/>
              <a:t>Nors Jokūbas padarė mirtiną nuodėmę, jo poelgis potekstėje NESMERKIAMAS; žmogus jautė sąžinės graužatį, atgailavo.</a:t>
            </a:r>
            <a:endParaRPr lang="lt-LT" sz="3600" i="1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0"/>
            <a:ext cx="2743200" cy="239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016" y="674694"/>
            <a:ext cx="7827416" cy="587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lt-LT" b="1" dirty="0" smtClean="0"/>
              <a:t/>
            </a:r>
            <a:br>
              <a:rPr lang="lt-LT" b="1" dirty="0" smtClean="0"/>
            </a:br>
            <a:r>
              <a:rPr lang="lt-LT" b="1" dirty="0" smtClean="0"/>
              <a:t/>
            </a:r>
            <a:br>
              <a:rPr lang="lt-LT" b="1" dirty="0" smtClean="0"/>
            </a:br>
            <a:r>
              <a:rPr lang="lt-LT" dirty="0" smtClean="0"/>
              <a:t>Kaltės, sąžinės, pareigos suvokimas</a:t>
            </a:r>
            <a:br>
              <a:rPr lang="lt-LT" dirty="0" smtClean="0"/>
            </a:br>
            <a:r>
              <a:rPr lang="lt-LT" dirty="0" smtClean="0"/>
              <a:t>literatūroje</a:t>
            </a:r>
            <a:br>
              <a:rPr lang="lt-LT" dirty="0" smtClean="0"/>
            </a:b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903712"/>
          </a:xfrm>
        </p:spPr>
        <p:txBody>
          <a:bodyPr>
            <a:normAutofit fontScale="47500" lnSpcReduction="20000"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lt-LT" sz="5800" dirty="0" smtClean="0"/>
              <a:t>O. Vaildas „DORIANO GRĖJAUS PORTRETAS“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lt-LT" sz="5800" dirty="0" smtClean="0"/>
              <a:t>I. Šeinius „NARAS“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lt-LT" sz="5800" dirty="0" smtClean="0"/>
              <a:t>A.Vaičiulaitis „VALENTINA“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lt-LT" sz="5800" dirty="0" smtClean="0"/>
              <a:t>M. </a:t>
            </a:r>
            <a:r>
              <a:rPr lang="lt-LT" sz="5800" dirty="0" err="1" smtClean="0"/>
              <a:t>Katiliškis</a:t>
            </a:r>
            <a:r>
              <a:rPr lang="lt-LT" sz="5800" dirty="0" smtClean="0"/>
              <a:t> „KAITRA“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lt-LT" sz="5800" dirty="0" smtClean="0"/>
              <a:t>E. </a:t>
            </a:r>
            <a:r>
              <a:rPr lang="lt-LT" sz="5800" dirty="0" err="1" smtClean="0"/>
              <a:t>Cinzas</a:t>
            </a:r>
            <a:r>
              <a:rPr lang="lt-LT" sz="5800" dirty="0" smtClean="0"/>
              <a:t> „KATĖ IR ŽMONĖS“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lt-LT" sz="5800" dirty="0" smtClean="0"/>
              <a:t>J. Biliūnas „UBAGAS“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lt-LT" sz="5800" b="1" dirty="0" smtClean="0"/>
              <a:t>F. Dostojevskis „NUSIKALTIMAS IR BAUSMĖ“</a:t>
            </a:r>
            <a:endParaRPr lang="lt-LT" sz="5800" dirty="0" smtClean="0"/>
          </a:p>
          <a:p>
            <a:endParaRPr lang="lt-LT" dirty="0" smtClean="0"/>
          </a:p>
          <a:p>
            <a:pPr>
              <a:buNone/>
            </a:pPr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7633" y="1052736"/>
            <a:ext cx="6176367" cy="1143000"/>
          </a:xfrm>
        </p:spPr>
        <p:txBody>
          <a:bodyPr>
            <a:noAutofit/>
          </a:bodyPr>
          <a:lstStyle/>
          <a:p>
            <a:pPr algn="ctr"/>
            <a:r>
              <a:rPr lang="lt-LT" sz="5400" b="1" dirty="0" smtClean="0"/>
              <a:t>Svarbiausia žmogaus teisėja - sąžinė</a:t>
            </a:r>
            <a:endParaRPr lang="lt-LT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7813" y="2276872"/>
            <a:ext cx="6074667" cy="2864296"/>
          </a:xfrm>
        </p:spPr>
        <p:txBody>
          <a:bodyPr/>
          <a:lstStyle/>
          <a:p>
            <a:pPr algn="ctr">
              <a:buNone/>
            </a:pPr>
            <a:r>
              <a:rPr lang="lt-LT" sz="3200" dirty="0" smtClean="0"/>
              <a:t>    Atimti kito gyvybę, net ginantis nuo vagies, yra labai sunkus nusikaltimas. Kad ir prieš savo valią nužudęs žmogų, veikėjas neatgauna ramybės: </a:t>
            </a:r>
          </a:p>
          <a:p>
            <a:endParaRPr lang="lt-LT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2699792" cy="3740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51520" y="5157192"/>
            <a:ext cx="84604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lt-LT" sz="2800" i="1" dirty="0" smtClean="0"/>
              <a:t>„O dėl to ir dabar dažnai tas pats kirminas mano širdį graužia. Ir nežinau dar, ką pasakys man už tai Visagalis..."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DEKALOGAS </a:t>
            </a:r>
            <a:r>
              <a:rPr lang="lt-LT" sz="4400" dirty="0" smtClean="0"/>
              <a:t>( dešimt Dievo įsakymų)</a:t>
            </a:r>
            <a:r>
              <a:rPr lang="lt-LT" dirty="0" smtClean="0"/>
              <a:t/>
            </a:r>
            <a:br>
              <a:rPr lang="lt-LT" dirty="0" smtClean="0"/>
            </a:b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lt-LT" dirty="0" smtClean="0"/>
              <a:t>Neturėk kitų Dievų, tik mane vieną. </a:t>
            </a:r>
          </a:p>
          <a:p>
            <a:pPr marL="514350" lvl="0" indent="-514350">
              <a:buFont typeface="+mj-lt"/>
              <a:buAutoNum type="arabicPeriod"/>
            </a:pPr>
            <a:r>
              <a:rPr lang="lt-LT" dirty="0" smtClean="0"/>
              <a:t>Netark Dievo vardo be reikalo. </a:t>
            </a:r>
          </a:p>
          <a:p>
            <a:pPr marL="514350" lvl="0" indent="-514350">
              <a:buFont typeface="+mj-lt"/>
              <a:buAutoNum type="arabicPeriod"/>
            </a:pPr>
            <a:r>
              <a:rPr lang="lt-LT" dirty="0" smtClean="0"/>
              <a:t>Švęsk sekmadienį. </a:t>
            </a:r>
          </a:p>
          <a:p>
            <a:pPr marL="514350" lvl="0" indent="-514350">
              <a:buFont typeface="+mj-lt"/>
              <a:buAutoNum type="arabicPeriod"/>
            </a:pPr>
            <a:r>
              <a:rPr lang="lt-LT" dirty="0" smtClean="0"/>
              <a:t>Gerbk savo tėvą ir motiną. </a:t>
            </a:r>
          </a:p>
          <a:p>
            <a:pPr marL="514350" lvl="0" indent="-514350">
              <a:buFont typeface="+mj-lt"/>
              <a:buAutoNum type="arabicPeriod"/>
            </a:pPr>
            <a:r>
              <a:rPr lang="lt-LT" dirty="0" smtClean="0"/>
              <a:t>Nežudyk. </a:t>
            </a:r>
          </a:p>
          <a:p>
            <a:pPr marL="514350" lvl="0" indent="-514350">
              <a:buFont typeface="+mj-lt"/>
              <a:buAutoNum type="arabicPeriod"/>
            </a:pPr>
            <a:r>
              <a:rPr lang="lt-LT" dirty="0" err="1" smtClean="0"/>
              <a:t>Nepaleistuvauk</a:t>
            </a:r>
            <a:r>
              <a:rPr lang="lt-LT" dirty="0" smtClean="0"/>
              <a:t>. </a:t>
            </a:r>
          </a:p>
          <a:p>
            <a:pPr marL="514350" lvl="0" indent="-514350">
              <a:buFont typeface="+mj-lt"/>
              <a:buAutoNum type="arabicPeriod"/>
            </a:pPr>
            <a:r>
              <a:rPr lang="lt-LT" dirty="0" smtClean="0"/>
              <a:t>Nevok. </a:t>
            </a:r>
          </a:p>
          <a:p>
            <a:pPr marL="514350" lvl="0" indent="-514350">
              <a:buFont typeface="+mj-lt"/>
              <a:buAutoNum type="arabicPeriod"/>
            </a:pPr>
            <a:r>
              <a:rPr lang="lt-LT" dirty="0" smtClean="0"/>
              <a:t>Nemeluok. </a:t>
            </a:r>
          </a:p>
          <a:p>
            <a:pPr marL="514350" lvl="0" indent="-514350">
              <a:buFont typeface="+mj-lt"/>
              <a:buAutoNum type="arabicPeriod"/>
            </a:pPr>
            <a:r>
              <a:rPr lang="lt-LT" dirty="0" smtClean="0"/>
              <a:t>Negeisk svetimo vyro ir svetimos moteries. </a:t>
            </a:r>
          </a:p>
          <a:p>
            <a:pPr marL="514350" lvl="0" indent="-514350">
              <a:buFont typeface="+mj-lt"/>
              <a:buAutoNum type="arabicPeriod"/>
            </a:pPr>
            <a:r>
              <a:rPr lang="lt-LT" dirty="0" smtClean="0"/>
              <a:t>Negeisk nė vieno daikto, kuris yra tavo artimo. </a:t>
            </a:r>
          </a:p>
          <a:p>
            <a:endParaRPr lang="lt-L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2060848"/>
            <a:ext cx="2313246" cy="3016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lt-LT" sz="6000" b="1" dirty="0" smtClean="0"/>
              <a:t>Tema samprotavimui</a:t>
            </a:r>
            <a:r>
              <a:rPr lang="lt-LT" dirty="0" smtClean="0"/>
              <a:t/>
            </a:r>
            <a:br>
              <a:rPr lang="lt-LT" dirty="0" smtClean="0"/>
            </a:b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68880"/>
            <a:ext cx="8229600" cy="4389120"/>
          </a:xfrm>
        </p:spPr>
        <p:txBody>
          <a:bodyPr/>
          <a:lstStyle/>
          <a:p>
            <a:pPr algn="ctr">
              <a:buNone/>
            </a:pPr>
            <a:r>
              <a:rPr lang="lt-LT" sz="4800" b="1" dirty="0" smtClean="0"/>
              <a:t>SĄŽINĖ- VIENINTELĖ IR NEPAPERKAMA ŽMOGAUS TEISĖJA</a:t>
            </a:r>
            <a:endParaRPr lang="lt-LT" sz="4800" dirty="0" smtClean="0"/>
          </a:p>
          <a:p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lt-LT" dirty="0" smtClean="0"/>
              <a:t>Išsiaiškinti pagrindines sąvokas:</a:t>
            </a:r>
            <a:br>
              <a:rPr lang="lt-LT" dirty="0" smtClean="0"/>
            </a:b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0477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lt-LT" sz="4400" dirty="0" smtClean="0"/>
              <a:t>1.</a:t>
            </a:r>
            <a:r>
              <a:rPr lang="lt-LT" sz="4400" b="1" dirty="0" smtClean="0"/>
              <a:t>Sąžinė</a:t>
            </a:r>
            <a:r>
              <a:rPr lang="lt-LT" sz="4400" dirty="0" smtClean="0"/>
              <a:t>-dorovinis atsakingumo už savo poelgius jausmas, jų vertės įsisąmoninimas.</a:t>
            </a:r>
          </a:p>
          <a:p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908720"/>
            <a:ext cx="864096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lt-LT" sz="3200" i="1" dirty="0" smtClean="0"/>
              <a:t>	</a:t>
            </a:r>
            <a:r>
              <a:rPr lang="lt-LT" sz="2800" i="1" dirty="0" smtClean="0">
                <a:latin typeface="Monotype Corsiva" pitchFamily="66" charset="0"/>
              </a:rPr>
              <a:t>Įstatymas, slypintis mumyse, vadinasi sąžinė. Sąžinė yra mūsų poelgių derinimas su šiuo į statymu.(</a:t>
            </a:r>
            <a:r>
              <a:rPr lang="lt-LT" sz="3200" i="1" dirty="0" smtClean="0">
                <a:latin typeface="Monotype Corsiva" pitchFamily="66" charset="0"/>
              </a:rPr>
              <a:t>I.Kantas)</a:t>
            </a:r>
          </a:p>
          <a:p>
            <a:endParaRPr lang="lt-LT" sz="3200" dirty="0" smtClean="0">
              <a:latin typeface="Monotype Corsiva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lt-LT" sz="2800" i="1" dirty="0" smtClean="0">
                <a:latin typeface="Monotype Corsiva" pitchFamily="66" charset="0"/>
              </a:rPr>
              <a:t>	Visų gražiausias papuošalas- švari sąžinė.(</a:t>
            </a:r>
            <a:r>
              <a:rPr lang="lt-LT" sz="3200" i="1" dirty="0" smtClean="0">
                <a:latin typeface="Monotype Corsiva" pitchFamily="66" charset="0"/>
              </a:rPr>
              <a:t>Ciceronas)</a:t>
            </a:r>
          </a:p>
          <a:p>
            <a:endParaRPr lang="lt-LT" sz="3200" dirty="0" smtClean="0">
              <a:latin typeface="Monotype Corsiva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lt-LT" sz="3200" i="1" dirty="0" smtClean="0">
                <a:latin typeface="Monotype Corsiva" pitchFamily="66" charset="0"/>
              </a:rPr>
              <a:t>	</a:t>
            </a:r>
            <a:r>
              <a:rPr lang="lt-LT" sz="2800" i="1" dirty="0" smtClean="0">
                <a:latin typeface="Monotype Corsiva" pitchFamily="66" charset="0"/>
              </a:rPr>
              <a:t>Nedaryk to, ką smarkia tavo sąžinė, ir nekalbėk to, kas nesiderina su tiesa. Laikykis šio visų svarbiausio dalyko, ir įvykdysi  savo gyvenimo paskirtį.(</a:t>
            </a:r>
            <a:r>
              <a:rPr lang="lt-LT" sz="3200" i="1" dirty="0" smtClean="0">
                <a:latin typeface="Monotype Corsiva" pitchFamily="66" charset="0"/>
              </a:rPr>
              <a:t>M.Aurelijus)</a:t>
            </a:r>
          </a:p>
          <a:p>
            <a:endParaRPr lang="lt-LT" sz="3200" dirty="0" smtClean="0">
              <a:latin typeface="Monotype Corsiva" pitchFamily="66" charset="0"/>
            </a:endParaRPr>
          </a:p>
          <a:p>
            <a:pPr algn="r">
              <a:buFont typeface="Wingdings" pitchFamily="2" charset="2"/>
              <a:buChar char="q"/>
            </a:pPr>
            <a:r>
              <a:rPr lang="lt-LT" sz="3200" i="1" dirty="0" smtClean="0">
                <a:latin typeface="Monotype Corsiva" pitchFamily="66" charset="0"/>
              </a:rPr>
              <a:t>	</a:t>
            </a:r>
            <a:r>
              <a:rPr lang="lt-LT" sz="2800" i="1" dirty="0" smtClean="0">
                <a:latin typeface="Monotype Corsiva" pitchFamily="66" charset="0"/>
              </a:rPr>
              <a:t>Daugumos žmonių sąžinė viso labo - kitų nuomonių baimė. </a:t>
            </a:r>
            <a:r>
              <a:rPr lang="lt-LT" sz="3200" i="1" dirty="0" smtClean="0">
                <a:latin typeface="Monotype Corsiva" pitchFamily="66" charset="0"/>
              </a:rPr>
              <a:t>(</a:t>
            </a:r>
            <a:r>
              <a:rPr lang="lt-LT" sz="3200" i="1" dirty="0" err="1" smtClean="0">
                <a:latin typeface="Monotype Corsiva" pitchFamily="66" charset="0"/>
              </a:rPr>
              <a:t>Dž</a:t>
            </a:r>
            <a:r>
              <a:rPr lang="lt-LT" sz="3200" i="1" dirty="0" smtClean="0">
                <a:latin typeface="Monotype Corsiva" pitchFamily="66" charset="0"/>
              </a:rPr>
              <a:t>. </a:t>
            </a:r>
            <a:r>
              <a:rPr lang="lt-LT" sz="3200" i="1" dirty="0" err="1" smtClean="0">
                <a:latin typeface="Monotype Corsiva" pitchFamily="66" charset="0"/>
              </a:rPr>
              <a:t>Teiloras</a:t>
            </a:r>
            <a:r>
              <a:rPr lang="lt-LT" sz="3200" i="1" dirty="0" smtClean="0">
                <a:latin typeface="Monotype Corsiva" pitchFamily="66" charset="0"/>
              </a:rPr>
              <a:t>)</a:t>
            </a:r>
            <a:endParaRPr lang="lt-LT" sz="3200" dirty="0" smtClean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lt-LT" sz="3200" dirty="0" smtClean="0"/>
              <a:t>2.</a:t>
            </a:r>
            <a:r>
              <a:rPr lang="lt-LT" sz="3200" b="1" dirty="0" smtClean="0"/>
              <a:t>Vienintelė</a:t>
            </a:r>
            <a:r>
              <a:rPr lang="lt-LT" sz="3200" dirty="0" smtClean="0"/>
              <a:t>- tik viena, visai viena.</a:t>
            </a:r>
          </a:p>
          <a:p>
            <a:pPr>
              <a:buNone/>
            </a:pPr>
            <a:r>
              <a:rPr lang="lt-LT" sz="3200" dirty="0" smtClean="0"/>
              <a:t>3.</a:t>
            </a:r>
            <a:r>
              <a:rPr lang="lt-LT" sz="3200" b="1" dirty="0" smtClean="0"/>
              <a:t>Nepaperkama</a:t>
            </a:r>
            <a:r>
              <a:rPr lang="lt-LT" sz="3200" dirty="0" smtClean="0"/>
              <a:t>- kurios negalima papirkti.</a:t>
            </a:r>
          </a:p>
          <a:p>
            <a:pPr>
              <a:buNone/>
            </a:pPr>
            <a:r>
              <a:rPr lang="lt-LT" sz="3200" dirty="0" smtClean="0"/>
              <a:t>4.</a:t>
            </a:r>
            <a:r>
              <a:rPr lang="lt-LT" sz="3200" b="1" dirty="0" smtClean="0"/>
              <a:t>Žmogus</a:t>
            </a:r>
            <a:r>
              <a:rPr lang="lt-LT" sz="3200" dirty="0" smtClean="0"/>
              <a:t>-gyva, mąstanti visuomeninė būtybė.</a:t>
            </a:r>
          </a:p>
          <a:p>
            <a:pPr>
              <a:buNone/>
            </a:pPr>
            <a:r>
              <a:rPr lang="lt-LT" sz="3200" dirty="0" smtClean="0"/>
              <a:t>5.</a:t>
            </a:r>
            <a:r>
              <a:rPr lang="lt-LT" sz="3200" b="1" dirty="0" smtClean="0"/>
              <a:t>Teisėja</a:t>
            </a:r>
            <a:r>
              <a:rPr lang="lt-LT" sz="3200" dirty="0" smtClean="0"/>
              <a:t>- pareigūnė, kuri sprendžia bylas teisme, žmogus, kuris prižiūri taisyklių laikymąsi ir fiksuoja jų rezultatus.</a:t>
            </a:r>
          </a:p>
          <a:p>
            <a:endParaRPr lang="lt-LT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lt-LT" dirty="0" smtClean="0"/>
              <a:t>Išsiaiškinti pagrindines sąvokas:</a:t>
            </a:r>
            <a:br>
              <a:rPr lang="lt-LT" dirty="0" smtClean="0"/>
            </a:br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lt-LT" b="1" dirty="0" smtClean="0"/>
              <a:t>Raktiniai žodžiai</a:t>
            </a:r>
            <a:r>
              <a:rPr lang="lt-LT" dirty="0" smtClean="0"/>
              <a:t>:</a:t>
            </a:r>
            <a:br>
              <a:rPr lang="lt-LT" dirty="0" smtClean="0"/>
            </a:b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lt-LT" sz="4000" dirty="0" smtClean="0"/>
              <a:t>atsakomybė               korupcija</a:t>
            </a:r>
          </a:p>
          <a:p>
            <a:pPr>
              <a:buNone/>
            </a:pPr>
            <a:r>
              <a:rPr lang="lt-LT" sz="4000" dirty="0" smtClean="0"/>
              <a:t>pareiga                      abejingumas</a:t>
            </a:r>
          </a:p>
          <a:p>
            <a:pPr>
              <a:buNone/>
            </a:pPr>
            <a:r>
              <a:rPr lang="lt-LT" sz="4000" dirty="0" smtClean="0"/>
              <a:t>kaltė                          egoizmas</a:t>
            </a:r>
          </a:p>
          <a:p>
            <a:pPr>
              <a:buNone/>
            </a:pPr>
            <a:r>
              <a:rPr lang="lt-LT" sz="4000" dirty="0" smtClean="0"/>
              <a:t>širdis                         beširdiškumas</a:t>
            </a:r>
          </a:p>
          <a:p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lt-LT" dirty="0" smtClean="0"/>
              <a:t>Temą pagrindžiantys teiginiai:</a:t>
            </a:r>
            <a:br>
              <a:rPr lang="lt-LT" dirty="0" smtClean="0"/>
            </a:b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lt-LT" sz="3600" dirty="0" smtClean="0"/>
              <a:t>1. Sąžinė- vidinis žmogaus  balsas, įvertinantis kiekvieną poelgį.</a:t>
            </a:r>
          </a:p>
          <a:p>
            <a:pPr>
              <a:buNone/>
            </a:pPr>
            <a:r>
              <a:rPr lang="lt-LT" sz="3600" dirty="0" smtClean="0"/>
              <a:t>2. Šiandien, kai pasaulis vis labiau materialėja, sąžinę „papirkti“ paprasta.</a:t>
            </a:r>
          </a:p>
          <a:p>
            <a:pPr>
              <a:buNone/>
            </a:pPr>
            <a:r>
              <a:rPr lang="lt-LT" sz="3600" dirty="0" smtClean="0"/>
              <a:t>3.„Daugumos žmonių  sąžinė viso labo- kitų nuomonių baimė.“(</a:t>
            </a:r>
            <a:r>
              <a:rPr lang="lt-LT" sz="3600" dirty="0" err="1" smtClean="0"/>
              <a:t>Dž</a:t>
            </a:r>
            <a:r>
              <a:rPr lang="lt-LT" sz="3600" dirty="0" smtClean="0"/>
              <a:t>. </a:t>
            </a:r>
            <a:r>
              <a:rPr lang="lt-LT" sz="3600" dirty="0" err="1" smtClean="0"/>
              <a:t>Teirolas</a:t>
            </a:r>
            <a:r>
              <a:rPr lang="lt-LT" sz="3600" dirty="0" smtClean="0"/>
              <a:t>)</a:t>
            </a:r>
          </a:p>
          <a:p>
            <a:endParaRPr lang="lt-LT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001344" cy="365125"/>
          </a:xfrm>
        </p:spPr>
        <p:txBody>
          <a:bodyPr/>
          <a:lstStyle/>
          <a:p>
            <a:r>
              <a:rPr lang="lt-LT" sz="1400" dirty="0" smtClean="0"/>
              <a:t>Klaipėdos „Ąžuolyno" gimnazijos mokytoja Sigita </a:t>
            </a:r>
            <a:r>
              <a:rPr lang="lt-LT" sz="1400" dirty="0" err="1" smtClean="0"/>
              <a:t>Riaukienė</a:t>
            </a:r>
            <a:endParaRPr lang="lt-LT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sz="5400" b="1" dirty="0" err="1" smtClean="0"/>
              <a:t>Pavadinim</a:t>
            </a:r>
            <a:r>
              <a:rPr lang="en-US" sz="5400" b="1" dirty="0" smtClean="0"/>
              <a:t>o</a:t>
            </a:r>
            <a:r>
              <a:rPr lang="lt-LT" sz="5400" b="1" dirty="0" smtClean="0"/>
              <a:t> reikšmė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276872"/>
            <a:ext cx="8229600" cy="3960440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lt-LT" sz="5800" dirty="0" smtClean="0">
                <a:cs typeface="Times New Roman" pitchFamily="18" charset="0"/>
              </a:rPr>
              <a:t>      Pasamprotaukite, </a:t>
            </a:r>
          </a:p>
          <a:p>
            <a:pPr algn="ctr">
              <a:buNone/>
            </a:pPr>
            <a:r>
              <a:rPr lang="lt-LT" sz="5800" dirty="0" smtClean="0">
                <a:cs typeface="Times New Roman" pitchFamily="18" charset="0"/>
              </a:rPr>
              <a:t>kodėl novelės pavadinimas susietas su antraeiliu veikėju, kuris novelėje pasirodo</a:t>
            </a:r>
            <a:r>
              <a:rPr lang="en-US" sz="5800" dirty="0" smtClean="0">
                <a:cs typeface="Times New Roman" pitchFamily="18" charset="0"/>
              </a:rPr>
              <a:t> </a:t>
            </a:r>
            <a:r>
              <a:rPr lang="lt-LT" sz="5800" dirty="0" smtClean="0">
                <a:cs typeface="Times New Roman" pitchFamily="18" charset="0"/>
              </a:rPr>
              <a:t>tik epizodiškai.</a:t>
            </a:r>
          </a:p>
          <a:p>
            <a:pPr algn="ctr">
              <a:buNone/>
            </a:pPr>
            <a:endParaRPr lang="lt-LT" sz="5800" dirty="0" smtClean="0">
              <a:cs typeface="Times New Roman" pitchFamily="18" charset="0"/>
            </a:endParaRPr>
          </a:p>
          <a:p>
            <a:pPr algn="ctr">
              <a:buNone/>
            </a:pPr>
            <a:r>
              <a:rPr lang="lt-LT" sz="5200" dirty="0" smtClean="0">
                <a:cs typeface="Times New Roman" pitchFamily="18" charset="0"/>
              </a:rPr>
              <a:t>     </a:t>
            </a:r>
            <a:r>
              <a:rPr lang="lt-LT" sz="6400" dirty="0" smtClean="0">
                <a:cs typeface="Times New Roman" pitchFamily="18" charset="0"/>
              </a:rPr>
              <a:t>Kokia gilesnė novelės pavadinimo </a:t>
            </a:r>
          </a:p>
          <a:p>
            <a:pPr algn="ctr">
              <a:buNone/>
            </a:pPr>
            <a:r>
              <a:rPr lang="lt-LT" sz="6400" dirty="0" smtClean="0">
                <a:cs typeface="Times New Roman" pitchFamily="18" charset="0"/>
              </a:rPr>
              <a:t>prasmė?</a:t>
            </a:r>
            <a:endParaRPr lang="lt-LT" sz="64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4176464" cy="1143000"/>
          </a:xfrm>
        </p:spPr>
        <p:txBody>
          <a:bodyPr>
            <a:normAutofit/>
          </a:bodyPr>
          <a:lstStyle/>
          <a:p>
            <a:pPr algn="ctr"/>
            <a:r>
              <a:rPr lang="lt-LT" sz="5400" b="1" dirty="0" smtClean="0"/>
              <a:t>Vagis – tai...</a:t>
            </a:r>
            <a:endParaRPr lang="lt-LT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924944"/>
            <a:ext cx="8445127" cy="3705275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lt-LT" sz="4000" dirty="0" smtClean="0"/>
              <a:t>SOCIALINIS žmogaus vaidmuo visuomenėje (atstumtas, nepageidaujamas, pažeidžiantis visuomenės normas), tačiau novelėje iškyla kita žmogaus reikšmė - DVASINGOJI. </a:t>
            </a:r>
          </a:p>
          <a:p>
            <a:endParaRPr lang="lt-LT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04664"/>
            <a:ext cx="2272601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704088"/>
            <a:ext cx="6347048" cy="1143000"/>
          </a:xfrm>
        </p:spPr>
        <p:txBody>
          <a:bodyPr>
            <a:normAutofit/>
          </a:bodyPr>
          <a:lstStyle/>
          <a:p>
            <a:pPr algn="ctr"/>
            <a:r>
              <a:rPr lang="lt-LT" sz="5400" b="1" dirty="0" smtClean="0"/>
              <a:t>Pavadinimas „Vagis" </a:t>
            </a:r>
            <a:endParaRPr lang="lt-LT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9792" y="2420888"/>
            <a:ext cx="5987008" cy="3903712"/>
          </a:xfrm>
        </p:spPr>
        <p:txBody>
          <a:bodyPr/>
          <a:lstStyle/>
          <a:p>
            <a:pPr algn="ctr">
              <a:buNone/>
            </a:pPr>
            <a:r>
              <a:rPr lang="lt-LT" sz="4000" dirty="0" smtClean="0"/>
              <a:t>Dėmesio centre ne vagis, o PASAKOTOJAS, kurio gyvenimas, dvasinė būsena nulemta susitikimo su </a:t>
            </a:r>
          </a:p>
          <a:p>
            <a:pPr algn="ctr">
              <a:buNone/>
            </a:pPr>
            <a:r>
              <a:rPr lang="lt-LT" sz="4000" dirty="0" smtClean="0"/>
              <a:t>vagimi.</a:t>
            </a:r>
          </a:p>
          <a:p>
            <a:endParaRPr lang="lt-L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281699"/>
            <a:ext cx="2993233" cy="312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lt-LT" sz="6000" b="1" dirty="0" smtClean="0"/>
              <a:t>Kūrinio tema</a:t>
            </a:r>
            <a:r>
              <a:rPr lang="lt-LT" dirty="0" smtClean="0"/>
              <a:t/>
            </a:r>
            <a:br>
              <a:rPr lang="lt-LT" dirty="0" smtClean="0"/>
            </a:b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9792" y="2468880"/>
            <a:ext cx="5987008" cy="4389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lt-LT" sz="4000" dirty="0" smtClean="0"/>
              <a:t>Žmogaus, užmušusio arkliavagį, DVASINIS GYVENIMO KELIAS.</a:t>
            </a:r>
          </a:p>
          <a:p>
            <a:pPr algn="ctr">
              <a:buNone/>
            </a:pPr>
            <a:r>
              <a:rPr lang="lt-LT" sz="4000" dirty="0" smtClean="0"/>
              <a:t>Ūkininko, užmušusio žmogų IŠPAŽINTIS.</a:t>
            </a:r>
            <a:endParaRPr lang="lt-LT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334930"/>
            <a:ext cx="2808312" cy="3706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5400" b="1" dirty="0" smtClean="0"/>
              <a:t>Kūrinio sandara</a:t>
            </a:r>
            <a:endParaRPr lang="lt-LT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2492896"/>
            <a:ext cx="7499176" cy="38317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lt-LT" sz="4400" dirty="0" smtClean="0"/>
              <a:t>1.Ūkininko jaunystė.</a:t>
            </a:r>
          </a:p>
          <a:p>
            <a:pPr>
              <a:buNone/>
            </a:pPr>
            <a:r>
              <a:rPr lang="lt-LT" sz="4400" dirty="0" smtClean="0"/>
              <a:t>2.Susidūrimas su arkliavagiu.</a:t>
            </a:r>
          </a:p>
          <a:p>
            <a:pPr>
              <a:buNone/>
            </a:pPr>
            <a:r>
              <a:rPr lang="lt-LT" sz="4400" dirty="0" smtClean="0"/>
              <a:t>3.Sąžinės graužatis užmušus žmogų.</a:t>
            </a:r>
            <a:endParaRPr lang="lt-LT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340768"/>
            <a:ext cx="8085584" cy="1143000"/>
          </a:xfrm>
        </p:spPr>
        <p:txBody>
          <a:bodyPr>
            <a:noAutofit/>
          </a:bodyPr>
          <a:lstStyle/>
          <a:p>
            <a:r>
              <a:rPr lang="lt-LT" sz="5400" b="1" dirty="0" smtClean="0"/>
              <a:t>Pasakotojas/</a:t>
            </a:r>
            <a:br>
              <a:rPr lang="lt-LT" sz="5400" b="1" dirty="0" smtClean="0"/>
            </a:br>
            <a:r>
              <a:rPr lang="lt-LT" sz="5400" b="1" dirty="0" smtClean="0"/>
              <a:t>pagrindinis veikėjas</a:t>
            </a:r>
            <a:endParaRPr lang="lt-LT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996952"/>
            <a:ext cx="8229600" cy="36156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lt-LT" sz="4000" dirty="0" smtClean="0"/>
              <a:t>Pasakotojas ir yra pagrindinis veikėjas Jokūbas, kuris gyvenimo pabaigoje prisipažįsta, jog prieš 30 metų nužudė žmogų, o kaltę nešioja visą gyvenimą.</a:t>
            </a:r>
            <a:endParaRPr lang="lt-LT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1712" y="0"/>
            <a:ext cx="2592288" cy="1820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704088"/>
            <a:ext cx="6275040" cy="1143000"/>
          </a:xfrm>
        </p:spPr>
        <p:txBody>
          <a:bodyPr>
            <a:normAutofit/>
          </a:bodyPr>
          <a:lstStyle/>
          <a:p>
            <a:pPr algn="ctr"/>
            <a:r>
              <a:rPr lang="lt-LT" sz="5400" b="1" dirty="0" smtClean="0"/>
              <a:t>Vagies paveikslas</a:t>
            </a:r>
            <a:endParaRPr lang="lt-LT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704" y="2468880"/>
            <a:ext cx="6779096" cy="4389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lt-LT" sz="3200" dirty="0" smtClean="0"/>
              <a:t>Fiziniame plane vagies paveikslas piešiamas labai šykščiomis ir lakoniškomis priemonėmis: </a:t>
            </a:r>
            <a:r>
              <a:rPr lang="lt-LT" sz="3200" i="1" dirty="0" smtClean="0"/>
              <a:t>„žila barzda", „</a:t>
            </a:r>
            <a:r>
              <a:rPr lang="lt-LT" sz="3200" i="1" dirty="0" err="1" smtClean="0"/>
              <a:t>burlokas</a:t>
            </a:r>
            <a:r>
              <a:rPr lang="lt-LT" sz="3200" i="1" dirty="0" smtClean="0"/>
              <a:t>", „žagtelėjo ir parkrito... nė vieno žodžio neprataręs",</a:t>
            </a:r>
            <a:r>
              <a:rPr lang="lt-LT" sz="3200" dirty="0" smtClean="0"/>
              <a:t> apsiginklavęs revolveriu ir prisegtu prie diržo peiliu. </a:t>
            </a:r>
            <a:endParaRPr lang="lt-LT" sz="32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2047252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ind_4861_slide">
  <a:themeElements>
    <a:clrScheme name="Office Theme 2">
      <a:dk1>
        <a:srgbClr val="000000"/>
      </a:dk1>
      <a:lt1>
        <a:srgbClr val="FFCCFF"/>
      </a:lt1>
      <a:dk2>
        <a:srgbClr val="000000"/>
      </a:dk2>
      <a:lt2>
        <a:srgbClr val="CCCCCC"/>
      </a:lt2>
      <a:accent1>
        <a:srgbClr val="99364E"/>
      </a:accent1>
      <a:accent2>
        <a:srgbClr val="5A3699"/>
      </a:accent2>
      <a:accent3>
        <a:srgbClr val="FFE2FF"/>
      </a:accent3>
      <a:accent4>
        <a:srgbClr val="000000"/>
      </a:accent4>
      <a:accent5>
        <a:srgbClr val="CAAEB2"/>
      </a:accent5>
      <a:accent6>
        <a:srgbClr val="51308A"/>
      </a:accent6>
      <a:hlink>
        <a:srgbClr val="6E216E"/>
      </a:hlink>
      <a:folHlink>
        <a:srgbClr val="2D3C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CCFF"/>
        </a:lt1>
        <a:dk2>
          <a:srgbClr val="000000"/>
        </a:dk2>
        <a:lt2>
          <a:srgbClr val="CCCCCC"/>
        </a:lt2>
        <a:accent1>
          <a:srgbClr val="992E99"/>
        </a:accent1>
        <a:accent2>
          <a:srgbClr val="852E85"/>
        </a:accent2>
        <a:accent3>
          <a:srgbClr val="FFE2FF"/>
        </a:accent3>
        <a:accent4>
          <a:srgbClr val="000000"/>
        </a:accent4>
        <a:accent5>
          <a:srgbClr val="CAADCA"/>
        </a:accent5>
        <a:accent6>
          <a:srgbClr val="782978"/>
        </a:accent6>
        <a:hlink>
          <a:srgbClr val="732273"/>
        </a:hlink>
        <a:folHlink>
          <a:srgbClr val="6624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CCFF"/>
        </a:lt1>
        <a:dk2>
          <a:srgbClr val="000000"/>
        </a:dk2>
        <a:lt2>
          <a:srgbClr val="CCCCCC"/>
        </a:lt2>
        <a:accent1>
          <a:srgbClr val="99364E"/>
        </a:accent1>
        <a:accent2>
          <a:srgbClr val="5A3699"/>
        </a:accent2>
        <a:accent3>
          <a:srgbClr val="FFE2FF"/>
        </a:accent3>
        <a:accent4>
          <a:srgbClr val="000000"/>
        </a:accent4>
        <a:accent5>
          <a:srgbClr val="CAAEB2"/>
        </a:accent5>
        <a:accent6>
          <a:srgbClr val="51308A"/>
        </a:accent6>
        <a:hlink>
          <a:srgbClr val="6E216E"/>
        </a:hlink>
        <a:folHlink>
          <a:srgbClr val="2D3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CCFF"/>
        </a:lt1>
        <a:dk2>
          <a:srgbClr val="000000"/>
        </a:dk2>
        <a:lt2>
          <a:srgbClr val="CCCCCC"/>
        </a:lt2>
        <a:accent1>
          <a:srgbClr val="468019"/>
        </a:accent1>
        <a:accent2>
          <a:srgbClr val="8C2A8C"/>
        </a:accent2>
        <a:accent3>
          <a:srgbClr val="FFE2FF"/>
        </a:accent3>
        <a:accent4>
          <a:srgbClr val="000000"/>
        </a:accent4>
        <a:accent5>
          <a:srgbClr val="B0C0AB"/>
        </a:accent5>
        <a:accent6>
          <a:srgbClr val="7E257E"/>
        </a:accent6>
        <a:hlink>
          <a:srgbClr val="5E571C"/>
        </a:hlink>
        <a:folHlink>
          <a:srgbClr val="005E4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CCFF"/>
        </a:lt1>
        <a:dk2>
          <a:srgbClr val="000000"/>
        </a:dk2>
        <a:lt2>
          <a:srgbClr val="CCCCCC"/>
        </a:lt2>
        <a:accent1>
          <a:srgbClr val="8C501C"/>
        </a:accent1>
        <a:accent2>
          <a:srgbClr val="5E6600"/>
        </a:accent2>
        <a:accent3>
          <a:srgbClr val="FFE2FF"/>
        </a:accent3>
        <a:accent4>
          <a:srgbClr val="000000"/>
        </a:accent4>
        <a:accent5>
          <a:srgbClr val="C5B3AB"/>
        </a:accent5>
        <a:accent6>
          <a:srgbClr val="545C00"/>
        </a:accent6>
        <a:hlink>
          <a:srgbClr val="004573"/>
        </a:hlink>
        <a:folHlink>
          <a:srgbClr val="7322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92E99"/>
        </a:accent1>
        <a:accent2>
          <a:srgbClr val="852E85"/>
        </a:accent2>
        <a:accent3>
          <a:srgbClr val="FFFFFF"/>
        </a:accent3>
        <a:accent4>
          <a:srgbClr val="000000"/>
        </a:accent4>
        <a:accent5>
          <a:srgbClr val="CAADCA"/>
        </a:accent5>
        <a:accent6>
          <a:srgbClr val="782978"/>
        </a:accent6>
        <a:hlink>
          <a:srgbClr val="732273"/>
        </a:hlink>
        <a:folHlink>
          <a:srgbClr val="6624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9364E"/>
        </a:accent1>
        <a:accent2>
          <a:srgbClr val="5A3699"/>
        </a:accent2>
        <a:accent3>
          <a:srgbClr val="FFFFFF"/>
        </a:accent3>
        <a:accent4>
          <a:srgbClr val="000000"/>
        </a:accent4>
        <a:accent5>
          <a:srgbClr val="CAAEB2"/>
        </a:accent5>
        <a:accent6>
          <a:srgbClr val="51308A"/>
        </a:accent6>
        <a:hlink>
          <a:srgbClr val="6E216E"/>
        </a:hlink>
        <a:folHlink>
          <a:srgbClr val="2D3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68019"/>
        </a:accent1>
        <a:accent2>
          <a:srgbClr val="8C2A8C"/>
        </a:accent2>
        <a:accent3>
          <a:srgbClr val="FFFFFF"/>
        </a:accent3>
        <a:accent4>
          <a:srgbClr val="000000"/>
        </a:accent4>
        <a:accent5>
          <a:srgbClr val="B0C0AB"/>
        </a:accent5>
        <a:accent6>
          <a:srgbClr val="7E257E"/>
        </a:accent6>
        <a:hlink>
          <a:srgbClr val="5E571C"/>
        </a:hlink>
        <a:folHlink>
          <a:srgbClr val="005E4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501C"/>
        </a:accent1>
        <a:accent2>
          <a:srgbClr val="5E6600"/>
        </a:accent2>
        <a:accent3>
          <a:srgbClr val="FFFFFF"/>
        </a:accent3>
        <a:accent4>
          <a:srgbClr val="000000"/>
        </a:accent4>
        <a:accent5>
          <a:srgbClr val="C5B3AB"/>
        </a:accent5>
        <a:accent6>
          <a:srgbClr val="545C00"/>
        </a:accent6>
        <a:hlink>
          <a:srgbClr val="004573"/>
        </a:hlink>
        <a:folHlink>
          <a:srgbClr val="73227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CCFF"/>
      </a:lt1>
      <a:dk2>
        <a:srgbClr val="000000"/>
      </a:dk2>
      <a:lt2>
        <a:srgbClr val="CCCCCC"/>
      </a:lt2>
      <a:accent1>
        <a:srgbClr val="99364E"/>
      </a:accent1>
      <a:accent2>
        <a:srgbClr val="5A3699"/>
      </a:accent2>
      <a:accent3>
        <a:srgbClr val="FFE2FF"/>
      </a:accent3>
      <a:accent4>
        <a:srgbClr val="000000"/>
      </a:accent4>
      <a:accent5>
        <a:srgbClr val="CAAEB2"/>
      </a:accent5>
      <a:accent6>
        <a:srgbClr val="51308A"/>
      </a:accent6>
      <a:hlink>
        <a:srgbClr val="6E216E"/>
      </a:hlink>
      <a:folHlink>
        <a:srgbClr val="2D3C8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CCFF"/>
        </a:lt1>
        <a:dk2>
          <a:srgbClr val="000000"/>
        </a:dk2>
        <a:lt2>
          <a:srgbClr val="CCCCCC"/>
        </a:lt2>
        <a:accent1>
          <a:srgbClr val="992E99"/>
        </a:accent1>
        <a:accent2>
          <a:srgbClr val="852E85"/>
        </a:accent2>
        <a:accent3>
          <a:srgbClr val="FFE2FF"/>
        </a:accent3>
        <a:accent4>
          <a:srgbClr val="000000"/>
        </a:accent4>
        <a:accent5>
          <a:srgbClr val="CAADCA"/>
        </a:accent5>
        <a:accent6>
          <a:srgbClr val="782978"/>
        </a:accent6>
        <a:hlink>
          <a:srgbClr val="732273"/>
        </a:hlink>
        <a:folHlink>
          <a:srgbClr val="6624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CCFF"/>
        </a:lt1>
        <a:dk2>
          <a:srgbClr val="000000"/>
        </a:dk2>
        <a:lt2>
          <a:srgbClr val="CCCCCC"/>
        </a:lt2>
        <a:accent1>
          <a:srgbClr val="99364E"/>
        </a:accent1>
        <a:accent2>
          <a:srgbClr val="5A3699"/>
        </a:accent2>
        <a:accent3>
          <a:srgbClr val="FFE2FF"/>
        </a:accent3>
        <a:accent4>
          <a:srgbClr val="000000"/>
        </a:accent4>
        <a:accent5>
          <a:srgbClr val="CAAEB2"/>
        </a:accent5>
        <a:accent6>
          <a:srgbClr val="51308A"/>
        </a:accent6>
        <a:hlink>
          <a:srgbClr val="6E216E"/>
        </a:hlink>
        <a:folHlink>
          <a:srgbClr val="2D3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CCFF"/>
        </a:lt1>
        <a:dk2>
          <a:srgbClr val="000000"/>
        </a:dk2>
        <a:lt2>
          <a:srgbClr val="CCCCCC"/>
        </a:lt2>
        <a:accent1>
          <a:srgbClr val="468019"/>
        </a:accent1>
        <a:accent2>
          <a:srgbClr val="8C2A8C"/>
        </a:accent2>
        <a:accent3>
          <a:srgbClr val="FFE2FF"/>
        </a:accent3>
        <a:accent4>
          <a:srgbClr val="000000"/>
        </a:accent4>
        <a:accent5>
          <a:srgbClr val="B0C0AB"/>
        </a:accent5>
        <a:accent6>
          <a:srgbClr val="7E257E"/>
        </a:accent6>
        <a:hlink>
          <a:srgbClr val="5E571C"/>
        </a:hlink>
        <a:folHlink>
          <a:srgbClr val="005E4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CCFF"/>
        </a:lt1>
        <a:dk2>
          <a:srgbClr val="000000"/>
        </a:dk2>
        <a:lt2>
          <a:srgbClr val="CCCCCC"/>
        </a:lt2>
        <a:accent1>
          <a:srgbClr val="8C501C"/>
        </a:accent1>
        <a:accent2>
          <a:srgbClr val="5E6600"/>
        </a:accent2>
        <a:accent3>
          <a:srgbClr val="FFE2FF"/>
        </a:accent3>
        <a:accent4>
          <a:srgbClr val="000000"/>
        </a:accent4>
        <a:accent5>
          <a:srgbClr val="C5B3AB"/>
        </a:accent5>
        <a:accent6>
          <a:srgbClr val="545C00"/>
        </a:accent6>
        <a:hlink>
          <a:srgbClr val="004573"/>
        </a:hlink>
        <a:folHlink>
          <a:srgbClr val="7322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92E99"/>
        </a:accent1>
        <a:accent2>
          <a:srgbClr val="852E85"/>
        </a:accent2>
        <a:accent3>
          <a:srgbClr val="FFFFFF"/>
        </a:accent3>
        <a:accent4>
          <a:srgbClr val="000000"/>
        </a:accent4>
        <a:accent5>
          <a:srgbClr val="CAADCA"/>
        </a:accent5>
        <a:accent6>
          <a:srgbClr val="782978"/>
        </a:accent6>
        <a:hlink>
          <a:srgbClr val="732273"/>
        </a:hlink>
        <a:folHlink>
          <a:srgbClr val="6624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9364E"/>
        </a:accent1>
        <a:accent2>
          <a:srgbClr val="5A3699"/>
        </a:accent2>
        <a:accent3>
          <a:srgbClr val="FFFFFF"/>
        </a:accent3>
        <a:accent4>
          <a:srgbClr val="000000"/>
        </a:accent4>
        <a:accent5>
          <a:srgbClr val="CAAEB2"/>
        </a:accent5>
        <a:accent6>
          <a:srgbClr val="51308A"/>
        </a:accent6>
        <a:hlink>
          <a:srgbClr val="6E216E"/>
        </a:hlink>
        <a:folHlink>
          <a:srgbClr val="2D3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68019"/>
        </a:accent1>
        <a:accent2>
          <a:srgbClr val="8C2A8C"/>
        </a:accent2>
        <a:accent3>
          <a:srgbClr val="FFFFFF"/>
        </a:accent3>
        <a:accent4>
          <a:srgbClr val="000000"/>
        </a:accent4>
        <a:accent5>
          <a:srgbClr val="B0C0AB"/>
        </a:accent5>
        <a:accent6>
          <a:srgbClr val="7E257E"/>
        </a:accent6>
        <a:hlink>
          <a:srgbClr val="5E571C"/>
        </a:hlink>
        <a:folHlink>
          <a:srgbClr val="005E4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501C"/>
        </a:accent1>
        <a:accent2>
          <a:srgbClr val="5E6600"/>
        </a:accent2>
        <a:accent3>
          <a:srgbClr val="FFFFFF"/>
        </a:accent3>
        <a:accent4>
          <a:srgbClr val="000000"/>
        </a:accent4>
        <a:accent5>
          <a:srgbClr val="C5B3AB"/>
        </a:accent5>
        <a:accent6>
          <a:srgbClr val="545C00"/>
        </a:accent6>
        <a:hlink>
          <a:srgbClr val="004573"/>
        </a:hlink>
        <a:folHlink>
          <a:srgbClr val="73227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low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Presentation3</Template>
  <TotalTime>125</TotalTime>
  <Words>827</Words>
  <Application>Microsoft Office PowerPoint</Application>
  <PresentationFormat>On-screen Show (4:3)</PresentationFormat>
  <Paragraphs>102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ind_4861_slide</vt:lpstr>
      <vt:lpstr>1_Default Design</vt:lpstr>
      <vt:lpstr>Flow</vt:lpstr>
      <vt:lpstr>J.Biliūnas</vt:lpstr>
      <vt:lpstr>Svarbiausia žmogaus teisėja - sąžinė</vt:lpstr>
      <vt:lpstr>Pavadinimo reikšmė</vt:lpstr>
      <vt:lpstr>Vagis – tai...</vt:lpstr>
      <vt:lpstr>Pavadinimas „Vagis" </vt:lpstr>
      <vt:lpstr>Kūrinio tema </vt:lpstr>
      <vt:lpstr>Kūrinio sandara</vt:lpstr>
      <vt:lpstr>Pasakotojas/ pagrindinis veikėjas</vt:lpstr>
      <vt:lpstr>Vagies paveikslas</vt:lpstr>
      <vt:lpstr>Vagies paveikslas</vt:lpstr>
      <vt:lpstr>Vaizduojamo laikmečio buitis, papročiai (kaip buvo elgiamasi su arkliavagiu)</vt:lpstr>
      <vt:lpstr>Laikas ir erdvė Veiksmas vyksta Lietuvos kaime XIX a. pab. ir po 30 metų (XX a. pr.). </vt:lpstr>
      <vt:lpstr>Laikas ir erdvė</vt:lpstr>
      <vt:lpstr>Laikas ir erdvė</vt:lpstr>
      <vt:lpstr>Problemos</vt:lpstr>
      <vt:lpstr>Kūrinio idėja</vt:lpstr>
      <vt:lpstr>Vertybės</vt:lpstr>
      <vt:lpstr>Slide 18</vt:lpstr>
      <vt:lpstr>  Kaltės, sąžinės, pareigos suvokimas literatūroje </vt:lpstr>
      <vt:lpstr>DEKALOGAS ( dešimt Dievo įsakymų) </vt:lpstr>
      <vt:lpstr>Tema samprotavimui </vt:lpstr>
      <vt:lpstr>Išsiaiškinti pagrindines sąvokas: </vt:lpstr>
      <vt:lpstr>Slide 23</vt:lpstr>
      <vt:lpstr>Išsiaiškinti pagrindines sąvokas: </vt:lpstr>
      <vt:lpstr>Raktiniai žodžiai: </vt:lpstr>
      <vt:lpstr>Temą pagrindžiantys teiginiai: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J.Biliūnas</dc:title>
  <dc:creator>Sigute</dc:creator>
  <cp:lastModifiedBy>Sigute</cp:lastModifiedBy>
  <cp:revision>15</cp:revision>
  <dcterms:created xsi:type="dcterms:W3CDTF">2011-03-25T17:23:21Z</dcterms:created>
  <dcterms:modified xsi:type="dcterms:W3CDTF">2012-02-07T07:29:04Z</dcterms:modified>
</cp:coreProperties>
</file>