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57" r:id="rId3"/>
    <p:sldId id="267" r:id="rId4"/>
    <p:sldId id="258" r:id="rId5"/>
    <p:sldId id="259" r:id="rId6"/>
    <p:sldId id="260" r:id="rId7"/>
    <p:sldId id="261" r:id="rId8"/>
    <p:sldId id="266" r:id="rId9"/>
    <p:sldId id="262" r:id="rId10"/>
    <p:sldId id="265" r:id="rId11"/>
    <p:sldId id="263" r:id="rId12"/>
    <p:sldId id="264"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F3928-521E-4904-8528-E6FB47505EB0}" type="datetimeFigureOut">
              <a:rPr lang="en-US" smtClean="0"/>
              <a:t>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E48E9B-74EE-49FA-922F-5322E4DFD420}" type="slidenum">
              <a:rPr lang="en-US" smtClean="0"/>
              <a:t>‹#›</a:t>
            </a:fld>
            <a:endParaRPr lang="en-US"/>
          </a:p>
        </p:txBody>
      </p:sp>
    </p:spTree>
    <p:extLst>
      <p:ext uri="{BB962C8B-B14F-4D97-AF65-F5344CB8AC3E}">
        <p14:creationId xmlns:p14="http://schemas.microsoft.com/office/powerpoint/2010/main" val="3135494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E48E9B-74EE-49FA-922F-5322E4DFD420}" type="slidenum">
              <a:rPr lang="en-US" smtClean="0"/>
              <a:t>7</a:t>
            </a:fld>
            <a:endParaRPr lang="en-US"/>
          </a:p>
        </p:txBody>
      </p:sp>
    </p:spTree>
    <p:extLst>
      <p:ext uri="{BB962C8B-B14F-4D97-AF65-F5344CB8AC3E}">
        <p14:creationId xmlns:p14="http://schemas.microsoft.com/office/powerpoint/2010/main" val="3211976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4443BB-D279-4A77-BACD-304CBA8CB428}"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328730-E491-4D9B-ADC2-4D51252E42D1}"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F4443BB-D279-4A77-BACD-304CBA8CB428}"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328730-E491-4D9B-ADC2-4D51252E42D1}"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4443BB-D279-4A77-BACD-304CBA8CB428}"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4443BB-D279-4A77-BACD-304CBA8CB428}"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328730-E491-4D9B-ADC2-4D51252E42D1}"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4443BB-D279-4A77-BACD-304CBA8CB428}" type="datetimeFigureOut">
              <a:rPr lang="en-US" smtClean="0"/>
              <a:t>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328730-E491-4D9B-ADC2-4D51252E42D1}"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4443BB-D279-4A77-BACD-304CBA8CB428}" type="datetimeFigureOut">
              <a:rPr lang="en-US" smtClean="0"/>
              <a:t>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443BB-D279-4A77-BACD-304CBA8CB428}" type="datetimeFigureOut">
              <a:rPr lang="en-US" smtClean="0"/>
              <a:t>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4443BB-D279-4A77-BACD-304CBA8CB428}"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4443BB-D279-4A77-BACD-304CBA8CB428}" type="datetimeFigureOut">
              <a:rPr lang="en-US" smtClean="0"/>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328730-E491-4D9B-ADC2-4D51252E42D1}"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4443BB-D279-4A77-BACD-304CBA8CB428}"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4443BB-D279-4A77-BACD-304CBA8CB428}" type="datetimeFigureOut">
              <a:rPr lang="en-US" smtClean="0"/>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328730-E491-4D9B-ADC2-4D51252E42D1}"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F4443BB-D279-4A77-BACD-304CBA8CB428}" type="datetimeFigureOut">
              <a:rPr lang="en-US" smtClean="0"/>
              <a:t>1/11/2012</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C7328730-E491-4D9B-ADC2-4D51252E42D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3794" y="5013177"/>
            <a:ext cx="6194550" cy="921488"/>
          </a:xfrm>
        </p:spPr>
        <p:txBody>
          <a:bodyPr>
            <a:normAutofit/>
          </a:bodyPr>
          <a:lstStyle/>
          <a:p>
            <a:pPr algn="r"/>
            <a:endParaRPr lang="en-US" sz="1600" dirty="0"/>
          </a:p>
        </p:txBody>
      </p:sp>
      <p:sp>
        <p:nvSpPr>
          <p:cNvPr id="2" name="Title 1"/>
          <p:cNvSpPr>
            <a:spLocks noGrp="1"/>
          </p:cNvSpPr>
          <p:nvPr>
            <p:ph type="ctrTitle"/>
          </p:nvPr>
        </p:nvSpPr>
        <p:spPr>
          <a:xfrm>
            <a:off x="817581" y="1484785"/>
            <a:ext cx="7175351" cy="3168352"/>
          </a:xfrm>
        </p:spPr>
        <p:txBody>
          <a:bodyPr/>
          <a:lstStyle/>
          <a:p>
            <a:pPr marL="182880" indent="0" algn="ctr">
              <a:buNone/>
            </a:pPr>
            <a:r>
              <a:rPr lang="en-US" dirty="0" err="1" smtClean="0"/>
              <a:t>Pauk</a:t>
            </a:r>
            <a:r>
              <a:rPr lang="lt-LT" dirty="0" smtClean="0"/>
              <a:t>ščių motyvai K.Donelaičio „Metuose“</a:t>
            </a:r>
            <a:endParaRPr lang="en-US" dirty="0"/>
          </a:p>
        </p:txBody>
      </p:sp>
    </p:spTree>
    <p:extLst>
      <p:ext uri="{BB962C8B-B14F-4D97-AF65-F5344CB8AC3E}">
        <p14:creationId xmlns:p14="http://schemas.microsoft.com/office/powerpoint/2010/main" val="45193411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289" y="908720"/>
            <a:ext cx="5875055" cy="1080120"/>
          </a:xfrm>
        </p:spPr>
        <p:txBody>
          <a:bodyPr/>
          <a:lstStyle/>
          <a:p>
            <a:pPr marL="0" indent="0" algn="ctr">
              <a:buNone/>
            </a:pPr>
            <a:r>
              <a:rPr lang="lt-LT" dirty="0" smtClean="0"/>
              <a:t>Įvadas</a:t>
            </a:r>
            <a:endParaRPr lang="en-US" dirty="0"/>
          </a:p>
        </p:txBody>
      </p:sp>
      <p:sp>
        <p:nvSpPr>
          <p:cNvPr id="3" name="Content Placeholder 2"/>
          <p:cNvSpPr>
            <a:spLocks noGrp="1"/>
          </p:cNvSpPr>
          <p:nvPr>
            <p:ph sz="quarter" idx="13"/>
          </p:nvPr>
        </p:nvSpPr>
        <p:spPr>
          <a:xfrm>
            <a:off x="1142998" y="2204864"/>
            <a:ext cx="7029402" cy="3672408"/>
          </a:xfrm>
        </p:spPr>
        <p:txBody>
          <a:bodyPr>
            <a:normAutofit/>
          </a:bodyPr>
          <a:lstStyle/>
          <a:p>
            <a:pPr marL="45720" indent="0" algn="ctr">
              <a:buNone/>
            </a:pPr>
            <a:r>
              <a:rPr lang="lt-LT" dirty="0"/>
              <a:t>Kristijonas Donelaitis – XVIII </a:t>
            </a:r>
            <a:r>
              <a:rPr lang="lt-LT" dirty="0" smtClean="0"/>
              <a:t>a</a:t>
            </a:r>
            <a:r>
              <a:rPr lang="en-US" dirty="0" smtClean="0"/>
              <a:t>.</a:t>
            </a:r>
            <a:r>
              <a:rPr lang="lt-LT" dirty="0" smtClean="0"/>
              <a:t> </a:t>
            </a:r>
            <a:r>
              <a:rPr lang="lt-LT" dirty="0"/>
              <a:t>lietuvių grožinės literatūros pradininkas, sukūręs pirmąjį </a:t>
            </a:r>
            <a:r>
              <a:rPr lang="lt-LT" dirty="0" smtClean="0"/>
              <a:t>meninį</a:t>
            </a:r>
            <a:r>
              <a:rPr lang="en-US" dirty="0" smtClean="0"/>
              <a:t> </a:t>
            </a:r>
            <a:r>
              <a:rPr lang="lt-LT" dirty="0" smtClean="0"/>
              <a:t> tekstą</a:t>
            </a:r>
            <a:r>
              <a:rPr lang="en-US" dirty="0" smtClean="0"/>
              <a:t> </a:t>
            </a:r>
            <a:r>
              <a:rPr lang="lt-LT" dirty="0" smtClean="0"/>
              <a:t>- </a:t>
            </a:r>
            <a:r>
              <a:rPr lang="lt-LT" dirty="0"/>
              <a:t>didaktinę, epinę poemą ,,Metai“.Joje gausu </a:t>
            </a:r>
            <a:r>
              <a:rPr lang="lt-LT" dirty="0" smtClean="0"/>
              <a:t>paukščių motyvų, </a:t>
            </a:r>
            <a:r>
              <a:rPr lang="lt-LT" dirty="0"/>
              <a:t>kurie gretinami su žmogaus gyvenimu, </a:t>
            </a:r>
            <a:r>
              <a:rPr lang="lt-LT" dirty="0" smtClean="0"/>
              <a:t>suteikiant jiems </a:t>
            </a:r>
            <a:r>
              <a:rPr lang="lt-LT" dirty="0"/>
              <a:t>alegorines </a:t>
            </a:r>
            <a:r>
              <a:rPr lang="lt-LT" dirty="0" smtClean="0"/>
              <a:t>reikšmes.</a:t>
            </a:r>
            <a:r>
              <a:rPr lang="en-US" dirty="0" smtClean="0"/>
              <a:t> </a:t>
            </a:r>
            <a:r>
              <a:rPr lang="en-US" dirty="0" err="1" smtClean="0"/>
              <a:t>Pauk</a:t>
            </a:r>
            <a:r>
              <a:rPr lang="lt-LT" dirty="0" smtClean="0"/>
              <a:t>ščių pasaulis šiame kūrinyje yra tobulas pavyzdys, kuriuo turime vadovautis ir mes, žmonės.</a:t>
            </a:r>
            <a:endParaRPr lang="en-US" dirty="0"/>
          </a:p>
        </p:txBody>
      </p:sp>
    </p:spTree>
    <p:extLst>
      <p:ext uri="{BB962C8B-B14F-4D97-AF65-F5344CB8AC3E}">
        <p14:creationId xmlns:p14="http://schemas.microsoft.com/office/powerpoint/2010/main" val="196578099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6672"/>
            <a:ext cx="7334200" cy="1008112"/>
          </a:xfrm>
        </p:spPr>
        <p:txBody>
          <a:bodyPr/>
          <a:lstStyle/>
          <a:p>
            <a:pPr marL="0" indent="0" algn="ctr">
              <a:buNone/>
            </a:pPr>
            <a:r>
              <a:rPr lang="lt-LT" dirty="0" smtClean="0"/>
              <a:t>Paukščių įvairovė</a:t>
            </a:r>
            <a:endParaRPr lang="en-US" dirty="0"/>
          </a:p>
        </p:txBody>
      </p:sp>
      <p:sp>
        <p:nvSpPr>
          <p:cNvPr id="4" name="Content Placeholder 3"/>
          <p:cNvSpPr>
            <a:spLocks noGrp="1"/>
          </p:cNvSpPr>
          <p:nvPr>
            <p:ph sz="quarter" idx="14"/>
          </p:nvPr>
        </p:nvSpPr>
        <p:spPr>
          <a:xfrm>
            <a:off x="1187624" y="2060848"/>
            <a:ext cx="6696744" cy="4320480"/>
          </a:xfrm>
        </p:spPr>
        <p:txBody>
          <a:bodyPr numCol="2">
            <a:normAutofit/>
          </a:bodyPr>
          <a:lstStyle/>
          <a:p>
            <a:pPr marL="502920" indent="-457200">
              <a:buAutoNum type="arabicPeriod"/>
            </a:pPr>
            <a:r>
              <a:rPr lang="lt-LT" sz="2300" dirty="0" smtClean="0"/>
              <a:t>Lakštingala</a:t>
            </a:r>
          </a:p>
          <a:p>
            <a:pPr marL="502920" indent="-457200">
              <a:buAutoNum type="arabicPeriod"/>
            </a:pPr>
            <a:r>
              <a:rPr lang="lt-LT" sz="2300" dirty="0" smtClean="0"/>
              <a:t>Gervė</a:t>
            </a:r>
          </a:p>
          <a:p>
            <a:pPr marL="502920" indent="-457200">
              <a:buAutoNum type="arabicPeriod"/>
            </a:pPr>
            <a:r>
              <a:rPr lang="lt-LT" sz="2300" dirty="0" smtClean="0"/>
              <a:t>Gandras</a:t>
            </a:r>
          </a:p>
          <a:p>
            <a:pPr marL="502920" indent="-457200">
              <a:buAutoNum type="arabicPeriod"/>
            </a:pPr>
            <a:r>
              <a:rPr lang="lt-LT" sz="2300" dirty="0" smtClean="0"/>
              <a:t>Erelis</a:t>
            </a:r>
          </a:p>
          <a:p>
            <a:pPr marL="502920" indent="-457200">
              <a:buAutoNum type="arabicPeriod"/>
            </a:pPr>
            <a:r>
              <a:rPr lang="lt-LT" sz="2300" dirty="0" smtClean="0"/>
              <a:t>Varna</a:t>
            </a:r>
          </a:p>
          <a:p>
            <a:pPr marL="502920" indent="-457200">
              <a:buAutoNum type="arabicPeriod"/>
            </a:pPr>
            <a:r>
              <a:rPr lang="lt-LT" sz="2300" dirty="0" smtClean="0"/>
              <a:t>Gegutė („gegužė“)</a:t>
            </a:r>
          </a:p>
          <a:p>
            <a:pPr marL="502920" indent="-457200">
              <a:buAutoNum type="arabicPeriod"/>
            </a:pPr>
            <a:r>
              <a:rPr lang="lt-LT" sz="2300" dirty="0" smtClean="0"/>
              <a:t>Žąsis</a:t>
            </a:r>
          </a:p>
          <a:p>
            <a:pPr marL="502920" indent="-457200">
              <a:buAutoNum type="arabicPeriod"/>
            </a:pPr>
            <a:r>
              <a:rPr lang="lt-LT" sz="2300" dirty="0" smtClean="0"/>
              <a:t>Putpelė</a:t>
            </a:r>
          </a:p>
          <a:p>
            <a:pPr marL="502920" indent="-457200">
              <a:buAutoNum type="arabicPeriod"/>
            </a:pPr>
            <a:r>
              <a:rPr lang="lt-LT" sz="2300" dirty="0" smtClean="0"/>
              <a:t>Strazdas</a:t>
            </a:r>
          </a:p>
          <a:p>
            <a:pPr marL="502920" indent="-457200">
              <a:buAutoNum type="arabicPeriod"/>
            </a:pPr>
            <a:r>
              <a:rPr lang="lt-LT" sz="2300" dirty="0" smtClean="0"/>
              <a:t>Kregždė</a:t>
            </a:r>
          </a:p>
          <a:p>
            <a:pPr marL="502920" indent="-457200">
              <a:buAutoNum type="arabicPeriod"/>
            </a:pPr>
            <a:r>
              <a:rPr lang="lt-LT" sz="2300" dirty="0" smtClean="0"/>
              <a:t>Gaidys</a:t>
            </a:r>
          </a:p>
          <a:p>
            <a:pPr marL="502920" indent="-457200">
              <a:buAutoNum type="arabicPeriod"/>
            </a:pPr>
            <a:r>
              <a:rPr lang="lt-LT" sz="2300" dirty="0" smtClean="0"/>
              <a:t>Pelėda</a:t>
            </a:r>
          </a:p>
          <a:p>
            <a:pPr marL="502920" indent="-457200">
              <a:buAutoNum type="arabicPeriod"/>
            </a:pPr>
            <a:r>
              <a:rPr lang="lt-LT" sz="2300" dirty="0" smtClean="0"/>
              <a:t>Vanagas</a:t>
            </a:r>
          </a:p>
          <a:p>
            <a:pPr marL="502920" indent="-457200">
              <a:buAutoNum type="arabicPeriod"/>
            </a:pPr>
            <a:r>
              <a:rPr lang="lt-LT" sz="2300" dirty="0" smtClean="0"/>
              <a:t>Šarka</a:t>
            </a:r>
          </a:p>
          <a:p>
            <a:pPr marL="502920" indent="-457200">
              <a:buAutoNum type="arabicPeriod"/>
            </a:pPr>
            <a:r>
              <a:rPr lang="lt-LT" sz="2300" dirty="0" smtClean="0"/>
              <a:t>Višta</a:t>
            </a:r>
          </a:p>
          <a:p>
            <a:pPr marL="502920" indent="-457200">
              <a:buAutoNum type="arabicPeriod"/>
            </a:pPr>
            <a:r>
              <a:rPr lang="lt-LT" sz="2300" dirty="0" smtClean="0"/>
              <a:t>Vieversys</a:t>
            </a:r>
          </a:p>
          <a:p>
            <a:pPr marL="502920" indent="-457200">
              <a:buAutoNum type="arabicPeriod"/>
            </a:pPr>
            <a:r>
              <a:rPr lang="lt-LT" sz="2300" dirty="0" smtClean="0"/>
              <a:t>Antis („pylė“)</a:t>
            </a:r>
          </a:p>
          <a:p>
            <a:pPr marL="502920" indent="-457200">
              <a:buAutoNum type="arabicPeriod"/>
            </a:pPr>
            <a:r>
              <a:rPr lang="lt-LT" sz="2300" dirty="0" smtClean="0"/>
              <a:t>Žvirblis</a:t>
            </a:r>
            <a:endParaRPr lang="en-US" sz="2300" dirty="0"/>
          </a:p>
        </p:txBody>
      </p:sp>
      <p:sp>
        <p:nvSpPr>
          <p:cNvPr id="6" name="Content Placeholder 3"/>
          <p:cNvSpPr>
            <a:spLocks noGrp="1"/>
          </p:cNvSpPr>
          <p:nvPr>
            <p:ph sz="quarter" idx="14"/>
          </p:nvPr>
        </p:nvSpPr>
        <p:spPr>
          <a:xfrm>
            <a:off x="1259632" y="1412776"/>
            <a:ext cx="6624736" cy="864096"/>
          </a:xfrm>
        </p:spPr>
        <p:txBody>
          <a:bodyPr numCol="1">
            <a:normAutofit/>
          </a:bodyPr>
          <a:lstStyle/>
          <a:p>
            <a:pPr marL="45720" indent="0" algn="ctr">
              <a:buNone/>
            </a:pPr>
            <a:r>
              <a:rPr lang="lt-LT" sz="2300" dirty="0" smtClean="0"/>
              <a:t>„Metuose“ yra paminėta net 18 paukščių rūšių:</a:t>
            </a:r>
            <a:endParaRPr lang="en-US" sz="2300" dirty="0"/>
          </a:p>
        </p:txBody>
      </p:sp>
    </p:spTree>
    <p:extLst>
      <p:ext uri="{BB962C8B-B14F-4D97-AF65-F5344CB8AC3E}">
        <p14:creationId xmlns:p14="http://schemas.microsoft.com/office/powerpoint/2010/main" val="401436241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8720"/>
            <a:ext cx="9144000" cy="5949280"/>
          </a:xfrm>
          <a:prstGeom prst="rect">
            <a:avLst/>
          </a:prstGeom>
        </p:spPr>
      </p:pic>
      <p:sp>
        <p:nvSpPr>
          <p:cNvPr id="2" name="Subtitle 1"/>
          <p:cNvSpPr>
            <a:spLocks noGrp="1"/>
          </p:cNvSpPr>
          <p:nvPr>
            <p:ph type="subTitle" idx="1"/>
          </p:nvPr>
        </p:nvSpPr>
        <p:spPr>
          <a:xfrm>
            <a:off x="755576" y="2348880"/>
            <a:ext cx="7632848" cy="3585785"/>
          </a:xfrm>
        </p:spPr>
        <p:txBody>
          <a:bodyPr/>
          <a:lstStyle/>
          <a:p>
            <a:pPr algn="ctr"/>
            <a:r>
              <a:rPr lang="lt-LT" dirty="0" smtClean="0"/>
              <a:t>Jie yra idealios šeimos pavyzdys. Gandras </a:t>
            </a:r>
            <a:r>
              <a:rPr lang="lt-LT" dirty="0"/>
              <a:t>neleidžia dirbti sunkių darbų gandrienei, pats viską imasi </a:t>
            </a:r>
            <a:r>
              <a:rPr lang="lt-LT" dirty="0" smtClean="0"/>
              <a:t>daryti: </a:t>
            </a:r>
          </a:p>
          <a:p>
            <a:pPr algn="ctr"/>
            <a:r>
              <a:rPr lang="lt-LT" i="1" dirty="0" smtClean="0">
                <a:solidFill>
                  <a:schemeClr val="tx1"/>
                </a:solidFill>
              </a:rPr>
              <a:t>Vyrs </a:t>
            </a:r>
            <a:r>
              <a:rPr lang="lt-LT" i="1" dirty="0">
                <a:solidFill>
                  <a:schemeClr val="tx1"/>
                </a:solidFill>
              </a:rPr>
              <a:t>tuojaus žagarų budavonei parnešė </a:t>
            </a:r>
            <a:r>
              <a:rPr lang="lt-LT" i="1" dirty="0" smtClean="0">
                <a:solidFill>
                  <a:schemeClr val="tx1"/>
                </a:solidFill>
              </a:rPr>
              <a:t>glėbį,</a:t>
            </a:r>
            <a:endParaRPr lang="lt-LT" i="1" dirty="0">
              <a:solidFill>
                <a:schemeClr val="tx1"/>
              </a:solidFill>
            </a:endParaRPr>
          </a:p>
          <a:p>
            <a:pPr algn="ctr"/>
            <a:r>
              <a:rPr lang="lt-LT" i="1" dirty="0">
                <a:solidFill>
                  <a:schemeClr val="tx1"/>
                </a:solidFill>
              </a:rPr>
              <a:t>O gaspadinė jo pūstynes mandagiai lopė. </a:t>
            </a:r>
            <a:endParaRPr lang="lt-LT" i="1" dirty="0" smtClean="0">
              <a:solidFill>
                <a:schemeClr val="tx1"/>
              </a:solidFill>
            </a:endParaRPr>
          </a:p>
          <a:p>
            <a:pPr algn="ctr"/>
            <a:r>
              <a:rPr lang="en-US" dirty="0" err="1" smtClean="0"/>
              <a:t>Čia</a:t>
            </a:r>
            <a:r>
              <a:rPr lang="en-US" dirty="0" smtClean="0"/>
              <a:t> </a:t>
            </a:r>
            <a:r>
              <a:rPr lang="en-US" dirty="0" err="1"/>
              <a:t>vyrauja</a:t>
            </a:r>
            <a:r>
              <a:rPr lang="en-US" dirty="0"/>
              <a:t> </a:t>
            </a:r>
            <a:r>
              <a:rPr lang="en-US" dirty="0" err="1"/>
              <a:t>ypatinga</a:t>
            </a:r>
            <a:r>
              <a:rPr lang="en-US" dirty="0"/>
              <a:t> </a:t>
            </a:r>
            <a:r>
              <a:rPr lang="en-US" dirty="0" err="1"/>
              <a:t>pagarba</a:t>
            </a:r>
            <a:r>
              <a:rPr lang="en-US" dirty="0"/>
              <a:t> </a:t>
            </a:r>
            <a:r>
              <a:rPr lang="en-US" dirty="0" err="1"/>
              <a:t>vienas</a:t>
            </a:r>
            <a:r>
              <a:rPr lang="en-US" dirty="0"/>
              <a:t> </a:t>
            </a:r>
            <a:r>
              <a:rPr lang="en-US" dirty="0" smtClean="0"/>
              <a:t>kit</a:t>
            </a:r>
            <a:r>
              <a:rPr lang="lt-LT" dirty="0" smtClean="0"/>
              <a:t>am. </a:t>
            </a:r>
            <a:endParaRPr lang="en-US" dirty="0"/>
          </a:p>
          <a:p>
            <a:endParaRPr lang="en-US" dirty="0"/>
          </a:p>
        </p:txBody>
      </p:sp>
      <p:sp>
        <p:nvSpPr>
          <p:cNvPr id="3" name="Title 2"/>
          <p:cNvSpPr>
            <a:spLocks noGrp="1"/>
          </p:cNvSpPr>
          <p:nvPr>
            <p:ph type="ctrTitle"/>
          </p:nvPr>
        </p:nvSpPr>
        <p:spPr>
          <a:xfrm>
            <a:off x="817581" y="764704"/>
            <a:ext cx="7175351" cy="1080120"/>
          </a:xfrm>
        </p:spPr>
        <p:txBody>
          <a:bodyPr/>
          <a:lstStyle/>
          <a:p>
            <a:pPr marL="182880" indent="0" algn="ctr">
              <a:buNone/>
            </a:pPr>
            <a:r>
              <a:rPr lang="lt-LT" dirty="0" smtClean="0"/>
              <a:t> Gandrai</a:t>
            </a:r>
            <a:endParaRPr lang="en-US" dirty="0"/>
          </a:p>
        </p:txBody>
      </p:sp>
    </p:spTree>
    <p:extLst>
      <p:ext uri="{BB962C8B-B14F-4D97-AF65-F5344CB8AC3E}">
        <p14:creationId xmlns:p14="http://schemas.microsoft.com/office/powerpoint/2010/main" val="309418853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420888"/>
            <a:ext cx="6768752" cy="4437112"/>
          </a:xfrm>
          <a:prstGeom prst="rect">
            <a:avLst/>
          </a:prstGeom>
        </p:spPr>
      </p:pic>
      <p:sp>
        <p:nvSpPr>
          <p:cNvPr id="2" name="Subtitle 1"/>
          <p:cNvSpPr>
            <a:spLocks noGrp="1"/>
          </p:cNvSpPr>
          <p:nvPr>
            <p:ph type="subTitle" idx="1"/>
          </p:nvPr>
        </p:nvSpPr>
        <p:spPr>
          <a:xfrm>
            <a:off x="467544" y="404664"/>
            <a:ext cx="7992887" cy="5530001"/>
          </a:xfrm>
        </p:spPr>
        <p:txBody>
          <a:bodyPr/>
          <a:lstStyle/>
          <a:p>
            <a:pPr algn="ctr"/>
            <a:r>
              <a:rPr lang="lt-LT" dirty="0" smtClean="0"/>
              <a:t>Gandrai </a:t>
            </a:r>
            <a:r>
              <a:rPr lang="lt-LT" dirty="0"/>
              <a:t>skatina žmogų netinginiauti, sąžiningai dirbti ir už viską, ką </a:t>
            </a:r>
            <a:r>
              <a:rPr lang="lt-LT" dirty="0" smtClean="0"/>
              <a:t>gauni, </a:t>
            </a:r>
            <a:r>
              <a:rPr lang="lt-LT" dirty="0"/>
              <a:t>dėkoti </a:t>
            </a:r>
            <a:r>
              <a:rPr lang="lt-LT" dirty="0" smtClean="0"/>
              <a:t>Dievui</a:t>
            </a:r>
            <a:r>
              <a:rPr lang="lt-LT" dirty="0" smtClean="0">
                <a:solidFill>
                  <a:schemeClr val="tx1"/>
                </a:solidFill>
              </a:rPr>
              <a:t>: „Dievui </a:t>
            </a:r>
            <a:r>
              <a:rPr lang="lt-LT" dirty="0">
                <a:solidFill>
                  <a:schemeClr val="tx1"/>
                </a:solidFill>
              </a:rPr>
              <a:t>iš širdies visos viernai dėkavojo.“ </a:t>
            </a:r>
            <a:endParaRPr lang="lt-LT" dirty="0" smtClean="0">
              <a:solidFill>
                <a:schemeClr val="tx1"/>
              </a:solidFill>
            </a:endParaRPr>
          </a:p>
          <a:p>
            <a:pPr algn="ctr"/>
            <a:r>
              <a:rPr lang="lt-LT" dirty="0" smtClean="0"/>
              <a:t>Taip pat jie moko, kad kiekvienas turi atitinkamą vietą pasaulyje, jog Dievas </a:t>
            </a:r>
            <a:r>
              <a:rPr lang="lt-LT" dirty="0" smtClean="0">
                <a:solidFill>
                  <a:schemeClr val="tx1"/>
                </a:solidFill>
              </a:rPr>
              <a:t>„kožnam savo valgį bei gyvatą paskyrė“.</a:t>
            </a:r>
          </a:p>
          <a:p>
            <a:pPr algn="ctr"/>
            <a:endParaRPr lang="lt-LT" dirty="0" smtClean="0"/>
          </a:p>
          <a:p>
            <a:pPr algn="ctr"/>
            <a:endParaRPr lang="en-US" dirty="0"/>
          </a:p>
        </p:txBody>
      </p:sp>
    </p:spTree>
    <p:extLst>
      <p:ext uri="{BB962C8B-B14F-4D97-AF65-F5344CB8AC3E}">
        <p14:creationId xmlns:p14="http://schemas.microsoft.com/office/powerpoint/2010/main" val="196410130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40914"/>
            <a:ext cx="4572000" cy="4117086"/>
          </a:xfrm>
          <a:prstGeom prst="rect">
            <a:avLst/>
          </a:prstGeom>
        </p:spPr>
      </p:pic>
      <p:sp>
        <p:nvSpPr>
          <p:cNvPr id="2" name="Title 1"/>
          <p:cNvSpPr>
            <a:spLocks noGrp="1"/>
          </p:cNvSpPr>
          <p:nvPr>
            <p:ph type="title"/>
          </p:nvPr>
        </p:nvSpPr>
        <p:spPr>
          <a:xfrm>
            <a:off x="971601" y="692696"/>
            <a:ext cx="7334200" cy="936104"/>
          </a:xfrm>
        </p:spPr>
        <p:txBody>
          <a:bodyPr/>
          <a:lstStyle/>
          <a:p>
            <a:pPr marL="0" indent="0" algn="ctr">
              <a:buNone/>
            </a:pPr>
            <a:r>
              <a:rPr lang="lt-LT" dirty="0" smtClean="0"/>
              <a:t>Lakštingala</a:t>
            </a:r>
            <a:endParaRPr lang="en-US" dirty="0"/>
          </a:p>
        </p:txBody>
      </p:sp>
      <p:sp>
        <p:nvSpPr>
          <p:cNvPr id="3" name="Content Placeholder 2"/>
          <p:cNvSpPr>
            <a:spLocks noGrp="1"/>
          </p:cNvSpPr>
          <p:nvPr>
            <p:ph sz="quarter" idx="13"/>
          </p:nvPr>
        </p:nvSpPr>
        <p:spPr>
          <a:xfrm>
            <a:off x="1143000" y="1916832"/>
            <a:ext cx="7533456" cy="3816424"/>
          </a:xfrm>
        </p:spPr>
        <p:txBody>
          <a:bodyPr/>
          <a:lstStyle/>
          <a:p>
            <a:pPr marL="45720" indent="0" algn="ctr">
              <a:buNone/>
            </a:pPr>
            <a:r>
              <a:rPr lang="lt-LT" dirty="0" smtClean="0"/>
              <a:t>Kūrinyje yra gėrimasi jos balsu, tačiau vėliau aprašomas jos neišvaizdus rūbas. Jis lyginamas su skurdžiu būrų apdaru. Visa tai virsta pamokymu – kukliai atrodanti lyg paprastas būras, bet nuostabų balsą turinti lakštingala yra verta pagyrimo.</a:t>
            </a:r>
            <a:endParaRPr lang="en-US" dirty="0"/>
          </a:p>
        </p:txBody>
      </p:sp>
    </p:spTree>
    <p:extLst>
      <p:ext uri="{BB962C8B-B14F-4D97-AF65-F5344CB8AC3E}">
        <p14:creationId xmlns:p14="http://schemas.microsoft.com/office/powerpoint/2010/main" val="100326391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3356992"/>
            <a:ext cx="5256584" cy="3501007"/>
          </a:xfrm>
          <a:prstGeom prst="rect">
            <a:avLst/>
          </a:prstGeom>
        </p:spPr>
      </p:pic>
      <p:sp>
        <p:nvSpPr>
          <p:cNvPr id="2" name="Subtitle 1"/>
          <p:cNvSpPr>
            <a:spLocks noGrp="1"/>
          </p:cNvSpPr>
          <p:nvPr>
            <p:ph type="subTitle" idx="1"/>
          </p:nvPr>
        </p:nvSpPr>
        <p:spPr>
          <a:xfrm>
            <a:off x="1043608" y="1772816"/>
            <a:ext cx="6840759" cy="4161849"/>
          </a:xfrm>
        </p:spPr>
        <p:txBody>
          <a:bodyPr/>
          <a:lstStyle/>
          <a:p>
            <a:pPr algn="ctr"/>
            <a:r>
              <a:rPr lang="lt-LT" dirty="0" smtClean="0"/>
              <a:t>Poemoje jis atlieka lyderio vaidmenį. Visi paukščiai jam paklūsta: </a:t>
            </a:r>
            <a:r>
              <a:rPr lang="lt-LT" dirty="0" smtClean="0">
                <a:solidFill>
                  <a:schemeClr val="tx1"/>
                </a:solidFill>
              </a:rPr>
              <a:t>„Štai mes, jūs tarnai</a:t>
            </a:r>
            <a:r>
              <a:rPr lang="en-US" dirty="0" smtClean="0">
                <a:solidFill>
                  <a:schemeClr val="tx1"/>
                </a:solidFill>
              </a:rPr>
              <a:t>!</a:t>
            </a:r>
            <a:r>
              <a:rPr lang="lt-LT" dirty="0" smtClean="0">
                <a:solidFill>
                  <a:schemeClr val="tx1"/>
                </a:solidFill>
              </a:rPr>
              <a:t>“</a:t>
            </a:r>
            <a:r>
              <a:rPr lang="lt-LT" dirty="0" smtClean="0"/>
              <a:t> Tai moko pagarbos viršesniam. </a:t>
            </a:r>
          </a:p>
          <a:p>
            <a:pPr algn="ctr"/>
            <a:r>
              <a:rPr lang="lt-LT" dirty="0" smtClean="0"/>
              <a:t>Be to, erelio epizodas vaizduoja, koks turi būti geras vadovas. Jis rūpinasi savo gentainiais: </a:t>
            </a:r>
            <a:r>
              <a:rPr lang="lt-LT" dirty="0" smtClean="0">
                <a:solidFill>
                  <a:schemeClr val="tx1"/>
                </a:solidFill>
              </a:rPr>
              <a:t>„Kaip jūsų mylista žiemos bėdoj išsilaikėt./ Ar pristokot ko?“</a:t>
            </a:r>
          </a:p>
          <a:p>
            <a:endParaRPr lang="en-US" dirty="0"/>
          </a:p>
        </p:txBody>
      </p:sp>
      <p:sp>
        <p:nvSpPr>
          <p:cNvPr id="3" name="Title 2"/>
          <p:cNvSpPr>
            <a:spLocks noGrp="1"/>
          </p:cNvSpPr>
          <p:nvPr>
            <p:ph type="ctrTitle"/>
          </p:nvPr>
        </p:nvSpPr>
        <p:spPr>
          <a:xfrm>
            <a:off x="817581" y="764705"/>
            <a:ext cx="7175351" cy="936103"/>
          </a:xfrm>
        </p:spPr>
        <p:txBody>
          <a:bodyPr/>
          <a:lstStyle/>
          <a:p>
            <a:pPr marL="182880" indent="0" algn="ctr">
              <a:buNone/>
            </a:pPr>
            <a:r>
              <a:rPr lang="lt-LT" dirty="0"/>
              <a:t> </a:t>
            </a:r>
            <a:r>
              <a:rPr lang="lt-LT" dirty="0" smtClean="0"/>
              <a:t>Erelis</a:t>
            </a:r>
            <a:endParaRPr lang="en-US" dirty="0"/>
          </a:p>
        </p:txBody>
      </p:sp>
    </p:spTree>
    <p:extLst>
      <p:ext uri="{BB962C8B-B14F-4D97-AF65-F5344CB8AC3E}">
        <p14:creationId xmlns:p14="http://schemas.microsoft.com/office/powerpoint/2010/main" val="69255535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3861048"/>
            <a:ext cx="4211960" cy="2996952"/>
          </a:xfrm>
          <a:prstGeom prst="rect">
            <a:avLst/>
          </a:prstGeom>
        </p:spPr>
      </p:pic>
      <p:sp>
        <p:nvSpPr>
          <p:cNvPr id="2" name="Title 1"/>
          <p:cNvSpPr>
            <a:spLocks noGrp="1"/>
          </p:cNvSpPr>
          <p:nvPr>
            <p:ph type="title"/>
          </p:nvPr>
        </p:nvSpPr>
        <p:spPr>
          <a:xfrm>
            <a:off x="899591" y="332656"/>
            <a:ext cx="6696745" cy="1296144"/>
          </a:xfrm>
        </p:spPr>
        <p:txBody>
          <a:bodyPr/>
          <a:lstStyle/>
          <a:p>
            <a:pPr marL="0" indent="0" algn="ctr">
              <a:buNone/>
            </a:pPr>
            <a:r>
              <a:rPr lang="lt-LT" sz="4400" dirty="0" smtClean="0"/>
              <a:t>Paukščių ir žmonių priešprieša</a:t>
            </a:r>
            <a:endParaRPr lang="en-US" sz="4400" dirty="0"/>
          </a:p>
        </p:txBody>
      </p:sp>
      <p:sp>
        <p:nvSpPr>
          <p:cNvPr id="3" name="Content Placeholder 2"/>
          <p:cNvSpPr>
            <a:spLocks noGrp="1"/>
          </p:cNvSpPr>
          <p:nvPr>
            <p:ph sz="quarter" idx="13"/>
          </p:nvPr>
        </p:nvSpPr>
        <p:spPr>
          <a:xfrm>
            <a:off x="1143000" y="1988840"/>
            <a:ext cx="6400800" cy="3672408"/>
          </a:xfrm>
        </p:spPr>
        <p:txBody>
          <a:bodyPr/>
          <a:lstStyle/>
          <a:p>
            <a:pPr marL="45720" indent="0" algn="ctr">
              <a:buNone/>
            </a:pPr>
            <a:r>
              <a:rPr lang="lt-LT" dirty="0" smtClean="0"/>
              <a:t>Tarp paukščių ir žmonių poemoje galime įžvelgti ir skirtumų. Priešingai negu žmonės, sparnuočiai džiaugiasi ir vertina kiekvieną kąsnelį: </a:t>
            </a:r>
            <a:r>
              <a:rPr lang="lt-LT" dirty="0" smtClean="0">
                <a:solidFill>
                  <a:schemeClr val="tx1"/>
                </a:solidFill>
              </a:rPr>
              <a:t>„Tu, paukšteli miels</a:t>
            </a:r>
            <a:r>
              <a:rPr lang="en-US" dirty="0" smtClean="0">
                <a:solidFill>
                  <a:schemeClr val="tx1"/>
                </a:solidFill>
              </a:rPr>
              <a:t>! &lt;…&gt;</a:t>
            </a:r>
            <a:r>
              <a:rPr lang="lt-LT" dirty="0">
                <a:solidFill>
                  <a:schemeClr val="tx1"/>
                </a:solidFill>
              </a:rPr>
              <a:t> </a:t>
            </a:r>
            <a:r>
              <a:rPr lang="lt-LT" dirty="0" smtClean="0">
                <a:solidFill>
                  <a:schemeClr val="tx1"/>
                </a:solidFill>
              </a:rPr>
              <a:t>/&lt;…&gt;</a:t>
            </a:r>
            <a:r>
              <a:rPr lang="en-US" dirty="0" smtClean="0">
                <a:solidFill>
                  <a:schemeClr val="tx1"/>
                </a:solidFill>
              </a:rPr>
              <a:t> </a:t>
            </a:r>
            <a:r>
              <a:rPr lang="en-US" dirty="0" err="1" smtClean="0">
                <a:solidFill>
                  <a:schemeClr val="tx1"/>
                </a:solidFill>
              </a:rPr>
              <a:t>tikt</a:t>
            </a:r>
            <a:r>
              <a:rPr lang="en-US" dirty="0" smtClean="0">
                <a:solidFill>
                  <a:schemeClr val="tx1"/>
                </a:solidFill>
              </a:rPr>
              <a:t> </a:t>
            </a:r>
            <a:r>
              <a:rPr lang="en-US" dirty="0" err="1" smtClean="0">
                <a:solidFill>
                  <a:schemeClr val="tx1"/>
                </a:solidFill>
              </a:rPr>
              <a:t>vandenio</a:t>
            </a:r>
            <a:r>
              <a:rPr lang="en-US" dirty="0" smtClean="0">
                <a:solidFill>
                  <a:schemeClr val="tx1"/>
                </a:solidFill>
              </a:rPr>
              <a:t> </a:t>
            </a:r>
            <a:r>
              <a:rPr lang="en-US" dirty="0" err="1" smtClean="0">
                <a:solidFill>
                  <a:schemeClr val="tx1"/>
                </a:solidFill>
              </a:rPr>
              <a:t>trok</a:t>
            </a:r>
            <a:r>
              <a:rPr lang="lt-LT" dirty="0" smtClean="0">
                <a:solidFill>
                  <a:schemeClr val="tx1"/>
                </a:solidFill>
              </a:rPr>
              <a:t>šti.“ </a:t>
            </a:r>
            <a:r>
              <a:rPr lang="lt-LT" dirty="0" smtClean="0"/>
              <a:t>Taip pat akcentuojama, jog paukščiai yra kur kas laisvesni, Dievas juos be rūpesčių išlaikyt pažadėjo. </a:t>
            </a:r>
            <a:r>
              <a:rPr lang="lt-LT"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310619042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73016"/>
            <a:ext cx="3563888" cy="3284984"/>
          </a:xfrm>
          <a:prstGeom prst="rect">
            <a:avLst/>
          </a:prstGeom>
        </p:spPr>
      </p:pic>
      <p:sp>
        <p:nvSpPr>
          <p:cNvPr id="2" name="Subtitle 1"/>
          <p:cNvSpPr>
            <a:spLocks noGrp="1"/>
          </p:cNvSpPr>
          <p:nvPr>
            <p:ph type="subTitle" idx="1"/>
          </p:nvPr>
        </p:nvSpPr>
        <p:spPr>
          <a:xfrm>
            <a:off x="1259632" y="2060848"/>
            <a:ext cx="6552727" cy="3873817"/>
          </a:xfrm>
        </p:spPr>
        <p:txBody>
          <a:bodyPr/>
          <a:lstStyle/>
          <a:p>
            <a:pPr algn="ctr"/>
            <a:r>
              <a:rPr lang="lt-LT" dirty="0" smtClean="0">
                <a:solidFill>
                  <a:schemeClr val="tx1"/>
                </a:solidFill>
              </a:rPr>
              <a:t>„Ir </a:t>
            </a:r>
            <a:r>
              <a:rPr lang="lt-LT" dirty="0">
                <a:solidFill>
                  <a:schemeClr val="tx1"/>
                </a:solidFill>
              </a:rPr>
              <a:t>tarp paukščių rods tūls kytras randasi sukčius</a:t>
            </a:r>
            <a:r>
              <a:rPr lang="lt-LT" dirty="0" smtClean="0">
                <a:solidFill>
                  <a:schemeClr val="tx1"/>
                </a:solidFill>
              </a:rPr>
              <a:t>“.</a:t>
            </a:r>
          </a:p>
          <a:p>
            <a:pPr algn="ctr"/>
            <a:r>
              <a:rPr lang="lt-LT" dirty="0" smtClean="0"/>
              <a:t>Kaip ir žmonių, taip ir sparnuočių pasaulyje yra veltėdžių, kurie dėl gardesnio kąsnio gali pakenkti artimui. Be to, paukščiai yra nedėkingi savo globėjams, nes užaugę ir palikę savo gimtuosius namus, jie nevertina to, ką dėl jų buvo padarę tėvai. </a:t>
            </a:r>
            <a:endParaRPr lang="lt-LT" dirty="0" smtClean="0">
              <a:solidFill>
                <a:schemeClr val="tx1"/>
              </a:solidFill>
            </a:endParaRPr>
          </a:p>
        </p:txBody>
      </p:sp>
      <p:sp>
        <p:nvSpPr>
          <p:cNvPr id="3" name="Title 2"/>
          <p:cNvSpPr>
            <a:spLocks noGrp="1"/>
          </p:cNvSpPr>
          <p:nvPr>
            <p:ph type="ctrTitle"/>
          </p:nvPr>
        </p:nvSpPr>
        <p:spPr>
          <a:xfrm>
            <a:off x="971600" y="620689"/>
            <a:ext cx="7021332" cy="1440159"/>
          </a:xfrm>
        </p:spPr>
        <p:txBody>
          <a:bodyPr/>
          <a:lstStyle/>
          <a:p>
            <a:pPr marL="182880" indent="0" algn="ctr">
              <a:buNone/>
            </a:pPr>
            <a:r>
              <a:rPr lang="lt-LT" dirty="0" smtClean="0"/>
              <a:t>Vis dėlto...</a:t>
            </a:r>
            <a:endParaRPr lang="en-US" dirty="0"/>
          </a:p>
        </p:txBody>
      </p:sp>
    </p:spTree>
    <p:extLst>
      <p:ext uri="{BB962C8B-B14F-4D97-AF65-F5344CB8AC3E}">
        <p14:creationId xmlns:p14="http://schemas.microsoft.com/office/powerpoint/2010/main" val="2281880175"/>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55576" y="764704"/>
            <a:ext cx="7632848" cy="5256584"/>
          </a:xfrm>
        </p:spPr>
        <p:txBody>
          <a:bodyPr/>
          <a:lstStyle/>
          <a:p>
            <a:pPr marL="45720" indent="0" algn="ctr">
              <a:buNone/>
            </a:pPr>
            <a:r>
              <a:rPr lang="lt-LT" sz="2400" dirty="0" smtClean="0"/>
              <a:t>Kad </a:t>
            </a:r>
            <a:r>
              <a:rPr lang="lt-LT" sz="2400" dirty="0"/>
              <a:t>ir kaip gaila, žmonės savo dorovingumu vis tiek negali lygintis su paukščiais:  </a:t>
            </a:r>
            <a:r>
              <a:rPr lang="lt-LT" sz="2400" dirty="0">
                <a:solidFill>
                  <a:schemeClr val="tx1"/>
                </a:solidFill>
              </a:rPr>
              <a:t>„&lt;…&gt; razbaininks dar tarp mūs nesirado</a:t>
            </a:r>
            <a:r>
              <a:rPr lang="lt-LT" sz="2400" dirty="0" smtClean="0">
                <a:solidFill>
                  <a:schemeClr val="tx1"/>
                </a:solidFill>
              </a:rPr>
              <a:t>,/ Kaip </a:t>
            </a:r>
            <a:r>
              <a:rPr lang="lt-LT" sz="2400" dirty="0">
                <a:solidFill>
                  <a:schemeClr val="tx1"/>
                </a:solidFill>
              </a:rPr>
              <a:t>žmogus tūls yr“.</a:t>
            </a:r>
          </a:p>
          <a:p>
            <a:pPr marL="4572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988840"/>
            <a:ext cx="6984776" cy="4320480"/>
          </a:xfrm>
          <a:prstGeom prst="rect">
            <a:avLst/>
          </a:prstGeom>
        </p:spPr>
      </p:pic>
    </p:spTree>
    <p:extLst>
      <p:ext uri="{BB962C8B-B14F-4D97-AF65-F5344CB8AC3E}">
        <p14:creationId xmlns:p14="http://schemas.microsoft.com/office/powerpoint/2010/main" val="230579368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187624" y="1988840"/>
            <a:ext cx="6840760" cy="3945825"/>
          </a:xfrm>
        </p:spPr>
        <p:txBody>
          <a:bodyPr/>
          <a:lstStyle/>
          <a:p>
            <a:pPr algn="ctr"/>
            <a:r>
              <a:rPr lang="lt-LT" dirty="0" smtClean="0"/>
              <a:t>Žmogus laikomas tobuliausiu Dievo kūriniu. Šią nuomonę paneigia poemoje aiškiai suformuluota didaktinė mintis, jog paukščių pasaulis yra natūralus, todėl arčiausiai dieviškojo idealo. Būtent tai ir turėtų būti laikoma mūsų kasdienio gyvenimo modeliu.</a:t>
            </a:r>
            <a:endParaRPr lang="en-US" dirty="0"/>
          </a:p>
        </p:txBody>
      </p:sp>
      <p:sp>
        <p:nvSpPr>
          <p:cNvPr id="3" name="Title 2"/>
          <p:cNvSpPr>
            <a:spLocks noGrp="1"/>
          </p:cNvSpPr>
          <p:nvPr>
            <p:ph type="ctrTitle"/>
          </p:nvPr>
        </p:nvSpPr>
        <p:spPr>
          <a:xfrm>
            <a:off x="817581" y="692696"/>
            <a:ext cx="7175351" cy="936104"/>
          </a:xfrm>
        </p:spPr>
        <p:txBody>
          <a:bodyPr/>
          <a:lstStyle/>
          <a:p>
            <a:pPr marL="182880" indent="0" algn="ctr">
              <a:buNone/>
            </a:pPr>
            <a:r>
              <a:rPr lang="lt-LT" dirty="0"/>
              <a:t>  </a:t>
            </a:r>
            <a:r>
              <a:rPr lang="lt-LT" dirty="0" smtClean="0"/>
              <a:t>Išvada</a:t>
            </a:r>
            <a:endParaRPr lang="en-US" dirty="0"/>
          </a:p>
        </p:txBody>
      </p:sp>
    </p:spTree>
    <p:extLst>
      <p:ext uri="{BB962C8B-B14F-4D97-AF65-F5344CB8AC3E}">
        <p14:creationId xmlns:p14="http://schemas.microsoft.com/office/powerpoint/2010/main" val="53052308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7581" y="332656"/>
            <a:ext cx="7175351" cy="3960441"/>
          </a:xfrm>
        </p:spPr>
        <p:txBody>
          <a:bodyPr/>
          <a:lstStyle/>
          <a:p>
            <a:pPr marL="182880" indent="0" algn="ctr">
              <a:buNone/>
            </a:pPr>
            <a:r>
              <a:rPr lang="lt-LT" sz="4400" dirty="0" smtClean="0"/>
              <a:t>„Tu, niekings žmogau</a:t>
            </a:r>
            <a:r>
              <a:rPr lang="en-US" sz="4400" dirty="0" smtClean="0"/>
              <a:t>!</a:t>
            </a:r>
            <a:r>
              <a:rPr lang="lt-LT" sz="4400" dirty="0" smtClean="0"/>
              <a:t> &lt;...&gt;/ Į paukščius žiūrėk</a:t>
            </a:r>
            <a:r>
              <a:rPr lang="en-US" sz="4400" dirty="0" smtClean="0"/>
              <a:t>!</a:t>
            </a:r>
            <a:r>
              <a:rPr lang="lt-LT" sz="4400" dirty="0" smtClean="0"/>
              <a:t>“</a:t>
            </a:r>
            <a:endParaRPr lang="en-US" sz="4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2517008"/>
            <a:ext cx="4968552" cy="4341914"/>
          </a:xfrm>
          <a:prstGeom prst="rect">
            <a:avLst/>
          </a:prstGeom>
        </p:spPr>
      </p:pic>
    </p:spTree>
    <p:extLst>
      <p:ext uri="{BB962C8B-B14F-4D97-AF65-F5344CB8AC3E}">
        <p14:creationId xmlns:p14="http://schemas.microsoft.com/office/powerpoint/2010/main" val="26252582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3568" y="764704"/>
            <a:ext cx="7056784" cy="5169961"/>
          </a:xfrm>
        </p:spPr>
        <p:txBody>
          <a:bodyPr/>
          <a:lstStyle/>
          <a:p>
            <a:pPr algn="ctr"/>
            <a:r>
              <a:rPr lang="lt-LT" sz="3200" b="1" dirty="0" smtClean="0"/>
              <a:t>Parengė</a:t>
            </a:r>
            <a:r>
              <a:rPr lang="en-US" sz="3200" b="1" dirty="0" smtClean="0"/>
              <a:t> </a:t>
            </a:r>
            <a:endParaRPr lang="lt-LT" sz="3200" b="1" dirty="0" smtClean="0"/>
          </a:p>
          <a:p>
            <a:pPr algn="ctr"/>
            <a:r>
              <a:rPr lang="lt-LT" dirty="0" smtClean="0"/>
              <a:t>Varėnos „Ąžuolo“ gimnazijos</a:t>
            </a:r>
          </a:p>
          <a:p>
            <a:pPr algn="ctr"/>
            <a:r>
              <a:rPr lang="lt-LT" dirty="0" smtClean="0"/>
              <a:t>III</a:t>
            </a:r>
            <a:r>
              <a:rPr lang="lt-LT" baseline="30000" dirty="0" smtClean="0"/>
              <a:t>c </a:t>
            </a:r>
            <a:r>
              <a:rPr lang="en-US" dirty="0" smtClean="0"/>
              <a:t>kl</a:t>
            </a:r>
            <a:r>
              <a:rPr lang="lt-LT" dirty="0" smtClean="0"/>
              <a:t>.</a:t>
            </a:r>
            <a:r>
              <a:rPr lang="en-US" dirty="0" smtClean="0"/>
              <a:t> </a:t>
            </a:r>
            <a:r>
              <a:rPr lang="en-US" dirty="0" err="1" smtClean="0"/>
              <a:t>mokin</a:t>
            </a:r>
            <a:r>
              <a:rPr lang="lt-LT" dirty="0" smtClean="0"/>
              <a:t>ės : </a:t>
            </a:r>
            <a:endParaRPr lang="en-US" dirty="0" smtClean="0"/>
          </a:p>
          <a:p>
            <a:pPr algn="ctr"/>
            <a:r>
              <a:rPr lang="lt-LT" dirty="0" smtClean="0"/>
              <a:t>Monika </a:t>
            </a:r>
            <a:r>
              <a:rPr lang="lt-LT" dirty="0"/>
              <a:t>Janevičiūtė</a:t>
            </a:r>
          </a:p>
          <a:p>
            <a:pPr algn="ctr"/>
            <a:r>
              <a:rPr lang="lt-LT" dirty="0"/>
              <a:t>Aušra </a:t>
            </a:r>
            <a:r>
              <a:rPr lang="lt-LT" dirty="0" smtClean="0"/>
              <a:t>Marcinkonytė</a:t>
            </a:r>
          </a:p>
          <a:p>
            <a:pPr algn="ctr"/>
            <a:endParaRPr lang="lt-LT" dirty="0"/>
          </a:p>
          <a:p>
            <a:pPr algn="ctr"/>
            <a:r>
              <a:rPr lang="lt-LT" dirty="0" smtClean="0"/>
              <a:t>Darbo vadovė:</a:t>
            </a:r>
          </a:p>
          <a:p>
            <a:pPr algn="ctr"/>
            <a:r>
              <a:rPr lang="lt-LT" dirty="0" smtClean="0"/>
              <a:t>Stasė Grambienė</a:t>
            </a:r>
            <a:endParaRPr lang="lt-LT" dirty="0"/>
          </a:p>
          <a:p>
            <a:endParaRPr lang="en-US" dirty="0"/>
          </a:p>
        </p:txBody>
      </p:sp>
    </p:spTree>
    <p:extLst>
      <p:ext uri="{BB962C8B-B14F-4D97-AF65-F5344CB8AC3E}">
        <p14:creationId xmlns:p14="http://schemas.microsoft.com/office/powerpoint/2010/main" val="1825569538"/>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402</TotalTime>
  <Words>502</Words>
  <Application>Microsoft Office PowerPoint</Application>
  <PresentationFormat>On-screen Show (4:3)</PresentationFormat>
  <Paragraphs>53</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Slipstream</vt:lpstr>
      <vt:lpstr>Paukščių motyvai K.Donelaičio „Metuose“</vt:lpstr>
      <vt:lpstr>Įvadas</vt:lpstr>
      <vt:lpstr>Paukščių įvairovė</vt:lpstr>
      <vt:lpstr> Gandrai</vt:lpstr>
      <vt:lpstr>PowerPoint Presentation</vt:lpstr>
      <vt:lpstr>Lakštingala</vt:lpstr>
      <vt:lpstr> Erelis</vt:lpstr>
      <vt:lpstr>Paukščių ir žmonių priešprieša</vt:lpstr>
      <vt:lpstr>Vis dėlto...</vt:lpstr>
      <vt:lpstr>PowerPoint Presentation</vt:lpstr>
      <vt:lpstr>  Išvada</vt:lpstr>
      <vt:lpstr>„Tu, niekings žmogau! &lt;...&gt;/ Į paukščius žiūrėk!“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Paukščių motyvai K.Donelaičio „Metuose“</dc:title>
  <dc:creator>Monika</dc:creator>
  <cp:lastModifiedBy>Monika</cp:lastModifiedBy>
  <cp:revision>36</cp:revision>
  <dcterms:created xsi:type="dcterms:W3CDTF">2011-12-18T14:41:23Z</dcterms:created>
  <dcterms:modified xsi:type="dcterms:W3CDTF">2012-01-11T20:26:43Z</dcterms:modified>
</cp:coreProperties>
</file>