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6" r:id="rId12"/>
    <p:sldId id="264" r:id="rId13"/>
    <p:sldId id="267" r:id="rId14"/>
    <p:sldId id="268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9FF4-3171-4763-B2E1-F2BB00B67025}" type="datetimeFigureOut">
              <a:rPr lang="lt-LT" smtClean="0"/>
              <a:t>2012.02.07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3118-1AA6-4911-973B-D736A662A6F4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lt-LT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lt-LT" sz="4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9/5/2006</a:t>
            </a:fld>
            <a:endParaRPr lang="lt-L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lt-L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9/5/2006</a:t>
            </a:fld>
            <a:endParaRPr lang="lt-L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lt-L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9/5/2006</a:t>
            </a:fld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9/5/2006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dviejų stulpelių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9/5/2006</a:t>
            </a:fld>
            <a:endParaRPr lang="lt-L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lt-L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9/5/2006</a:t>
            </a:fld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2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/>
              <a:pPr/>
              <a:t>9/5/2006</a:t>
            </a:fld>
            <a:endParaRPr lang="lt-L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lt-L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lt-LT"/>
              <a:t>Spustelėkite, jei norite keisti ruošinio antraštės stilių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lt-LT"/>
              <a:t>Spustelėkite, jei norite keisti ruošinio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lt-LT" sz="1000">
                <a:latin typeface="+mn-lt"/>
              </a:defRPr>
            </a:lvl1pPr>
          </a:lstStyle>
          <a:p>
            <a:fld id="{5C14FD69-4A85-4715-A222-ABB225B63BC6}" type="datetimeFigureOut">
              <a:rPr/>
              <a:pPr/>
              <a:t>9/5/2006</a:t>
            </a:fld>
            <a:endParaRPr lang="lt-LT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lt-LT" sz="1000">
                <a:latin typeface="+mn-lt"/>
              </a:defRPr>
            </a:lvl1pPr>
          </a:lstStyle>
          <a:p>
            <a:pPr algn="ctr"/>
            <a:endParaRPr lang="lt-LT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lt-LT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‹#›</a:t>
            </a:fld>
            <a:endParaRPr lang="lt-LT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xStyles>
    <p:titleStyle>
      <a:defPPr>
        <a:defRPr lang="lt-LT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lt-LT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lt-LT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lt-LT" sz="2800">
          <a:latin typeface="+mn-lt"/>
        </a:defRPr>
      </a:lvl1pPr>
      <a:lvl2pPr marL="742950" indent="-285750" eaLnBrk="1" hangingPunct="1">
        <a:buChar char="–"/>
        <a:defRPr lang="lt-LT" sz="2400">
          <a:latin typeface="+mn-lt"/>
        </a:defRPr>
      </a:lvl2pPr>
      <a:lvl3pPr marL="1143000" indent="-228600" eaLnBrk="1" hangingPunct="1">
        <a:buChar char="•"/>
        <a:defRPr lang="lt-LT" sz="2400">
          <a:latin typeface="+mn-lt"/>
        </a:defRPr>
      </a:lvl3pPr>
      <a:lvl4pPr marL="1600200" indent="-228600" eaLnBrk="1" hangingPunct="1">
        <a:buChar char="–"/>
        <a:defRPr lang="lt-LT" sz="2000">
          <a:latin typeface="+mn-lt"/>
        </a:defRPr>
      </a:lvl4pPr>
      <a:lvl5pPr marL="2057400" indent="-228600" eaLnBrk="1" hangingPunct="1">
        <a:buChar char="»"/>
        <a:defRPr lang="lt-LT" sz="2000">
          <a:latin typeface="+mn-lt"/>
        </a:defRPr>
      </a:lvl5pPr>
      <a:lvl6pPr marL="2514600" indent="-228600" eaLnBrk="1" hangingPunct="1">
        <a:buChar char="•"/>
        <a:defRPr lang="lt-LT" sz="2000"/>
      </a:lvl6pPr>
      <a:lvl7pPr marL="2971800" indent="-228600" eaLnBrk="1" hangingPunct="1">
        <a:buChar char="•"/>
        <a:defRPr lang="lt-LT" sz="2000"/>
      </a:lvl7pPr>
      <a:lvl8pPr marL="3429000" indent="-228600" eaLnBrk="1" hangingPunct="1">
        <a:buChar char="•"/>
        <a:defRPr lang="lt-LT" sz="2000"/>
      </a:lvl8pPr>
      <a:lvl9pPr marL="3886200" indent="-228600" eaLnBrk="1" hangingPunct="1">
        <a:buChar char="•"/>
        <a:defRPr lang="lt-LT" sz="2000"/>
      </a:lvl9pPr>
    </p:bodyStyle>
    <p:otherStyle>
      <a:defPPr>
        <a:defRPr lang="lt-LT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2276872"/>
            <a:ext cx="3817802" cy="925223"/>
          </a:xfrm>
        </p:spPr>
        <p:txBody>
          <a:bodyPr>
            <a:noAutofit/>
          </a:bodyPr>
          <a:lstStyle/>
          <a:p>
            <a:r>
              <a:rPr lang="lt-LT" sz="4400" dirty="0" smtClean="0">
                <a:latin typeface="Bookman Old Style" pitchFamily="18" charset="0"/>
                <a:cs typeface="Times New Roman" pitchFamily="18" charset="0"/>
              </a:rPr>
              <a:t>svarbiausias </a:t>
            </a:r>
            <a:r>
              <a:rPr lang="en-US" sz="44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en-US" sz="4400" dirty="0" smtClean="0">
                <a:latin typeface="Bookman Old Style" pitchFamily="18" charset="0"/>
                <a:cs typeface="Times New Roman" pitchFamily="18" charset="0"/>
              </a:rPr>
              <a:t>J. B</a:t>
            </a:r>
            <a:r>
              <a:rPr lang="lt-LT" sz="4400" dirty="0" err="1" smtClean="0">
                <a:latin typeface="Bookman Old Style" pitchFamily="18" charset="0"/>
                <a:cs typeface="Times New Roman" pitchFamily="18" charset="0"/>
              </a:rPr>
              <a:t>iliūno</a:t>
            </a:r>
            <a:r>
              <a:rPr lang="lt-LT" sz="4400" dirty="0" smtClean="0">
                <a:latin typeface="Bookman Old Style" pitchFamily="18" charset="0"/>
                <a:cs typeface="Times New Roman" pitchFamily="18" charset="0"/>
              </a:rPr>
              <a:t> kūrinys</a:t>
            </a:r>
            <a:endParaRPr lang="lt-LT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88640"/>
            <a:ext cx="5508104" cy="167520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„LIŪDNA PASAKA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”</a:t>
            </a:r>
            <a:r>
              <a:rPr lang="lt-LT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-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00400" cy="450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5536" y="594928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smtClean="0"/>
              <a:t>P</a:t>
            </a:r>
            <a:r>
              <a:rPr lang="en-US" dirty="0" smtClean="0"/>
              <a:t>.</a:t>
            </a:r>
            <a:r>
              <a:rPr lang="lt-LT" dirty="0" smtClean="0"/>
              <a:t> Repšys</a:t>
            </a:r>
            <a:r>
              <a:rPr lang="en-US" dirty="0" smtClean="0"/>
              <a:t>. </a:t>
            </a:r>
            <a:r>
              <a:rPr lang="lt-LT" dirty="0" smtClean="0"/>
              <a:t>liustracija J</a:t>
            </a:r>
            <a:r>
              <a:rPr lang="en-US" dirty="0" smtClean="0"/>
              <a:t>.</a:t>
            </a:r>
            <a:r>
              <a:rPr lang="lt-LT" dirty="0" smtClean="0"/>
              <a:t>Biliūno apysakai „Liūdna pasaka“ (Viršelis)</a:t>
            </a:r>
            <a:r>
              <a:rPr lang="en-US" dirty="0" smtClean="0"/>
              <a:t> 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808240" y="6381750"/>
            <a:ext cx="4335760" cy="476250"/>
          </a:xfrm>
        </p:spPr>
        <p:txBody>
          <a:bodyPr/>
          <a:lstStyle/>
          <a:p>
            <a:r>
              <a:rPr lang="lt-LT" sz="1200" dirty="0" smtClean="0">
                <a:solidFill>
                  <a:schemeClr val="bg2">
                    <a:lumMod val="50000"/>
                  </a:schemeClr>
                </a:solidFill>
              </a:rPr>
              <a:t>Klaipėdos „Ąžuolyno" gimnazijos mokytoja Sigita </a:t>
            </a:r>
            <a:r>
              <a:rPr lang="lt-LT" sz="1200" dirty="0" err="1" smtClean="0">
                <a:solidFill>
                  <a:schemeClr val="bg2">
                    <a:lumMod val="50000"/>
                  </a:schemeClr>
                </a:solidFill>
              </a:rPr>
              <a:t>Riaukienė</a:t>
            </a:r>
            <a:endParaRPr lang="lt-LT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8229600" cy="1872208"/>
          </a:xfrm>
        </p:spPr>
        <p:txBody>
          <a:bodyPr/>
          <a:lstStyle/>
          <a:p>
            <a:pPr marL="530225" indent="-354013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530225" algn="l"/>
              </a:tabLst>
            </a:pPr>
            <a:r>
              <a:rPr lang="lt-LT" sz="3600" dirty="0" smtClean="0"/>
              <a:t>P</a:t>
            </a:r>
            <a:r>
              <a:rPr lang="es-ES" sz="3600" dirty="0" err="1" smtClean="0"/>
              <a:t>oetizuojama</a:t>
            </a:r>
            <a:r>
              <a:rPr lang="es-ES" sz="3600" dirty="0" smtClean="0"/>
              <a:t> </a:t>
            </a:r>
            <a:r>
              <a:rPr lang="es-ES" sz="3600" dirty="0" err="1" smtClean="0"/>
              <a:t>meilė</a:t>
            </a:r>
            <a:r>
              <a:rPr lang="es-ES" sz="3600" dirty="0" smtClean="0"/>
              <a:t>, </a:t>
            </a:r>
            <a:r>
              <a:rPr lang="es-ES" sz="3600" dirty="0" err="1" smtClean="0"/>
              <a:t>kaip</a:t>
            </a:r>
            <a:r>
              <a:rPr lang="es-ES" sz="3600" dirty="0" smtClean="0"/>
              <a:t> </a:t>
            </a:r>
            <a:r>
              <a:rPr lang="es-ES" sz="3600" dirty="0" err="1" smtClean="0"/>
              <a:t>žmogų</a:t>
            </a:r>
            <a:r>
              <a:rPr lang="es-ES" sz="3600" dirty="0" smtClean="0"/>
              <a:t> </a:t>
            </a:r>
            <a:r>
              <a:rPr lang="lt-LT" sz="3600" dirty="0" smtClean="0"/>
              <a:t> </a:t>
            </a:r>
            <a:r>
              <a:rPr lang="es-ES" sz="3600" dirty="0" err="1" smtClean="0"/>
              <a:t>taurinantis</a:t>
            </a:r>
            <a:r>
              <a:rPr lang="es-ES" sz="3600" dirty="0" smtClean="0"/>
              <a:t>, </a:t>
            </a:r>
            <a:r>
              <a:rPr lang="es-ES" sz="3600" dirty="0" err="1" smtClean="0"/>
              <a:t>daug</a:t>
            </a:r>
            <a:r>
              <a:rPr lang="es-ES" sz="3600" dirty="0" smtClean="0"/>
              <a:t> </a:t>
            </a:r>
            <a:r>
              <a:rPr lang="es-ES" sz="3600" dirty="0" err="1" smtClean="0"/>
              <a:t>dvasinių</a:t>
            </a:r>
            <a:r>
              <a:rPr lang="es-ES" sz="3600" dirty="0" smtClean="0"/>
              <a:t> </a:t>
            </a:r>
            <a:r>
              <a:rPr lang="es-ES" sz="3600" dirty="0" err="1" smtClean="0"/>
              <a:t>jėgų</a:t>
            </a:r>
            <a:r>
              <a:rPr lang="es-ES" sz="3600" dirty="0" smtClean="0"/>
              <a:t> </a:t>
            </a:r>
            <a:r>
              <a:rPr lang="es-ES" sz="3600" dirty="0" err="1" smtClean="0"/>
              <a:t>teikiantis</a:t>
            </a:r>
            <a:r>
              <a:rPr lang="es-ES" sz="3600" dirty="0" smtClean="0"/>
              <a:t> </a:t>
            </a:r>
            <a:r>
              <a:rPr lang="es-ES" sz="3600" dirty="0" err="1" smtClean="0"/>
              <a:t>jausmas</a:t>
            </a:r>
            <a:r>
              <a:rPr lang="es-ES" sz="3600" dirty="0" smtClean="0"/>
              <a:t>.</a:t>
            </a:r>
            <a:endParaRPr lang="lt-LT" sz="3600" dirty="0" smtClean="0">
              <a:solidFill>
                <a:srgbClr val="000000"/>
              </a:solidFill>
              <a:ea typeface="Times New Roman" pitchFamily="18" charset="0"/>
            </a:endParaRPr>
          </a:p>
          <a:p>
            <a:endParaRPr lang="lt-LT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4392488" cy="27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19672" y="5733256"/>
            <a:ext cx="6251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t-LT" sz="3600" dirty="0" smtClean="0">
                <a:solidFill>
                  <a:srgbClr val="000000"/>
                </a:solidFill>
                <a:ea typeface="Times New Roman" pitchFamily="18" charset="0"/>
              </a:rPr>
              <a:t> Kreipiamasi į mylimą moterį.</a:t>
            </a:r>
            <a:endParaRPr lang="lt-L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610744" cy="4781127"/>
          </a:xfrm>
        </p:spPr>
        <p:txBody>
          <a:bodyPr>
            <a:normAutofit/>
          </a:bodyPr>
          <a:lstStyle/>
          <a:p>
            <a:pPr marL="0" lvl="0" indent="4572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lt-LT" sz="3600" dirty="0" smtClean="0">
                <a:solidFill>
                  <a:srgbClr val="000000"/>
                </a:solidFill>
                <a:ea typeface="Times New Roman" pitchFamily="18" charset="0"/>
              </a:rPr>
              <a:t>Grįžtama į jaunas dienas.</a:t>
            </a:r>
          </a:p>
          <a:p>
            <a:pPr marL="0" lvl="0" indent="457200" algn="ct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lt-LT" sz="3600" dirty="0" smtClean="0">
                <a:solidFill>
                  <a:srgbClr val="000000"/>
                </a:solidFill>
                <a:ea typeface="Times New Roman" pitchFamily="18" charset="0"/>
              </a:rPr>
              <a:t>Gailimasi, kad jiedu anksčiau nepažinoję vienas kito.</a:t>
            </a:r>
          </a:p>
          <a:p>
            <a:endParaRPr lang="lt-L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288" y="1340768"/>
            <a:ext cx="410457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495237"/>
            <a:ext cx="4248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lt-LT" sz="3200" dirty="0" err="1" smtClean="0">
                <a:solidFill>
                  <a:srgbClr val="000000"/>
                </a:solidFill>
                <a:ea typeface="Times New Roman" pitchFamily="18" charset="0"/>
              </a:rPr>
              <a:t>Ramūta</a:t>
            </a:r>
            <a:r>
              <a:rPr lang="lt-LT" sz="3200" dirty="0" smtClean="0">
                <a:solidFill>
                  <a:srgbClr val="000000"/>
                </a:solidFill>
                <a:ea typeface="Times New Roman" pitchFamily="18" charset="0"/>
              </a:rPr>
              <a:t> - tai mylimiausio žmogaus, padėjusio gyventi, kurti ir mirti, įvaizdis </a:t>
            </a:r>
            <a:r>
              <a:rPr lang="lt-LT" sz="3200" i="1" dirty="0" smtClean="0">
                <a:solidFill>
                  <a:srgbClr val="000000"/>
                </a:solidFill>
                <a:ea typeface="Times New Roman" pitchFamily="18" charset="0"/>
              </a:rPr>
              <a:t>(vėliau jį įkūnys Juozapota).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lt-LT" sz="3200" dirty="0" smtClean="0">
                <a:solidFill>
                  <a:srgbClr val="000000"/>
                </a:solidFill>
                <a:ea typeface="Times New Roman" pitchFamily="18" charset="0"/>
              </a:rPr>
              <a:t>Ryškus l</a:t>
            </a: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aikinumo, gyvenimo trapumo  motyvas.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5004048" y="870942"/>
            <a:ext cx="3721596" cy="558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8229600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3600" dirty="0" smtClean="0"/>
              <a:t>„Baltasai šešėlis” kuria LYRIŠKĄ, SKAIDRIĄ, perpintą prisiminimais nuotaiką, kurioje jaučiamas TRAGIŠKOS LEMTIES SUVOKIMAS.</a:t>
            </a:r>
            <a:endParaRPr lang="lt-LT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68960"/>
            <a:ext cx="4975473" cy="320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4330824" cy="4853135"/>
          </a:xfrm>
        </p:spPr>
        <p:txBody>
          <a:bodyPr>
            <a:normAutofit/>
          </a:bodyPr>
          <a:lstStyle/>
          <a:p>
            <a:pPr marL="342900" lvl="1" indent="-342900" algn="ctr">
              <a:buFontTx/>
              <a:buChar char="•"/>
            </a:pPr>
            <a:r>
              <a:rPr lang="lt-LT" sz="3200" dirty="0" smtClean="0"/>
              <a:t>Apysaka „Liūdna pasaka”- kūrinys apie skirtingus VYRO ir MOTERS pasaulius.</a:t>
            </a:r>
          </a:p>
          <a:p>
            <a:pPr marL="342900" lvl="1" indent="-342900" algn="ctr">
              <a:buFontTx/>
              <a:buChar char="•"/>
            </a:pPr>
            <a:r>
              <a:rPr lang="lt-LT" sz="3200" dirty="0" smtClean="0"/>
              <a:t>Aptarkite vyro ir moters pasaulius, remdamiesi „Baltuoju šešėliu”.</a:t>
            </a:r>
            <a:endParaRPr lang="ru-RU" sz="3200" dirty="0" smtClean="0"/>
          </a:p>
          <a:p>
            <a:endParaRPr lang="lt-LT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Namų darbas</a:t>
            </a:r>
            <a:endParaRPr lang="lt-LT" sz="4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431925" cy="460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52" y="626920"/>
            <a:ext cx="8362212" cy="561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539552" y="689565"/>
            <a:ext cx="8136904" cy="55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Grupinis darbas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lt-LT" dirty="0" err="1" smtClean="0"/>
              <a:t>štraukų</a:t>
            </a:r>
            <a:r>
              <a:rPr lang="lt-LT" dirty="0" smtClean="0"/>
              <a:t> skaitymas ir aptarimas</a:t>
            </a:r>
            <a:endParaRPr lang="lt-L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dirty="0" smtClean="0"/>
              <a:t>Nurodyti, apie ką nagrinėjama ištrauka. Suformuluoti konkrečią ir abstrakčias ištraukos temas.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Kokios  bendražmogiškos problemos keliamos tekste? Suformuluokite  jas klausimo forma.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Kokios idėjos ir vertybės pabrėžiamos ištraukoje?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Kuo nagrinėjamas tekstas gali būti aktualus šiandieną? Suformuluokite kelis sakinius apie šios ištraukos ar viso kūrinio reikšmę šiandien.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Kuo ši ištrauka yra „</a:t>
            </a:r>
            <a:r>
              <a:rPr lang="lt-LT" dirty="0" err="1" smtClean="0"/>
              <a:t>biliūniška</a:t>
            </a:r>
            <a:r>
              <a:rPr lang="lt-LT" dirty="0" smtClean="0"/>
              <a:t>”?</a:t>
            </a:r>
          </a:p>
          <a:p>
            <a:pPr marL="514350" indent="-514350">
              <a:buFont typeface="+mj-lt"/>
              <a:buAutoNum type="arabicPeriod"/>
            </a:pP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Užduotis: (20 min. ruošiamės ir 20 min. atsakinėjame)</a:t>
            </a:r>
            <a:endParaRPr lang="lt-L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Grupės </a:t>
            </a:r>
            <a:endParaRPr lang="lt-L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628800"/>
          <a:ext cx="8208912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451396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 grupė</a:t>
                      </a:r>
                      <a:endParaRPr lang="lt-L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2 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3 grupė</a:t>
                      </a:r>
                    </a:p>
                  </a:txBody>
                  <a:tcPr/>
                </a:tc>
              </a:tr>
              <a:tr h="1780852"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/>
                        <a:t>12a_KavA — </a:t>
                      </a:r>
                    </a:p>
                    <a:p>
                      <a:pPr lvl="0"/>
                      <a:r>
                        <a:rPr lang="lt-LT" sz="2400" dirty="0" smtClean="0"/>
                        <a:t>12a_KavD — </a:t>
                      </a:r>
                    </a:p>
                    <a:p>
                      <a:pPr lvl="0"/>
                      <a:r>
                        <a:rPr lang="lt-LT" sz="2400" dirty="0" smtClean="0"/>
                        <a:t>12a_KuzA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</a:rPr>
                        <a:t>12a_LasK —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12a_PetR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12a_StaR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12a_StoA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12a_SalK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12b_PtrV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12b_NorM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12b_PieJ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12b_BenI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</a:tr>
              <a:tr h="45139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1  </a:t>
                      </a:r>
                      <a:r>
                        <a:rPr lang="lt-LT" sz="2800" baseline="0" dirty="0" smtClean="0"/>
                        <a:t> a </a:t>
                      </a:r>
                      <a:r>
                        <a:rPr lang="lt-LT" sz="2800" dirty="0" smtClean="0"/>
                        <a:t>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2</a:t>
                      </a:r>
                      <a:r>
                        <a:rPr lang="lt-LT" sz="2800" baseline="0" dirty="0" smtClean="0"/>
                        <a:t> a</a:t>
                      </a:r>
                      <a:r>
                        <a:rPr lang="lt-LT" sz="2800" dirty="0" smtClean="0"/>
                        <a:t> 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3</a:t>
                      </a:r>
                      <a:r>
                        <a:rPr lang="lt-LT" sz="2800" baseline="0" dirty="0" smtClean="0"/>
                        <a:t> a</a:t>
                      </a:r>
                      <a:r>
                        <a:rPr lang="lt-LT" sz="2800" dirty="0" smtClean="0"/>
                        <a:t> grupė</a:t>
                      </a:r>
                    </a:p>
                  </a:txBody>
                  <a:tcPr/>
                </a:tc>
              </a:tr>
              <a:tr h="1780852"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</a:rPr>
                        <a:t>12a_MesB — </a:t>
                      </a:r>
                    </a:p>
                    <a:p>
                      <a:pPr lvl="0"/>
                      <a:r>
                        <a:rPr lang="lt-LT" sz="2400" dirty="0" smtClean="0"/>
                        <a:t>12a_MicR — </a:t>
                      </a:r>
                    </a:p>
                    <a:p>
                      <a:pPr lvl="0"/>
                      <a:r>
                        <a:rPr lang="lt-LT" sz="2400" dirty="0" smtClean="0"/>
                        <a:t>12a_NarB — </a:t>
                      </a:r>
                    </a:p>
                    <a:p>
                      <a:pPr lvl="0"/>
                      <a:r>
                        <a:rPr lang="lt-LT" sz="2400" dirty="0" smtClean="0"/>
                        <a:t>12a_PetA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12a_VarM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12a_ZdaA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12b_PalV —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12b_KudD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12b_CelI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12b_JocK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12b_KaiD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12a_NorR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12b_RusA </a:t>
                      </a:r>
                      <a:r>
                        <a:rPr lang="lt-LT" sz="2400" u="sng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endParaRPr lang="lt-LT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dirty="0" smtClean="0"/>
              <a:t>Apysaka apie 1863-1864 metų sukilimą. </a:t>
            </a:r>
            <a:endParaRPr lang="lt-LT" sz="4000" dirty="0"/>
          </a:p>
        </p:txBody>
      </p:sp>
      <p:sp>
        <p:nvSpPr>
          <p:cNvPr id="3" name="Rectangle 2"/>
          <p:cNvSpPr/>
          <p:nvPr/>
        </p:nvSpPr>
        <p:spPr>
          <a:xfrm>
            <a:off x="3923928" y="4077072"/>
            <a:ext cx="4779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dirty="0" smtClean="0"/>
              <a:t>Kodėl pasirinktas šis laikotarpis? </a:t>
            </a:r>
            <a:endParaRPr lang="lt-L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219450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1849388" cy="277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3212976"/>
            <a:ext cx="256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1863 m. </a:t>
            </a:r>
            <a:r>
              <a:rPr lang="en-US" dirty="0" err="1" smtClean="0"/>
              <a:t>sukilimo</a:t>
            </a:r>
            <a:r>
              <a:rPr lang="en-US" dirty="0" smtClean="0"/>
              <a:t> </a:t>
            </a:r>
            <a:r>
              <a:rPr lang="en-US" dirty="0" err="1" smtClean="0"/>
              <a:t>herbas</a:t>
            </a:r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395536" y="594928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 smtClean="0"/>
              <a:t>A</a:t>
            </a:r>
            <a:r>
              <a:rPr lang="en-US" dirty="0" smtClean="0"/>
              <a:t>.</a:t>
            </a:r>
            <a:r>
              <a:rPr lang="lt-LT" dirty="0" smtClean="0"/>
              <a:t> </a:t>
            </a:r>
            <a:r>
              <a:rPr lang="lt-LT" dirty="0" err="1" smtClean="0"/>
              <a:t>Grotteris</a:t>
            </a:r>
            <a:r>
              <a:rPr lang="lt-LT" dirty="0" smtClean="0"/>
              <a:t>. Iš ciklo „Lietuva“ (1864–1866). „Mūšis“.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lt-LT" dirty="0" smtClean="0"/>
              <a:t>Grupės </a:t>
            </a:r>
            <a:endParaRPr lang="lt-L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249680"/>
          <a:ext cx="8208912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451396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 grupė</a:t>
                      </a:r>
                      <a:endParaRPr lang="lt-L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2 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3 grupė</a:t>
                      </a:r>
                    </a:p>
                  </a:txBody>
                  <a:tcPr/>
                </a:tc>
              </a:tr>
              <a:tr h="1780852">
                <a:tc>
                  <a:txBody>
                    <a:bodyPr/>
                    <a:lstStyle/>
                    <a:p>
                      <a:pPr lvl="0"/>
                      <a:r>
                        <a:rPr lang="lt-LT" sz="2400" u="sng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12a_BarR — </a:t>
                      </a:r>
                      <a:endParaRPr lang="lt-LT" sz="24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12a_GalE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12a_GurR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12a_KedA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12a_KnaM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12a_StuE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12a_ZerK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12b_NarS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12b_VaiJ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12c_GauI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12d_ChoG —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12d_DumR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12d_JanK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12d_JedJ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12d_JusM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</a:tr>
              <a:tr h="45139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1  </a:t>
                      </a:r>
                      <a:r>
                        <a:rPr lang="lt-LT" sz="2800" baseline="0" dirty="0" smtClean="0"/>
                        <a:t> a </a:t>
                      </a:r>
                      <a:r>
                        <a:rPr lang="lt-LT" sz="2800" dirty="0" smtClean="0"/>
                        <a:t>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2</a:t>
                      </a:r>
                      <a:r>
                        <a:rPr lang="lt-LT" sz="2800" baseline="0" dirty="0" smtClean="0"/>
                        <a:t> a</a:t>
                      </a:r>
                      <a:r>
                        <a:rPr lang="lt-LT" sz="2800" dirty="0" smtClean="0"/>
                        <a:t> 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3</a:t>
                      </a:r>
                      <a:r>
                        <a:rPr lang="lt-LT" sz="2800" baseline="0" dirty="0" smtClean="0"/>
                        <a:t> a</a:t>
                      </a:r>
                      <a:r>
                        <a:rPr lang="lt-LT" sz="2800" dirty="0" smtClean="0"/>
                        <a:t> grupė</a:t>
                      </a:r>
                    </a:p>
                  </a:txBody>
                  <a:tcPr/>
                </a:tc>
              </a:tr>
              <a:tr h="1780852"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12a_LenS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12a_LinB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12a_MikL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12a_OsiM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12a_PauM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12c_MilJ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12c_TauI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12d_AleA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12d_BisA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12d_ButG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12d_KemS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12d_MatK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12d_RimJ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12c_MacJ — </a:t>
                      </a:r>
                    </a:p>
                    <a:p>
                      <a:pPr lvl="0"/>
                      <a:endParaRPr lang="lt-LT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Grupės </a:t>
            </a:r>
            <a:endParaRPr lang="lt-L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628800"/>
          <a:ext cx="8208912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451396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 grupė</a:t>
                      </a:r>
                      <a:endParaRPr lang="lt-L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2 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3 grupė</a:t>
                      </a:r>
                    </a:p>
                  </a:txBody>
                  <a:tcPr/>
                </a:tc>
              </a:tr>
              <a:tr h="1780852"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12b_DvaD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12c_AbrG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12c_BocA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12c_EitD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12c_JanV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12c_JovG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12c_JurU </a:t>
                      </a:r>
                      <a:r>
                        <a:rPr lang="lt-LT" sz="2400" u="sng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— </a:t>
                      </a:r>
                      <a:endParaRPr lang="lt-LT" sz="24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12c_KarL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12c_StaA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12c_SiuR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12c_VisV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12c_VisR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</a:tr>
              <a:tr h="45139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1  </a:t>
                      </a:r>
                      <a:r>
                        <a:rPr lang="lt-LT" sz="2800" baseline="0" dirty="0" smtClean="0"/>
                        <a:t> a </a:t>
                      </a:r>
                      <a:r>
                        <a:rPr lang="lt-LT" sz="2800" dirty="0" smtClean="0"/>
                        <a:t>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2</a:t>
                      </a:r>
                      <a:r>
                        <a:rPr lang="lt-LT" sz="2800" baseline="0" dirty="0" smtClean="0"/>
                        <a:t> a</a:t>
                      </a:r>
                      <a:r>
                        <a:rPr lang="lt-LT" sz="2800" dirty="0" smtClean="0"/>
                        <a:t> 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3</a:t>
                      </a:r>
                      <a:r>
                        <a:rPr lang="lt-LT" sz="2800" baseline="0" dirty="0" smtClean="0"/>
                        <a:t> a</a:t>
                      </a:r>
                      <a:r>
                        <a:rPr lang="lt-LT" sz="2800" dirty="0" smtClean="0"/>
                        <a:t> grupė</a:t>
                      </a:r>
                    </a:p>
                  </a:txBody>
                  <a:tcPr/>
                </a:tc>
              </a:tr>
              <a:tr h="1780852"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12c_EriM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12c_GedG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12c_GruA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12c_JakJ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12c_KraK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12c_KriA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12c_LiuL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12c_PivD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12d_BruG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12d_BulD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12d_BalD — </a:t>
                      </a:r>
                    </a:p>
                    <a:p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endParaRPr lang="lt-LT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Grupės </a:t>
            </a:r>
            <a:endParaRPr lang="lt-L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628800"/>
          <a:ext cx="8208912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451396">
                <a:tc>
                  <a:txBody>
                    <a:bodyPr/>
                    <a:lstStyle/>
                    <a:p>
                      <a:r>
                        <a:rPr lang="lt-LT" sz="2800" dirty="0" smtClean="0"/>
                        <a:t>1 grupė</a:t>
                      </a:r>
                      <a:endParaRPr lang="lt-L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2 grupė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/>
                        <a:t>3 grupė</a:t>
                      </a:r>
                    </a:p>
                  </a:txBody>
                  <a:tcPr/>
                </a:tc>
              </a:tr>
              <a:tr h="1780852"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12b_AjaK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12b_BazM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12b_BruV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12b_ButJ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12b_CibG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12b_EleE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12b_GaiV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12b_GurA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12b_LukL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12b_PetV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12b_SakJ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12b_StuB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12b_TumL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12b_KonI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12a_BanK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12a_DapS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12a_BasG — </a:t>
                      </a:r>
                    </a:p>
                    <a:p>
                      <a:pPr lvl="0"/>
                      <a:r>
                        <a:rPr lang="lt-LT" sz="2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12b_GelI — </a:t>
                      </a:r>
                    </a:p>
                    <a:p>
                      <a:endParaRPr lang="lt-L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64088" y="1916832"/>
            <a:ext cx="360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Todėl apysakoje skamba skausmo, praradimo motyvas, tarsi </a:t>
            </a:r>
            <a:r>
              <a:rPr kumimoji="0" lang="lt-LT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bethoveniškais</a:t>
            </a: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dūžiais beldžiasi likimas. </a:t>
            </a:r>
            <a:endParaRPr kumimoji="0" lang="lt-L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6" descr="A:\lt\lt\aha\4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467544" y="1916832"/>
            <a:ext cx="4824536" cy="298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5536" y="26064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smtClean="0">
                <a:solidFill>
                  <a:srgbClr val="000000"/>
                </a:solidFill>
                <a:ea typeface="Times New Roman" pitchFamily="18" charset="0"/>
              </a:rPr>
              <a:t>Rašo 1906-1907 m., kai senka jėgos, kai ligonio padėtis darosi kritiška. </a:t>
            </a:r>
            <a:endParaRPr lang="lt-LT" sz="3200" dirty="0"/>
          </a:p>
        </p:txBody>
      </p:sp>
      <p:sp>
        <p:nvSpPr>
          <p:cNvPr id="7" name="Rectangle 6"/>
          <p:cNvSpPr/>
          <p:nvPr/>
        </p:nvSpPr>
        <p:spPr>
          <a:xfrm>
            <a:off x="467544" y="5445224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smtClean="0">
                <a:solidFill>
                  <a:srgbClr val="000000"/>
                </a:solidFill>
                <a:ea typeface="Times New Roman" pitchFamily="18" charset="0"/>
              </a:rPr>
              <a:t>Apysaką galima vadinti Biliūno GULBĖS GIESME. </a:t>
            </a:r>
            <a:endParaRPr lang="lt-L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sz="3600" dirty="0" smtClean="0"/>
              <a:t>   LYRINĖ APYSAKA, nes jos pradžia ir pabaiga- lyrinės, tragiškas turinys atskleidžiamas vaizduojant pagrindinės veikėjos JUOZAPOTOS IŠGYVENIMUS, tragiškus, klaikius išgyvenimas, kur susipynę tikra ir netikra, kur likimas žaidžia žmonėmis ir gyvenimais.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lt-LT" sz="3600" dirty="0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 smtClean="0"/>
              <a:t>„Liūdnos pasakos” žanras</a:t>
            </a:r>
            <a:endParaRPr lang="lt-L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4100" dirty="0" smtClean="0"/>
              <a:t>Prakalba „BALTASAI ŠEŠĖLIS</a:t>
            </a:r>
            <a:r>
              <a:rPr lang="lt-LT" sz="4100" i="1" dirty="0" smtClean="0"/>
              <a:t>” – </a:t>
            </a:r>
            <a:r>
              <a:rPr lang="lt-LT" sz="4100" dirty="0" smtClean="0"/>
              <a:t>lyrinė impresija.</a:t>
            </a:r>
          </a:p>
          <a:p>
            <a:pPr marL="514350" indent="-514350" algn="l">
              <a:buNone/>
            </a:pPr>
            <a:r>
              <a:rPr lang="lt-LT" sz="4100" i="1" dirty="0" smtClean="0"/>
              <a:t>     </a:t>
            </a:r>
            <a:r>
              <a:rPr lang="lt-LT" i="1" dirty="0" smtClean="0">
                <a:solidFill>
                  <a:srgbClr val="00B050"/>
                </a:solidFill>
              </a:rPr>
              <a:t>„ O, jaunosios dienos mano! Kaip melsvam ore gervės, nykstat jūs tiktai ką pasirodžiusios...&lt;...&gt;”</a:t>
            </a:r>
          </a:p>
          <a:p>
            <a:pPr marL="514350" indent="-514350" algn="ctr">
              <a:buNone/>
            </a:pPr>
            <a:endParaRPr lang="lt-LT" i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r>
              <a:rPr lang="lt-LT" sz="4200" dirty="0" smtClean="0"/>
              <a:t>2. Pirmoji dalis – tartum lyrinė įžanga </a:t>
            </a:r>
            <a:r>
              <a:rPr lang="lt-LT" sz="3200" i="1" dirty="0" smtClean="0"/>
              <a:t>(Svarbiausias įvykis -  pasakotojo susitikimas su sena moteriške).</a:t>
            </a:r>
          </a:p>
          <a:p>
            <a:pPr marL="514350" indent="-514350">
              <a:buNone/>
            </a:pPr>
            <a:endParaRPr lang="lt-LT" sz="3200" i="1" dirty="0" smtClean="0"/>
          </a:p>
          <a:p>
            <a:pPr marL="514350" indent="-514350" algn="l">
              <a:buNone/>
            </a:pPr>
            <a:r>
              <a:rPr lang="lt-LT" i="1" dirty="0" smtClean="0">
                <a:solidFill>
                  <a:srgbClr val="00B050"/>
                </a:solidFill>
              </a:rPr>
              <a:t>        „Namas, kuriame tik ką atvažiavęs apsigyvenau, stovėjo pačiam miške. Gražus vasarinis namas. &lt;...&gt;  Čia, sveikatos ieškodamas, pažadėjau visą vasarą išbūti...”</a:t>
            </a:r>
          </a:p>
          <a:p>
            <a:pPr marL="514350" indent="-514350">
              <a:buNone/>
            </a:pPr>
            <a:endParaRPr lang="lt-LT" sz="32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lt-LT" sz="4400" dirty="0" smtClean="0"/>
              <a:t>„Liūdnos pasakos” kompozicija </a:t>
            </a:r>
            <a:endParaRPr lang="lt-L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lt-LT" sz="3200" dirty="0" smtClean="0"/>
              <a:t>Antroji dalis –istoriniai įvykiai(1863 m. sukilimas) ir jaunos Banių šeimos (Petro ir Juozapotos) dramatiška gyvenimo istorija.</a:t>
            </a:r>
          </a:p>
          <a:p>
            <a:pPr marL="514350" indent="-514350" algn="l">
              <a:buNone/>
            </a:pPr>
            <a:r>
              <a:rPr lang="lt-LT" i="1" dirty="0" smtClean="0">
                <a:solidFill>
                  <a:srgbClr val="00B050"/>
                </a:solidFill>
              </a:rPr>
              <a:t>                      „Buvo tai 1863-čiais metais...</a:t>
            </a:r>
          </a:p>
          <a:p>
            <a:pPr marL="514350" indent="-514350" algn="l">
              <a:buNone/>
            </a:pPr>
            <a:r>
              <a:rPr lang="lt-LT" i="1" dirty="0" smtClean="0">
                <a:solidFill>
                  <a:srgbClr val="00B050"/>
                </a:solidFill>
              </a:rPr>
              <a:t>                       Viename sodžiuje gyveno neturtėlis žmogus, vardu Petras Banys, su savo moterim Juozapota.”</a:t>
            </a:r>
            <a:endParaRPr lang="lt-LT" i="1" dirty="0">
              <a:solidFill>
                <a:srgbClr val="00B050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4800" dirty="0" smtClean="0"/>
              <a:t>„Liūdnos pasakos” kompozicija </a:t>
            </a:r>
            <a:endParaRPr lang="lt-LT" sz="4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77072"/>
            <a:ext cx="5010472" cy="250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1" indent="342900" algn="ctr">
              <a:spcBef>
                <a:spcPct val="50000"/>
              </a:spcBef>
              <a:buFontTx/>
              <a:buAutoNum type="arabicPeriod"/>
            </a:pPr>
            <a:r>
              <a:rPr lang="lt-LT" sz="3600" dirty="0" smtClean="0"/>
              <a:t>„Baltasai šešėlis”- poetinės prozos pavyzdys. Įrodykite šį teiginį siedami rašytojo tikslus su raiška.</a:t>
            </a:r>
          </a:p>
          <a:p>
            <a:pPr marL="114300" lvl="1" indent="342900" algn="ctr">
              <a:spcBef>
                <a:spcPct val="50000"/>
              </a:spcBef>
              <a:buNone/>
            </a:pPr>
            <a:r>
              <a:rPr lang="lt-LT" sz="6000" dirty="0" smtClean="0"/>
              <a:t> PRAKALBOS ANALIZĖ</a:t>
            </a: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Prakalba „BALTASAI ŠEŠĖLIS</a:t>
            </a:r>
            <a:r>
              <a:rPr lang="lt-LT" sz="4400" i="1" dirty="0" smtClean="0"/>
              <a:t>”</a:t>
            </a:r>
            <a:endParaRPr lang="lt-L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Kokią prasmę turi palyginimai pirmojoje pastraipoje?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Kokia yra kūrinio įžangos nuotaika?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Paaiškinkite, į ką kreipiasi pasakotojas </a:t>
            </a:r>
            <a:r>
              <a:rPr lang="lt-LT" dirty="0" err="1" smtClean="0"/>
              <a:t>Ramūtos</a:t>
            </a:r>
            <a:r>
              <a:rPr lang="lt-LT" dirty="0" smtClean="0"/>
              <a:t> vardu? Kuo ji brangi pasakotojui?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Ką iš teksto sužinote apie pasakotoją? Apibūdinkite jo dvasinę būseną, aptarkite pasakojimo raišką.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Kuriam vaizdavimo būdui – realistiniam ar impresionistiniam- artimesnė prakalba? Pagrįskite savo požiūrį.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Apibūdinkite prakalbos laiką – praeities, įprasminančios grožį, ir dabarties, reiškiančios praradimą, -kontrastą.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Kas praeityje buvo nežinoma, bet jaučiama? Kaip tai siejama su dabartimi?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Kuo ši įžanga artima visai apysakai?</a:t>
            </a:r>
          </a:p>
          <a:p>
            <a:pPr marL="514350" lvl="0" indent="-514350">
              <a:buFont typeface="+mj-lt"/>
              <a:buAutoNum type="arabicPeriod"/>
            </a:pPr>
            <a:r>
              <a:rPr lang="lt-LT" dirty="0" smtClean="0"/>
              <a:t>Kuo šis kūrinys „</a:t>
            </a:r>
            <a:r>
              <a:rPr lang="lt-LT" dirty="0" err="1" smtClean="0"/>
              <a:t>biliūniškas</a:t>
            </a:r>
            <a:r>
              <a:rPr lang="lt-LT" dirty="0" smtClean="0"/>
              <a:t>“?</a:t>
            </a: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Klausimai: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409600"/>
            <a:ext cx="8280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„BALTASAI ŠEŠĖLIS”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-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lyrinė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impresija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Joje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iškyla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J.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Biliūno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subjektyvi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vertybinė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nuostata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Išsakomas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moters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DVASINGUMAS,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jos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JAUSMAS,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moters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IŠTIKIMYBĖS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pajautimas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-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tai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kas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moteryje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svarbiausia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s-E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jam</a:t>
            </a: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526778" cy="331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7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224</TotalTime>
  <Words>861</Words>
  <Application>Microsoft Office PowerPoint</Application>
  <PresentationFormat>On-screen Show (4:3)</PresentationFormat>
  <Paragraphs>177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Theme</vt:lpstr>
      <vt:lpstr>„LIŪDNA PASAKA”- </vt:lpstr>
      <vt:lpstr>Slide 2</vt:lpstr>
      <vt:lpstr>Slide 3</vt:lpstr>
      <vt:lpstr>„Liūdnos pasakos” žanras</vt:lpstr>
      <vt:lpstr>„Liūdnos pasakos” kompozicija </vt:lpstr>
      <vt:lpstr>„Liūdnos pasakos” kompozicija </vt:lpstr>
      <vt:lpstr>Prakalba „BALTASAI ŠEŠĖLIS”</vt:lpstr>
      <vt:lpstr>Klausimai:</vt:lpstr>
      <vt:lpstr>Slide 9</vt:lpstr>
      <vt:lpstr>Slide 10</vt:lpstr>
      <vt:lpstr>Slide 11</vt:lpstr>
      <vt:lpstr>Slide 12</vt:lpstr>
      <vt:lpstr>Slide 13</vt:lpstr>
      <vt:lpstr>Namų darbas</vt:lpstr>
      <vt:lpstr>Slide 15</vt:lpstr>
      <vt:lpstr>Slide 16</vt:lpstr>
      <vt:lpstr>Ištraukų skaitymas ir aptarimas</vt:lpstr>
      <vt:lpstr>Užduotis: (20 min. ruošiamės ir 20 min. atsakinėjame)</vt:lpstr>
      <vt:lpstr>Grupės </vt:lpstr>
      <vt:lpstr>Grupės </vt:lpstr>
      <vt:lpstr>Grupės </vt:lpstr>
      <vt:lpstr>Grupės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Sigute</dc:creator>
  <cp:lastModifiedBy>Sigute</cp:lastModifiedBy>
  <cp:revision>27</cp:revision>
  <dcterms:created xsi:type="dcterms:W3CDTF">2011-04-03T06:56:56Z</dcterms:created>
  <dcterms:modified xsi:type="dcterms:W3CDTF">2012-02-07T07:31:24Z</dcterms:modified>
</cp:coreProperties>
</file>