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57" r:id="rId4"/>
    <p:sldId id="258" r:id="rId5"/>
    <p:sldId id="259" r:id="rId6"/>
    <p:sldId id="260" r:id="rId7"/>
    <p:sldId id="261" r:id="rId8"/>
    <p:sldId id="262" r:id="rId9"/>
    <p:sldId id="265" r:id="rId10"/>
    <p:sldId id="264" r:id="rId11"/>
    <p:sldId id="263" r:id="rId12"/>
    <p:sldId id="266" r:id="rId13"/>
    <p:sldId id="267" r:id="rId14"/>
    <p:sldId id="268" r:id="rId15"/>
    <p:sldId id="269" r:id="rId16"/>
    <p:sldId id="270" r:id="rId17"/>
    <p:sldId id="272" r:id="rId1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11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2" name="Footer Placeholder 1"/>
          <p:cNvSpPr>
            <a:spLocks noGrp="1"/>
          </p:cNvSpPr>
          <p:nvPr>
            <p:ph type="ftr" sz="quarter" idx="11"/>
          </p:nvPr>
        </p:nvSpPr>
        <p:spPr/>
        <p:txBody>
          <a:bodyPr/>
          <a:lstStyle/>
          <a:p>
            <a:endParaRPr lang="lt-LT"/>
          </a:p>
        </p:txBody>
      </p:sp>
      <p:sp>
        <p:nvSpPr>
          <p:cNvPr id="15" name="Slide Number Placeholder 14"/>
          <p:cNvSpPr>
            <a:spLocks noGrp="1"/>
          </p:cNvSpPr>
          <p:nvPr>
            <p:ph type="sldNum" sz="quarter" idx="12"/>
          </p:nvPr>
        </p:nvSpPr>
        <p:spPr>
          <a:xfrm>
            <a:off x="8229600" y="6473952"/>
            <a:ext cx="758952" cy="246888"/>
          </a:xfrm>
        </p:spPr>
        <p:txBody>
          <a:bodyPr/>
          <a:lstStyle/>
          <a:p>
            <a:fld id="{FEA7FDF8-5BEA-49D8-BC4D-90B094D1075A}"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19" name="Footer Placeholder 18"/>
          <p:cNvSpPr>
            <a:spLocks noGrp="1"/>
          </p:cNvSpPr>
          <p:nvPr>
            <p:ph type="ftr" sz="quarter" idx="11"/>
          </p:nvPr>
        </p:nvSpPr>
        <p:spPr>
          <a:xfrm>
            <a:off x="3581400" y="76200"/>
            <a:ext cx="2895600" cy="288925"/>
          </a:xfrm>
        </p:spPr>
        <p:txBody>
          <a:bodyPr/>
          <a:lstStyle/>
          <a:p>
            <a:endParaRPr lang="lt-LT"/>
          </a:p>
        </p:txBody>
      </p:sp>
      <p:sp>
        <p:nvSpPr>
          <p:cNvPr id="16" name="Slide Number Placeholder 15"/>
          <p:cNvSpPr>
            <a:spLocks noGrp="1"/>
          </p:cNvSpPr>
          <p:nvPr>
            <p:ph type="sldNum" sz="quarter" idx="12"/>
          </p:nvPr>
        </p:nvSpPr>
        <p:spPr>
          <a:xfrm>
            <a:off x="8229600" y="6473952"/>
            <a:ext cx="758952" cy="246888"/>
          </a:xfrm>
        </p:spPr>
        <p:txBody>
          <a:bodyPr/>
          <a:lstStyle/>
          <a:p>
            <a:fld id="{FEA7FDF8-5BEA-49D8-BC4D-90B094D1075A}"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11" name="Footer Placeholder 10"/>
          <p:cNvSpPr>
            <a:spLocks noGrp="1"/>
          </p:cNvSpPr>
          <p:nvPr>
            <p:ph type="ftr" sz="quarter" idx="11"/>
          </p:nvPr>
        </p:nvSpPr>
        <p:spPr/>
        <p:txBody>
          <a:bodyPr/>
          <a:lstStyle/>
          <a:p>
            <a:endParaRPr lang="lt-LT"/>
          </a:p>
        </p:txBody>
      </p:sp>
      <p:sp>
        <p:nvSpPr>
          <p:cNvPr id="16" name="Slide Number Placeholder 15"/>
          <p:cNvSpPr>
            <a:spLocks noGrp="1"/>
          </p:cNvSpPr>
          <p:nvPr>
            <p:ph type="sldNum" sz="quarter" idx="12"/>
          </p:nvPr>
        </p:nvSpPr>
        <p:spPr/>
        <p:txBody>
          <a:bodyPr/>
          <a:lstStyle/>
          <a:p>
            <a:fld id="{FEA7FDF8-5BEA-49D8-BC4D-90B094D1075A}" type="slidenum">
              <a:rPr lang="lt-LT" smtClean="0"/>
              <a:pPr/>
              <a:t>‹#›</a:t>
            </a:fld>
            <a:endParaRPr lang="lt-LT"/>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10" name="Footer Placeholder 9"/>
          <p:cNvSpPr>
            <a:spLocks noGrp="1"/>
          </p:cNvSpPr>
          <p:nvPr>
            <p:ph type="ftr" sz="quarter" idx="11"/>
          </p:nvPr>
        </p:nvSpPr>
        <p:spPr/>
        <p:txBody>
          <a:bodyPr/>
          <a:lstStyle/>
          <a:p>
            <a:endParaRPr lang="lt-LT"/>
          </a:p>
        </p:txBody>
      </p:sp>
      <p:sp>
        <p:nvSpPr>
          <p:cNvPr id="31" name="Slide Number Placeholder 30"/>
          <p:cNvSpPr>
            <a:spLocks noGrp="1"/>
          </p:cNvSpPr>
          <p:nvPr>
            <p:ph type="sldNum" sz="quarter" idx="12"/>
          </p:nvPr>
        </p:nvSpPr>
        <p:spPr/>
        <p:txBody>
          <a:bodyPr/>
          <a:lstStyle/>
          <a:p>
            <a:fld id="{FEA7FDF8-5BEA-49D8-BC4D-90B094D1075A}"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a:xfrm>
            <a:off x="8229600" y="6477000"/>
            <a:ext cx="762000" cy="246888"/>
          </a:xfrm>
        </p:spPr>
        <p:txBody>
          <a:bodyPr/>
          <a:lstStyle/>
          <a:p>
            <a:fld id="{FEA7FDF8-5BEA-49D8-BC4D-90B094D1075A}" type="slidenum">
              <a:rPr lang="lt-LT" smtClean="0"/>
              <a:pPr/>
              <a:t>‹#›</a:t>
            </a:fld>
            <a:endParaRPr lang="lt-LT"/>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21" name="Footer Placeholder 20"/>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EA7FDF8-5BEA-49D8-BC4D-90B094D1075A}"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24" name="Footer Placeholder 23"/>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EA7FDF8-5BEA-49D8-BC4D-90B094D1075A}"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29" name="Footer Placeholder 28"/>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EA7FDF8-5BEA-49D8-BC4D-90B094D1075A}"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5" name="Footer Placeholder 4"/>
          <p:cNvSpPr>
            <a:spLocks noGrp="1"/>
          </p:cNvSpPr>
          <p:nvPr>
            <p:ph type="ftr" sz="quarter" idx="11"/>
          </p:nvPr>
        </p:nvSpPr>
        <p:spPr/>
        <p:txBody>
          <a:bodyPr/>
          <a:lstStyle/>
          <a:p>
            <a:endParaRPr lang="lt-LT"/>
          </a:p>
        </p:txBody>
      </p:sp>
      <p:sp>
        <p:nvSpPr>
          <p:cNvPr id="31" name="Slide Number Placeholder 30"/>
          <p:cNvSpPr>
            <a:spLocks noGrp="1"/>
          </p:cNvSpPr>
          <p:nvPr>
            <p:ph type="sldNum" sz="quarter" idx="12"/>
          </p:nvPr>
        </p:nvSpPr>
        <p:spPr/>
        <p:txBody>
          <a:bodyPr/>
          <a:lstStyle/>
          <a:p>
            <a:fld id="{FEA7FDF8-5BEA-49D8-BC4D-90B094D1075A}" type="slidenum">
              <a:rPr lang="lt-LT" smtClean="0"/>
              <a:pPr/>
              <a:t>‹#›</a:t>
            </a:fld>
            <a:endParaRPr lang="lt-LT"/>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EA7FDF8-5BEA-49D8-BC4D-90B094D1075A}"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20CE69A-A35C-405F-998E-425E9F5E0DD6}" type="datetimeFigureOut">
              <a:rPr lang="lt-LT" smtClean="0"/>
              <a:pPr/>
              <a:t>2012.01.04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EA7FDF8-5BEA-49D8-BC4D-90B094D1075A}"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20CE69A-A35C-405F-998E-425E9F5E0DD6}" type="datetimeFigureOut">
              <a:rPr lang="lt-LT" smtClean="0"/>
              <a:pPr/>
              <a:t>2012.01.04</a:t>
            </a:fld>
            <a:endParaRPr lang="lt-LT"/>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lt-LT"/>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EA7FDF8-5BEA-49D8-BC4D-90B094D1075A}" type="slidenum">
              <a:rPr lang="lt-LT" smtClean="0"/>
              <a:pPr/>
              <a:t>‹#›</a:t>
            </a:fld>
            <a:endParaRPr lang="lt-LT"/>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531440"/>
            <a:ext cx="7772400" cy="3267795"/>
          </a:xfrm>
        </p:spPr>
        <p:txBody>
          <a:bodyPr/>
          <a:lstStyle/>
          <a:p>
            <a:r>
              <a:rPr lang="lt-LT" dirty="0" smtClean="0"/>
              <a:t/>
            </a:r>
            <a:br>
              <a:rPr lang="lt-LT" dirty="0" smtClean="0"/>
            </a:br>
            <a:r>
              <a:rPr lang="lt-LT" dirty="0" smtClean="0"/>
              <a:t/>
            </a:r>
            <a:br>
              <a:rPr lang="lt-LT" dirty="0" smtClean="0"/>
            </a:br>
            <a:r>
              <a:rPr lang="lt-LT" dirty="0" smtClean="0"/>
              <a:t>Pamokos tema:</a:t>
            </a:r>
            <a:br>
              <a:rPr lang="lt-LT" dirty="0" smtClean="0"/>
            </a:br>
            <a:r>
              <a:rPr lang="lt-LT" dirty="0" smtClean="0"/>
              <a:t>Vytauto </a:t>
            </a:r>
            <a:r>
              <a:rPr lang="lt-LT" dirty="0" smtClean="0"/>
              <a:t>Mačernio ir Oskato Milašiaus kūrybos paralelės</a:t>
            </a:r>
            <a:endParaRPr lang="lt-LT" dirty="0"/>
          </a:p>
        </p:txBody>
      </p:sp>
      <p:sp>
        <p:nvSpPr>
          <p:cNvPr id="3" name="Subtitle 2"/>
          <p:cNvSpPr>
            <a:spLocks noGrp="1"/>
          </p:cNvSpPr>
          <p:nvPr>
            <p:ph type="subTitle" idx="1"/>
          </p:nvPr>
        </p:nvSpPr>
        <p:spPr/>
        <p:txBody>
          <a:bodyPr/>
          <a:lstStyle/>
          <a:p>
            <a:endParaRPr lang="lt-LT" dirty="0"/>
          </a:p>
        </p:txBody>
      </p:sp>
      <p:pic>
        <p:nvPicPr>
          <p:cNvPr id="12290" name="Picture 2" descr="http://www.biografas.lt/nuotraukos/Vytautas_Macernis.jpg"/>
          <p:cNvPicPr>
            <a:picLocks noChangeAspect="1" noChangeArrowheads="1"/>
          </p:cNvPicPr>
          <p:nvPr/>
        </p:nvPicPr>
        <p:blipFill>
          <a:blip r:embed="rId2" cstate="print"/>
          <a:srcRect/>
          <a:stretch>
            <a:fillRect/>
          </a:stretch>
        </p:blipFill>
        <p:spPr bwMode="auto">
          <a:xfrm>
            <a:off x="2195736" y="2924944"/>
            <a:ext cx="1905000" cy="2952328"/>
          </a:xfrm>
          <a:prstGeom prst="rect">
            <a:avLst/>
          </a:prstGeom>
          <a:noFill/>
        </p:spPr>
      </p:pic>
      <p:pic>
        <p:nvPicPr>
          <p:cNvPr id="12292" name="Picture 4" descr="http://www.biografas.lt/nuotraukos/Oskaras_Mila%C5%A1ius.jpg"/>
          <p:cNvPicPr>
            <a:picLocks noChangeAspect="1" noChangeArrowheads="1"/>
          </p:cNvPicPr>
          <p:nvPr/>
        </p:nvPicPr>
        <p:blipFill>
          <a:blip r:embed="rId3" cstate="print"/>
          <a:srcRect/>
          <a:stretch>
            <a:fillRect/>
          </a:stretch>
        </p:blipFill>
        <p:spPr bwMode="auto">
          <a:xfrm>
            <a:off x="4139952" y="2924944"/>
            <a:ext cx="1667732" cy="2935208"/>
          </a:xfrm>
          <a:prstGeom prst="rect">
            <a:avLst/>
          </a:prstGeom>
          <a:noFill/>
        </p:spPr>
      </p:pic>
      <p:pic>
        <p:nvPicPr>
          <p:cNvPr id="12294" name="Picture 6" descr="http://1.bp.blogspot.com/-fm3COSTymic/TaRWEZJuduI/AAAAAAAAASQ/RU7cUA_fxOo/s1600/rankra%25C5%25A1tisd.jpg"/>
          <p:cNvPicPr>
            <a:picLocks noChangeAspect="1" noChangeArrowheads="1"/>
          </p:cNvPicPr>
          <p:nvPr/>
        </p:nvPicPr>
        <p:blipFill>
          <a:blip r:embed="rId4" cstate="print"/>
          <a:srcRect/>
          <a:stretch>
            <a:fillRect/>
          </a:stretch>
        </p:blipFill>
        <p:spPr bwMode="auto">
          <a:xfrm>
            <a:off x="5940152" y="3284984"/>
            <a:ext cx="3072215" cy="1674785"/>
          </a:xfrm>
          <a:prstGeom prst="rect">
            <a:avLst/>
          </a:prstGeom>
          <a:noFill/>
        </p:spPr>
      </p:pic>
      <p:pic>
        <p:nvPicPr>
          <p:cNvPr id="12298" name="Picture 10" descr="http://www.kamane.lt/var/ezwebin_site/storage/images/naujienos/90th-anniversary-of-poet-v.-macernis-will-be-commemorated-in-kaunas/nuotraukos/2photo/844409-1-eng-GB/2photo.jpg"/>
          <p:cNvPicPr>
            <a:picLocks noChangeAspect="1" noChangeArrowheads="1"/>
          </p:cNvPicPr>
          <p:nvPr/>
        </p:nvPicPr>
        <p:blipFill>
          <a:blip r:embed="rId5" cstate="print"/>
          <a:srcRect/>
          <a:stretch>
            <a:fillRect/>
          </a:stretch>
        </p:blipFill>
        <p:spPr bwMode="auto">
          <a:xfrm>
            <a:off x="179512" y="3140968"/>
            <a:ext cx="1875088" cy="224114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Pamokos uždavinys</a:t>
            </a:r>
            <a:endParaRPr lang="lt-LT" dirty="0"/>
          </a:p>
        </p:txBody>
      </p:sp>
      <p:sp>
        <p:nvSpPr>
          <p:cNvPr id="3" name="Content Placeholder 2"/>
          <p:cNvSpPr>
            <a:spLocks noGrp="1"/>
          </p:cNvSpPr>
          <p:nvPr>
            <p:ph idx="1"/>
          </p:nvPr>
        </p:nvSpPr>
        <p:spPr/>
        <p:txBody>
          <a:bodyPr/>
          <a:lstStyle/>
          <a:p>
            <a:r>
              <a:rPr lang="lt-LT" dirty="0" smtClean="0"/>
              <a:t>Remdamiesi pamokoje atliktomis </a:t>
            </a:r>
            <a:r>
              <a:rPr lang="lt-LT" dirty="0" smtClean="0"/>
              <a:t>užduotimis, mokiniai atpažins, suras ir užrašys Vytauto Mačernio ir Oskaro Milašiaus panašumus bei skirtumus.</a:t>
            </a: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Nuo ko pradėti?</a:t>
            </a:r>
            <a:endParaRPr lang="lt-LT" dirty="0"/>
          </a:p>
        </p:txBody>
      </p:sp>
      <p:sp>
        <p:nvSpPr>
          <p:cNvPr id="3" name="Content Placeholder 2"/>
          <p:cNvSpPr>
            <a:spLocks noGrp="1"/>
          </p:cNvSpPr>
          <p:nvPr>
            <p:ph idx="1"/>
          </p:nvPr>
        </p:nvSpPr>
        <p:spPr/>
        <p:txBody>
          <a:bodyPr>
            <a:normAutofit lnSpcReduction="10000"/>
          </a:bodyPr>
          <a:lstStyle/>
          <a:p>
            <a:r>
              <a:rPr lang="lt-LT" dirty="0" smtClean="0"/>
              <a:t>Kaip suderinti skirtingų autorių kūrybą?</a:t>
            </a:r>
          </a:p>
          <a:p>
            <a:r>
              <a:rPr lang="lt-LT" dirty="0" smtClean="0"/>
              <a:t>Kodėl reikėtų šias asmenybes lyginti?</a:t>
            </a:r>
          </a:p>
          <a:p>
            <a:r>
              <a:rPr lang="lt-LT" dirty="0" smtClean="0"/>
              <a:t>Kokie panašumai ir skirtumai pastebimi jų kūryboje?</a:t>
            </a:r>
          </a:p>
          <a:p>
            <a:r>
              <a:rPr lang="lt-LT" dirty="0" smtClean="0"/>
              <a:t>Galbūt pradėkime </a:t>
            </a:r>
            <a:r>
              <a:rPr lang="lt-LT" dirty="0" smtClean="0"/>
              <a:t>nuo Vytauto </a:t>
            </a:r>
            <a:r>
              <a:rPr lang="lt-LT" dirty="0" smtClean="0"/>
              <a:t>Mačernio žodžių:</a:t>
            </a:r>
          </a:p>
          <a:p>
            <a:pPr>
              <a:buNone/>
            </a:pPr>
            <a:r>
              <a:rPr lang="lt-LT" dirty="0"/>
              <a:t> </a:t>
            </a:r>
            <a:r>
              <a:rPr lang="lt-LT" dirty="0" smtClean="0"/>
              <a:t>“Pradėję iš bet kur, prieisim prie dalykų paskutinių”, nes “bet kurioj daly didžiulė visata jau glūdi” ( “Žmogaus apnuoginta širdis”).</a:t>
            </a:r>
          </a:p>
          <a:p>
            <a:pPr>
              <a:buNone/>
            </a:pPr>
            <a:endParaRPr lang="lt-L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Epocha, kilmė, kūryba</a:t>
            </a:r>
            <a:endParaRPr lang="lt-LT" dirty="0"/>
          </a:p>
        </p:txBody>
      </p:sp>
      <p:sp>
        <p:nvSpPr>
          <p:cNvPr id="3" name="Content Placeholder 2"/>
          <p:cNvSpPr>
            <a:spLocks noGrp="1"/>
          </p:cNvSpPr>
          <p:nvPr>
            <p:ph idx="1"/>
          </p:nvPr>
        </p:nvSpPr>
        <p:spPr/>
        <p:txBody>
          <a:bodyPr>
            <a:normAutofit fontScale="70000" lnSpcReduction="20000"/>
          </a:bodyPr>
          <a:lstStyle/>
          <a:p>
            <a:r>
              <a:rPr lang="lt-LT" dirty="0" smtClean="0"/>
              <a:t>Vytauto Mačernio biografijoje apie garsųjį prancūzų poetą ir mistiką Oskarą Milašių rasime tik vieną sakinį: “Mėgo ir vertė Milašiaus poeziją”.</a:t>
            </a:r>
          </a:p>
          <a:p>
            <a:r>
              <a:rPr lang="lt-LT" dirty="0" smtClean="0"/>
              <a:t>Ir Milašius (1877-1939), ir Mačernis (1921-1944) gyveno toje pačioje istorinių kataklizmų bei audrų epochoje, atnešusioje mirtis, išsiskyrimus, nežinią.</a:t>
            </a:r>
          </a:p>
          <a:p>
            <a:r>
              <a:rPr lang="lt-LT" dirty="0" smtClean="0"/>
              <a:t>Abu išėjo į amžinybę prieš pat ar jau baigiantis Antrajam pasauliniam karui, vienas išpranašavęs jo pradžią ( Milašius “Iššifruotoje Šv. Jono Apokalipsėje”), kitas – pabaigą (Mačernis “Trioletuose”). </a:t>
            </a:r>
          </a:p>
          <a:p>
            <a:r>
              <a:rPr lang="lt-LT" dirty="0" smtClean="0"/>
              <a:t>Milašius – aristokratas, senųjų Lietuvos didikų palikuonis. Mačernis – jei ne kraujo, tai bent dvasios aristokratas, visada vaizdavęs save kilmingojo vaiko vaidmenyje, pasakojęs apie ūksmingo dvaro alėjas ir iš senos vengriškos giminės kilusį tėvą.</a:t>
            </a:r>
          </a:p>
          <a:p>
            <a:r>
              <a:rPr lang="lt-LT" dirty="0" smtClean="0"/>
              <a:t>Išsilavinimas ir vieno, ir kito europietiškas.</a:t>
            </a:r>
            <a:endParaRPr lang="lt-L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Metafizika Vytauto Mačernio ir Oskaro Milašiaus kūryboje</a:t>
            </a:r>
            <a:endParaRPr lang="lt-LT" dirty="0"/>
          </a:p>
        </p:txBody>
      </p:sp>
      <p:sp>
        <p:nvSpPr>
          <p:cNvPr id="3" name="Content Placeholder 2"/>
          <p:cNvSpPr>
            <a:spLocks noGrp="1"/>
          </p:cNvSpPr>
          <p:nvPr>
            <p:ph idx="1"/>
          </p:nvPr>
        </p:nvSpPr>
        <p:spPr/>
        <p:txBody>
          <a:bodyPr>
            <a:normAutofit fontScale="70000" lnSpcReduction="20000"/>
          </a:bodyPr>
          <a:lstStyle/>
          <a:p>
            <a:r>
              <a:rPr lang="lt-LT" b="1" dirty="0"/>
              <a:t>Metafizika</a:t>
            </a:r>
            <a:r>
              <a:rPr lang="lt-LT" dirty="0"/>
              <a:t> (</a:t>
            </a:r>
            <a:r>
              <a:rPr lang="lt-LT" dirty="0" smtClean="0"/>
              <a:t>gr.</a:t>
            </a:r>
            <a:r>
              <a:rPr lang="lt-LT" dirty="0"/>
              <a:t> </a:t>
            </a:r>
            <a:r>
              <a:rPr lang="lt-LT" i="1" dirty="0"/>
              <a:t>meta</a:t>
            </a:r>
            <a:r>
              <a:rPr lang="lt-LT" dirty="0"/>
              <a:t> 'po; už' ir </a:t>
            </a:r>
            <a:r>
              <a:rPr lang="lt-LT" i="1" dirty="0"/>
              <a:t>phýsis</a:t>
            </a:r>
            <a:r>
              <a:rPr lang="lt-LT" dirty="0"/>
              <a:t> 'gamta') – filosofijos šaka, nagrinėjanti pirminius būties principus. Ji nagrinėja klausimus apie gyvenimo prasmę, mūsų egzistenciją, </a:t>
            </a:r>
            <a:r>
              <a:rPr lang="lt-LT" dirty="0" smtClean="0"/>
              <a:t>Dievo</a:t>
            </a:r>
            <a:r>
              <a:rPr lang="lt-LT" dirty="0"/>
              <a:t> </a:t>
            </a:r>
            <a:r>
              <a:rPr lang="lt-LT" dirty="0" smtClean="0"/>
              <a:t>buvimą</a:t>
            </a:r>
            <a:r>
              <a:rPr lang="lt-LT" dirty="0"/>
              <a:t>. Metafizika domisi, ar žmogaus protas pajėgus suprasti visatą, ar galbūt tikroji jos esmė mums neprieinama; yra amžinybė ar nėra jos; ar mūsų stebėjimai ir eksperimentai atskleidžia tikrovę, ar paprasčiausiai ją kuria</a:t>
            </a:r>
            <a:r>
              <a:rPr lang="lt-LT" dirty="0" smtClean="0"/>
              <a:t>.</a:t>
            </a:r>
          </a:p>
          <a:p>
            <a:r>
              <a:rPr lang="lt-LT" dirty="0" smtClean="0"/>
              <a:t>Metafizika – plačiašaknis terminas, apimantis ir transcendentines realybės kategorijas ( tikėjimas, amžinybė, šventumas,likimas, Dievas), ir “šiapusinės” būties reiškinius (kančia, meilė, pažinimo troškimas, mirtis), tarp kurių griežtos ribos nėra ir kurie savaip įprasminami Mačernio ir Milašiaus kūryboje.</a:t>
            </a:r>
          </a:p>
          <a:p>
            <a:r>
              <a:rPr lang="lt-LT" dirty="0" smtClean="0"/>
              <a:t>Metafiziniai klausimai abiejų poetų kūryboje nagrinėjami per tuos pačius simbolius – vanduo, ugnis, mėnulis, kraujas, kalnas, namas, vidurdienis, - kurie sudaro savotišką archetipų klodą mistinėje literatūroje.</a:t>
            </a:r>
          </a:p>
          <a:p>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Pažinimas- kas tai?</a:t>
            </a:r>
            <a:endParaRPr lang="lt-LT" dirty="0"/>
          </a:p>
        </p:txBody>
      </p:sp>
      <p:sp>
        <p:nvSpPr>
          <p:cNvPr id="3" name="Content Placeholder 2"/>
          <p:cNvSpPr>
            <a:spLocks noGrp="1"/>
          </p:cNvSpPr>
          <p:nvPr>
            <p:ph idx="1"/>
          </p:nvPr>
        </p:nvSpPr>
        <p:spPr>
          <a:xfrm>
            <a:off x="467544" y="1556792"/>
            <a:ext cx="8229600" cy="4525963"/>
          </a:xfrm>
        </p:spPr>
        <p:txBody>
          <a:bodyPr>
            <a:normAutofit fontScale="55000" lnSpcReduction="20000"/>
          </a:bodyPr>
          <a:lstStyle/>
          <a:p>
            <a:pPr algn="r">
              <a:buNone/>
            </a:pPr>
            <a:r>
              <a:rPr lang="lt-LT" i="1" dirty="0" smtClean="0"/>
              <a:t>Aš žinau, kad perteikčiau jums savo pažinimą</a:t>
            </a:r>
            <a:r>
              <a:rPr lang="lt-LT" i="1" dirty="0" smtClean="0">
                <a:effectLst>
                  <a:outerShdw blurRad="38100" dist="38100" dir="2700000" algn="tl">
                    <a:srgbClr val="000000">
                      <a:alpha val="43137"/>
                    </a:srgbClr>
                  </a:outerShdw>
                </a:effectLst>
              </a:rPr>
              <a:t>.</a:t>
            </a:r>
            <a:br>
              <a:rPr lang="lt-LT" i="1" dirty="0" smtClean="0">
                <a:effectLst>
                  <a:outerShdw blurRad="38100" dist="38100" dir="2700000" algn="tl">
                    <a:srgbClr val="000000">
                      <a:alpha val="43137"/>
                    </a:srgbClr>
                  </a:outerShdw>
                </a:effectLst>
              </a:rPr>
            </a:br>
            <a:r>
              <a:rPr lang="lt-LT" dirty="0" smtClean="0"/>
              <a:t>O. Milašius</a:t>
            </a:r>
          </a:p>
          <a:p>
            <a:pPr algn="r">
              <a:buNone/>
            </a:pPr>
            <a:r>
              <a:rPr lang="lt-LT" i="1" dirty="0" smtClean="0"/>
              <a:t>       Šaltai stebėjau žmones ir save nežinomo </a:t>
            </a:r>
            <a:r>
              <a:rPr lang="lt-LT" i="1" dirty="0" smtClean="0"/>
              <a:t>likimo </a:t>
            </a:r>
            <a:r>
              <a:rPr lang="lt-LT" i="1" dirty="0" smtClean="0"/>
              <a:t>žaidime.</a:t>
            </a:r>
          </a:p>
          <a:p>
            <a:pPr algn="r">
              <a:buNone/>
            </a:pPr>
            <a:r>
              <a:rPr lang="lt-LT" dirty="0" smtClean="0"/>
              <a:t>V. Mačernis</a:t>
            </a:r>
          </a:p>
          <a:p>
            <a:r>
              <a:rPr lang="lt-LT" dirty="0" smtClean="0"/>
              <a:t>Kiekvieno pažinimo pradžia – ieškojimai ir klausimai. Milašiui visokeriopo pažinimo šaltiniu tapo Dievas, o Mačernis – “amžinasis piligrimas” būties vingiuose, aristoteliškai klausiantis, kodėl pasaulis yra toks, koks yra, dažnai atsitrenkia į “ūkanotą nežinios dangų”.</a:t>
            </a:r>
          </a:p>
          <a:p>
            <a:r>
              <a:rPr lang="lt-LT" dirty="0" smtClean="0"/>
              <a:t>Milašiaus kūryba turi daugiau sąlyčio taškų su teologija, “svarstymais apie Dievą”, o Mačernio – su filosofija, pastangomis pažinti pasaulį, žmogiškąją būtį.</a:t>
            </a:r>
          </a:p>
          <a:p>
            <a:r>
              <a:rPr lang="lt-LT" dirty="0" smtClean="0"/>
              <a:t>Milašiaus metafizikoje kelią į “slaptų pasimatymų su savimi pačiu rūmus” padeda atrasti Dievo pažinimas.</a:t>
            </a:r>
          </a:p>
          <a:p>
            <a:r>
              <a:rPr lang="lt-LT" dirty="0" smtClean="0"/>
              <a:t>Mačernio pastangos įsikverbti į save – “didžiausią paslaptį visatos slėpinių” – dažnai reiškiasi įsikūnijimu į įvairius vaidmenis – “dūžtančias formas” bei užvaldyti skirtindą erdvę (klajūnas ir keliai, karalius ir rūmai, vaiduoklis ir girios).</a:t>
            </a:r>
            <a:br>
              <a:rPr lang="lt-LT" dirty="0" smtClean="0"/>
            </a:br>
            <a:r>
              <a:rPr lang="lt-LT" dirty="0" smtClean="0"/>
              <a:t/>
            </a:r>
            <a:br>
              <a:rPr lang="lt-LT" dirty="0" smtClean="0"/>
            </a:br>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Su kuo asocijuojasi tau pažinimas?</a:t>
            </a:r>
            <a:endParaRPr lang="lt-LT" dirty="0"/>
          </a:p>
        </p:txBody>
      </p:sp>
      <p:sp>
        <p:nvSpPr>
          <p:cNvPr id="3" name="Content Placeholder 2"/>
          <p:cNvSpPr>
            <a:spLocks noGrp="1"/>
          </p:cNvSpPr>
          <p:nvPr>
            <p:ph idx="1"/>
          </p:nvPr>
        </p:nvSpPr>
        <p:spPr>
          <a:xfrm>
            <a:off x="251520" y="1772816"/>
            <a:ext cx="8229600" cy="4525963"/>
          </a:xfrm>
        </p:spPr>
        <p:txBody>
          <a:bodyPr/>
          <a:lstStyle/>
          <a:p>
            <a:r>
              <a:rPr lang="lt-LT" dirty="0" smtClean="0"/>
              <a:t>Užduotis:</a:t>
            </a:r>
          </a:p>
          <a:p>
            <a:pPr>
              <a:buNone/>
            </a:pPr>
            <a:r>
              <a:rPr lang="lt-LT" dirty="0"/>
              <a:t> </a:t>
            </a:r>
            <a:r>
              <a:rPr lang="lt-LT" dirty="0" smtClean="0"/>
              <a:t>   5 minutes </a:t>
            </a:r>
            <a:r>
              <a:rPr lang="lt-LT" dirty="0" smtClean="0"/>
              <a:t>rašykite </a:t>
            </a:r>
            <a:r>
              <a:rPr lang="lt-LT" dirty="0" smtClean="0"/>
              <a:t>savo mintis, kurios kilo paskaičius Oskaro Milašiaus ir Vytauto Mačernio eiles bei  išgirdus papildomos informacijos apie šiuos autorius.</a:t>
            </a:r>
          </a:p>
        </p:txBody>
      </p:sp>
      <p:pic>
        <p:nvPicPr>
          <p:cNvPr id="15362" name="Picture 2" descr="http://www.etaplius.lt/var/plain_site/storage/images/media/bendras/gyvenimo-ir-sveikatos-mokykla/244241-2-lit-LT/Gyvenimo-ir-sveikatos-mokykla_imagelarge.jpg"/>
          <p:cNvPicPr>
            <a:picLocks noChangeAspect="1" noChangeArrowheads="1"/>
          </p:cNvPicPr>
          <p:nvPr/>
        </p:nvPicPr>
        <p:blipFill>
          <a:blip r:embed="rId2" cstate="print"/>
          <a:srcRect/>
          <a:stretch>
            <a:fillRect/>
          </a:stretch>
        </p:blipFill>
        <p:spPr bwMode="auto">
          <a:xfrm>
            <a:off x="0" y="5373216"/>
            <a:ext cx="2267744" cy="1484784"/>
          </a:xfrm>
          <a:prstGeom prst="rect">
            <a:avLst/>
          </a:prstGeom>
          <a:noFill/>
        </p:spPr>
      </p:pic>
      <p:pic>
        <p:nvPicPr>
          <p:cNvPr id="15364" name="Picture 4" descr="http://www.ve.lt/uploads/img/catalog/15/photo_15_fe2d57b7e080af5c941da0d06d1fbb49.jpg"/>
          <p:cNvPicPr>
            <a:picLocks noChangeAspect="1" noChangeArrowheads="1"/>
          </p:cNvPicPr>
          <p:nvPr/>
        </p:nvPicPr>
        <p:blipFill>
          <a:blip r:embed="rId3" cstate="print"/>
          <a:srcRect/>
          <a:stretch>
            <a:fillRect/>
          </a:stretch>
        </p:blipFill>
        <p:spPr bwMode="auto">
          <a:xfrm>
            <a:off x="2267744" y="5373216"/>
            <a:ext cx="1944216" cy="1484784"/>
          </a:xfrm>
          <a:prstGeom prst="rect">
            <a:avLst/>
          </a:prstGeom>
          <a:noFill/>
        </p:spPr>
      </p:pic>
      <p:pic>
        <p:nvPicPr>
          <p:cNvPr id="15366" name="Picture 6" descr="http://www.photography.lt/admin2/download.php?id=3943&amp;FILE1_SAVE=file&amp;table=am_files&amp;path=%2Fhome%2Fvwww%2Fwww.photography.lt%2Fdata%2Ffiles%2Ffiles%2F"/>
          <p:cNvPicPr>
            <a:picLocks noChangeAspect="1" noChangeArrowheads="1"/>
          </p:cNvPicPr>
          <p:nvPr/>
        </p:nvPicPr>
        <p:blipFill>
          <a:blip r:embed="rId4" cstate="print"/>
          <a:srcRect/>
          <a:stretch>
            <a:fillRect/>
          </a:stretch>
        </p:blipFill>
        <p:spPr bwMode="auto">
          <a:xfrm>
            <a:off x="4211960" y="5373216"/>
            <a:ext cx="1440160" cy="1484784"/>
          </a:xfrm>
          <a:prstGeom prst="rect">
            <a:avLst/>
          </a:prstGeom>
          <a:noFill/>
        </p:spPr>
      </p:pic>
      <p:pic>
        <p:nvPicPr>
          <p:cNvPr id="15368" name="Picture 8" descr="http://www.photography.lt/files/news/file_1586"/>
          <p:cNvPicPr>
            <a:picLocks noChangeAspect="1" noChangeArrowheads="1"/>
          </p:cNvPicPr>
          <p:nvPr/>
        </p:nvPicPr>
        <p:blipFill>
          <a:blip r:embed="rId5" cstate="print"/>
          <a:srcRect/>
          <a:stretch>
            <a:fillRect/>
          </a:stretch>
        </p:blipFill>
        <p:spPr bwMode="auto">
          <a:xfrm>
            <a:off x="5580112" y="5373216"/>
            <a:ext cx="1981552" cy="1484784"/>
          </a:xfrm>
          <a:prstGeom prst="rect">
            <a:avLst/>
          </a:prstGeom>
          <a:noFill/>
        </p:spPr>
      </p:pic>
      <p:pic>
        <p:nvPicPr>
          <p:cNvPr id="15370" name="Picture 10" descr="http://www.metaphysicscollege.com/images/meditation-image-2.jpg"/>
          <p:cNvPicPr>
            <a:picLocks noChangeAspect="1" noChangeArrowheads="1"/>
          </p:cNvPicPr>
          <p:nvPr/>
        </p:nvPicPr>
        <p:blipFill>
          <a:blip r:embed="rId6" cstate="print"/>
          <a:srcRect/>
          <a:stretch>
            <a:fillRect/>
          </a:stretch>
        </p:blipFill>
        <p:spPr bwMode="auto">
          <a:xfrm>
            <a:off x="7524328" y="5373217"/>
            <a:ext cx="1619672" cy="148478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Spalvų</a:t>
            </a:r>
            <a:r>
              <a:rPr lang="lt-LT" dirty="0" smtClean="0"/>
              <a:t> dominantė</a:t>
            </a:r>
            <a:endParaRPr lang="lt-LT" dirty="0"/>
          </a:p>
        </p:txBody>
      </p:sp>
      <p:sp>
        <p:nvSpPr>
          <p:cNvPr id="3" name="Content Placeholder 2"/>
          <p:cNvSpPr>
            <a:spLocks noGrp="1"/>
          </p:cNvSpPr>
          <p:nvPr>
            <p:ph idx="1"/>
          </p:nvPr>
        </p:nvSpPr>
        <p:spPr/>
        <p:txBody>
          <a:bodyPr>
            <a:normAutofit fontScale="62500" lnSpcReduction="20000"/>
          </a:bodyPr>
          <a:lstStyle/>
          <a:p>
            <a:r>
              <a:rPr lang="lt-LT" dirty="0" smtClean="0"/>
              <a:t>Mačernio “Vizijų” senolė, gaubiama šviesos aureolės: balti plaukai, po balta obelimi, apkritusi žiedais, su jaunosios rūbais, jos šypsena šviečia tamsoje it žvakė, ji pati apšviesta saulės.</a:t>
            </a:r>
          </a:p>
          <a:p>
            <a:r>
              <a:rPr lang="lt-LT" dirty="0" smtClean="0"/>
              <a:t>Senolės ir saulės paralelė – tai išsipildžiusios Milašiaus šviesos simbolikos reikšmės Mačernio kūryboje: saulė Milašiaus metafizikoje – dvasinis centras; senolė Mačernio “Vizijose” – sodo vidury.</a:t>
            </a:r>
          </a:p>
          <a:p>
            <a:r>
              <a:rPr lang="lt-LT" dirty="0" smtClean="0"/>
              <a:t>Senolė – sakralinių tiesų , kurios palaiko senąjį Mačernio atkuriamą pasaulį, saugotoja: ji laimina laukus, meldžiasi, atlieka dievišką funkciją, pasitikdama sugrįžusį sūnų klajūną (palaidūną). Senolės mirtis reiškia tikėjimo, t.y. dvasinio prado nykimą: “Skaistaus anų dienų tikėjimo neliko nė ženklų”.</a:t>
            </a:r>
          </a:p>
          <a:p>
            <a:r>
              <a:rPr lang="lt-LT" dirty="0" smtClean="0"/>
              <a:t>Anot Milašiaus, į pažinimą kopiama maldoje, kuri vienintelė yra “šviesos pasaulio raktas” (“Pažinimo giesmė”).</a:t>
            </a:r>
          </a:p>
          <a:p>
            <a:r>
              <a:rPr lang="lt-LT" dirty="0" smtClean="0"/>
              <a:t>Senolės paveikslas įdomiai susisieja su simboliais vyro ir moters vaidmenimis Milašiaus kūryboje: vyras – išmintis, moteris – meilė. Tačiau, kalbant apie Mačernį, ši sąsaja greičiau išimtis negu taisyklė.</a:t>
            </a:r>
            <a:endParaRPr lang="lt-L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p:txBody>
          <a:bodyPr/>
          <a:lstStyle/>
          <a:p>
            <a:r>
              <a:rPr lang="lt-LT" dirty="0" smtClean="0"/>
              <a:t>Užduotis:</a:t>
            </a:r>
          </a:p>
          <a:p>
            <a:pPr>
              <a:buNone/>
            </a:pPr>
            <a:r>
              <a:rPr lang="lt-LT" dirty="0" smtClean="0"/>
              <a:t> </a:t>
            </a:r>
            <a:r>
              <a:rPr lang="lt-LT" dirty="0" smtClean="0"/>
              <a:t>    Perskaitykite Milašiaus eilėrštį “Lapkričio simfonija”. Jame minima senelė. Palyginkite su Mačernio sutikta senole. 3-5 sakiniais užrašykite kilusias mintis. Kokios spalvos dominuoja tekste? Kokias asociacijas jos sukuria?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427984" y="116632"/>
            <a:ext cx="4284149" cy="6741368"/>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323528" y="188640"/>
            <a:ext cx="4105275" cy="30384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
            </a:r>
            <a:br>
              <a:rPr lang="lt-LT" dirty="0" smtClean="0"/>
            </a:br>
            <a:r>
              <a:rPr lang="lt-LT" dirty="0" smtClean="0"/>
              <a:t>Kokios spalvos dominuoja poetų kūryboje?</a:t>
            </a:r>
            <a:endParaRPr lang="lt-LT" dirty="0"/>
          </a:p>
        </p:txBody>
      </p:sp>
      <p:sp>
        <p:nvSpPr>
          <p:cNvPr id="3" name="Content Placeholder 2"/>
          <p:cNvSpPr>
            <a:spLocks noGrp="1"/>
          </p:cNvSpPr>
          <p:nvPr>
            <p:ph idx="1"/>
          </p:nvPr>
        </p:nvSpPr>
        <p:spPr/>
        <p:txBody>
          <a:bodyPr/>
          <a:lstStyle/>
          <a:p>
            <a:r>
              <a:rPr lang="lt-LT" dirty="0" smtClean="0"/>
              <a:t>Užduotis:</a:t>
            </a:r>
          </a:p>
          <a:p>
            <a:pPr>
              <a:buNone/>
            </a:pPr>
            <a:r>
              <a:rPr lang="lt-LT" dirty="0" smtClean="0"/>
              <a:t> </a:t>
            </a:r>
            <a:r>
              <a:rPr lang="lt-LT" dirty="0" smtClean="0"/>
              <a:t>  Išrašykite citatas, kuriose dažniausiai kartojasi įvairios spalvos. Kokia spalva populiariausia?</a:t>
            </a:r>
          </a:p>
          <a:p>
            <a:pPr>
              <a:buNone/>
            </a:pPr>
            <a:r>
              <a:rPr lang="lt-LT" dirty="0" smtClean="0"/>
              <a:t> </a:t>
            </a:r>
            <a:r>
              <a:rPr lang="lt-LT" dirty="0" smtClean="0"/>
              <a:t>  Ką suteikia spalvos ir jų koloritas poetiniam tekstui? Atsakymą argumentuokite.</a:t>
            </a:r>
          </a:p>
          <a:p>
            <a:pPr>
              <a:buNone/>
            </a:pPr>
            <a:endParaRPr lang="lt-L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Į praeitį ir į save</a:t>
            </a:r>
            <a:br>
              <a:rPr lang="lt-LT" dirty="0" smtClean="0"/>
            </a:br>
            <a:endParaRPr lang="lt-LT" dirty="0"/>
          </a:p>
        </p:txBody>
      </p:sp>
      <p:sp>
        <p:nvSpPr>
          <p:cNvPr id="3" name="Content Placeholder 2"/>
          <p:cNvSpPr>
            <a:spLocks noGrp="1"/>
          </p:cNvSpPr>
          <p:nvPr>
            <p:ph idx="1"/>
          </p:nvPr>
        </p:nvSpPr>
        <p:spPr/>
        <p:txBody>
          <a:bodyPr>
            <a:normAutofit fontScale="70000" lnSpcReduction="20000"/>
          </a:bodyPr>
          <a:lstStyle/>
          <a:p>
            <a:pPr algn="r">
              <a:buNone/>
            </a:pPr>
            <a:r>
              <a:rPr lang="lt-LT" i="1" dirty="0" smtClean="0"/>
              <a:t>Nelaimė tam, kuris išvyksta ir negrįžta.</a:t>
            </a:r>
          </a:p>
          <a:p>
            <a:pPr algn="r">
              <a:buNone/>
            </a:pPr>
            <a:r>
              <a:rPr lang="lt-LT" dirty="0" smtClean="0"/>
              <a:t>O. Milašius</a:t>
            </a:r>
          </a:p>
          <a:p>
            <a:pPr algn="r">
              <a:buNone/>
            </a:pPr>
            <a:r>
              <a:rPr lang="lt-LT" i="1" dirty="0" smtClean="0"/>
              <a:t>Aš vėl grįžau į šešėliuotus, pamirštus namus.</a:t>
            </a:r>
          </a:p>
          <a:p>
            <a:pPr algn="r">
              <a:buNone/>
            </a:pPr>
            <a:r>
              <a:rPr lang="lt-LT" dirty="0" smtClean="0"/>
              <a:t>V.Mačernis</a:t>
            </a:r>
          </a:p>
          <a:p>
            <a:pPr>
              <a:buNone/>
            </a:pPr>
            <a:r>
              <a:rPr lang="lt-LT" dirty="0" smtClean="0"/>
              <a:t>“Žmogau, [...] kas tu esi?”( “Žmogus”)- neretoriškai nuskamba Mačernio klausimas, akivaizdžiai rodantis savotišką susidvejinimą (išėjimą iš savo “namų”). Gal “vaiduoklis iš anapus į anapus einantis”? “Kas aš buvau?” (“Pažinimo giesmė”), - antrina Milašius. Ir čia pat sodresnis atsakymas: “Kloakos kirmėlė akla”. Tai minėtoji suirusios harmonijos su pasauliu ir savimi būsena.Egzistencinių klausimų “Kas esi?” ir “Kur eini?” kontekste mistinis keliautojas dar nėra “kilmingasis keliautojas”, o veikiau benamis, kuriam surasti namus – surasti save.</a:t>
            </a:r>
          </a:p>
          <a:p>
            <a:pPr>
              <a:buNone/>
            </a:pPr>
            <a:endParaRPr lang="lt-L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Laiko ir erdės ženklai</a:t>
            </a:r>
            <a:endParaRPr lang="lt-LT" dirty="0"/>
          </a:p>
        </p:txBody>
      </p:sp>
      <p:sp>
        <p:nvSpPr>
          <p:cNvPr id="3" name="Content Placeholder 2"/>
          <p:cNvSpPr>
            <a:spLocks noGrp="1"/>
          </p:cNvSpPr>
          <p:nvPr>
            <p:ph idx="1"/>
          </p:nvPr>
        </p:nvSpPr>
        <p:spPr/>
        <p:txBody>
          <a:bodyPr>
            <a:normAutofit fontScale="85000" lnSpcReduction="20000"/>
          </a:bodyPr>
          <a:lstStyle/>
          <a:p>
            <a:r>
              <a:rPr lang="lt-LT" dirty="0" smtClean="0"/>
              <a:t>Šalia troškimo surasti savo šaknis ir Milašiaus, ir Mačernio kūryboje nuskamba kosmopolitinės gaidos.</a:t>
            </a:r>
          </a:p>
          <a:p>
            <a:r>
              <a:rPr lang="lt-LT" dirty="0" smtClean="0"/>
              <a:t>Milašius daug keliavo, ir veiksmo vieta jo kūriniuose kaleidoskopiškai keičiasi: vaikystė Lietuvoje, Pinamontės išpažintis Venecijos fone, Migelio Manjaros atsivertimas Ispanijoje; vėlyvojoje kūryboje jis įsivaizduoja esąs visatos centre ir mistiškai aplanko nefizinio pasaulio vietas – Patmos žemę, meilės žemę Adramandoni, Empirijų. Visos šios vietos siejamos su meilės ir pažinimo ieškojimu.</a:t>
            </a:r>
          </a:p>
          <a:p>
            <a:r>
              <a:rPr lang="lt-LT" dirty="0" smtClean="0"/>
              <a:t>Mačernio kelionė daugiau vidinė, nors taip pat figūruoja ne siauresnio masto “ėjimas per žemę”.</a:t>
            </a:r>
            <a:endParaRPr lang="lt-L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fontScale="85000" lnSpcReduction="10000"/>
          </a:bodyPr>
          <a:lstStyle/>
          <a:p>
            <a:r>
              <a:rPr lang="lt-LT" dirty="0" smtClean="0"/>
              <a:t>Mačernio ir Milašiaus tėvynės samprata skiriasi. Milašiaus tėvynės ieškojimai pernelyg atitolę nuo tikrųjų šaknų – gal Italija, gal Polinezija, gal baskai ar iberai. Lietuva jam visada liko nors graži, bet tolima vizija.</a:t>
            </a:r>
          </a:p>
          <a:p>
            <a:r>
              <a:rPr lang="lt-LT" dirty="0" smtClean="0"/>
              <a:t>Mačernis, žmogaus padėtį projektavęs ne konkrečiame laike, o visoje būtyje, ir stengęsis įžvelgti tai, kas bendra, vis dėlto priebėgos nuo katastrofizmo ieškojo gimtojoje žemėje, kur tautos šaknys, senolių kraujas ir namai. Jo namų jausmas neatsiejamas nuo to, kas tikrai matyta, išgyventa, pamilta – žemaitiškų sodų, pelkių, žemdirbio triūso.</a:t>
            </a:r>
            <a:endParaRPr lang="lt-L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fontScale="70000" lnSpcReduction="20000"/>
          </a:bodyPr>
          <a:lstStyle/>
          <a:p>
            <a:r>
              <a:rPr lang="lt-LT" dirty="0" smtClean="0"/>
              <a:t>Praeitis labai reikšminga abiems poetams.</a:t>
            </a:r>
          </a:p>
          <a:p>
            <a:r>
              <a:rPr lang="lt-LT" dirty="0" smtClean="0"/>
              <a:t>Nors vėlyvasis Milašius, paveiktas dieviškojo “Aš esu”, akcentavo akimirką, momentą, tačiau praeitis jam – ne vien tuščios iliuzijos ( anot Mačenio, “liūdinčio pavasrio žiedai”) elegiškai ieškant niekad neturėtų vertybių, bet ir Atminties Saulės, Dievo, nušviestas matmuo, siekiantis biblinius laikus ir pailiustruojanti dar Platono “Dialogų” žinomą Atminties doktriną.</a:t>
            </a:r>
          </a:p>
          <a:p>
            <a:r>
              <a:rPr lang="lt-LT" dirty="0" smtClean="0"/>
              <a:t>Praeitis tampa šviesiąja, sakraliąja zona, leidžiančia skleistis vizijoms, gimti poetiniams tėviškės, vaikystės, namų archetipams.</a:t>
            </a:r>
          </a:p>
          <a:p>
            <a:r>
              <a:rPr lang="lt-LT" dirty="0" smtClean="0"/>
              <a:t>“Meninkas brausis į savo dvasios gelmes [...] ir ten jis suras savo tikrąjį veidą, kurį jis paveldėjimo keliu perėmė iš savo senolių ir prosenolių. Jų kraujas būtinai padvelks ta šiluma, kuri bendra ir charakteringa šioms šiaurės ir vakarų gentims” – rašė Mačernis. </a:t>
            </a:r>
            <a:endParaRPr lang="lt-L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Namų darbai</a:t>
            </a:r>
            <a:endParaRPr lang="lt-LT" dirty="0"/>
          </a:p>
        </p:txBody>
      </p:sp>
      <p:sp>
        <p:nvSpPr>
          <p:cNvPr id="3" name="Content Placeholder 2"/>
          <p:cNvSpPr>
            <a:spLocks noGrp="1"/>
          </p:cNvSpPr>
          <p:nvPr>
            <p:ph idx="1"/>
          </p:nvPr>
        </p:nvSpPr>
        <p:spPr/>
        <p:txBody>
          <a:bodyPr/>
          <a:lstStyle/>
          <a:p>
            <a:r>
              <a:rPr lang="lt-LT" dirty="0" smtClean="0"/>
              <a:t>Pasirinkite  kiekvieno autoriaus kūrinį ir raskite jų panašumus bei skirtumus. Atsakymą argumentuokite.</a:t>
            </a:r>
          </a:p>
          <a:p>
            <a:r>
              <a:rPr lang="lt-LT" dirty="0" smtClean="0"/>
              <a:t>Pagalvokite, kokius autorius norėtumėt palyginti? Kodėl?</a:t>
            </a:r>
            <a:endParaRPr lang="lt-L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Refleksija</a:t>
            </a:r>
            <a:endParaRPr lang="lt-LT" dirty="0"/>
          </a:p>
        </p:txBody>
      </p:sp>
      <p:sp>
        <p:nvSpPr>
          <p:cNvPr id="3" name="Content Placeholder 2"/>
          <p:cNvSpPr>
            <a:spLocks noGrp="1"/>
          </p:cNvSpPr>
          <p:nvPr>
            <p:ph idx="1"/>
          </p:nvPr>
        </p:nvSpPr>
        <p:spPr/>
        <p:txBody>
          <a:bodyPr/>
          <a:lstStyle/>
          <a:p>
            <a:pPr lvl="0"/>
            <a:r>
              <a:rPr lang="lt-LT" dirty="0" smtClean="0"/>
              <a:t>Ko aš išmokau?</a:t>
            </a:r>
          </a:p>
          <a:p>
            <a:pPr lvl="0"/>
            <a:r>
              <a:rPr lang="lt-LT" dirty="0" smtClean="0"/>
              <a:t>Ar aš pasiekiau iškeltą uždavinį?</a:t>
            </a:r>
          </a:p>
          <a:p>
            <a:pPr lvl="0"/>
            <a:r>
              <a:rPr lang="lt-LT" dirty="0" smtClean="0"/>
              <a:t>Kaip aš tai dariau?</a:t>
            </a:r>
          </a:p>
          <a:p>
            <a:pPr lvl="0"/>
            <a:r>
              <a:rPr lang="lt-LT" dirty="0" smtClean="0"/>
              <a:t>Ką turėčiau daryti geriau</a:t>
            </a:r>
            <a:r>
              <a:rPr lang="lt-LT" dirty="0" smtClean="0"/>
              <a:t>?</a:t>
            </a:r>
          </a:p>
          <a:p>
            <a:pPr lvl="0"/>
            <a:r>
              <a:rPr lang="lt-LT" dirty="0" smtClean="0"/>
              <a:t>Ką norėčiau pakeisti, patobulinti? Kodėl?</a:t>
            </a:r>
            <a:endParaRPr lang="lt-LT" dirty="0" smtClean="0"/>
          </a:p>
          <a:p>
            <a:pPr>
              <a:buNone/>
            </a:pPr>
            <a:endParaRPr lang="lt-LT" dirty="0" smtClean="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323</TotalTime>
  <Words>1017</Words>
  <Application>Microsoft Office PowerPoint</Application>
  <PresentationFormat>On-screen Show (4:3)</PresentationFormat>
  <Paragraphs>67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Trek</vt:lpstr>
      <vt:lpstr>  Pamokos tema: Vytauto Mačernio ir Oskato Milašiaus kūrybos paralelės</vt:lpstr>
      <vt:lpstr>Pamokos uždavinys</vt:lpstr>
      <vt:lpstr>Nuo ko pradėti?</vt:lpstr>
      <vt:lpstr>Epocha, kilmė, kūryba</vt:lpstr>
      <vt:lpstr>Metafizika Vytauto Mačernio ir Oskaro Milašiaus kūryboje</vt:lpstr>
      <vt:lpstr>Pažinimas- kas tai?</vt:lpstr>
      <vt:lpstr>Su kuo asocijuojasi tau pažinimas?</vt:lpstr>
      <vt:lpstr>Spalvų dominantė</vt:lpstr>
      <vt:lpstr>Slide 9</vt:lpstr>
      <vt:lpstr>Slide 10</vt:lpstr>
      <vt:lpstr> Kokios spalvos dominuoja poetų kūryboje?</vt:lpstr>
      <vt:lpstr>Į praeitį ir į save </vt:lpstr>
      <vt:lpstr>Laiko ir erdės ženklai</vt:lpstr>
      <vt:lpstr>Slide 14</vt:lpstr>
      <vt:lpstr>Slide 15</vt:lpstr>
      <vt:lpstr>Namų darbai</vt:lpstr>
      <vt:lpstr>Refleksija</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Vytauto Mačernio ir Oskato Milašiaus kūrybos paralelės</dc:title>
  <dc:creator>Ricardas</dc:creator>
  <cp:lastModifiedBy>Ricardas</cp:lastModifiedBy>
  <cp:revision>33</cp:revision>
  <dcterms:created xsi:type="dcterms:W3CDTF">2012-01-03T16:11:30Z</dcterms:created>
  <dcterms:modified xsi:type="dcterms:W3CDTF">2012-01-04T13:32:47Z</dcterms:modified>
</cp:coreProperties>
</file>