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2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74" r:id="rId8"/>
    <p:sldId id="273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5" r:id="rId19"/>
    <p:sldId id="271" r:id="rId20"/>
    <p:sldId id="276" r:id="rId21"/>
    <p:sldId id="272" r:id="rId22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48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-2022" y="-12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121484-6D71-4C36-A9B7-54F11F9DC9F4}" type="datetimeFigureOut">
              <a:rPr lang="lt-LT" smtClean="0"/>
              <a:pPr/>
              <a:t>2012.01.15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BF590C-0152-48F0-94A4-D581751711DD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1F8D4-FFC9-471F-8FBB-55D02D293898}" type="datetimeFigureOut">
              <a:rPr lang="lt-LT" smtClean="0"/>
              <a:pPr/>
              <a:t>2012.01.15</a:t>
            </a:fld>
            <a:endParaRPr lang="lt-LT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D9C73-F860-4EA0-9242-03D62F69A181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1F8D4-FFC9-471F-8FBB-55D02D293898}" type="datetimeFigureOut">
              <a:rPr lang="lt-LT" smtClean="0"/>
              <a:pPr/>
              <a:t>2012.01.15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D9C73-F860-4EA0-9242-03D62F69A18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1F8D4-FFC9-471F-8FBB-55D02D293898}" type="datetimeFigureOut">
              <a:rPr lang="lt-LT" smtClean="0"/>
              <a:pPr/>
              <a:t>2012.01.15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8D3D9C73-F860-4EA0-9242-03D62F69A18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1F8D4-FFC9-471F-8FBB-55D02D293898}" type="datetimeFigureOut">
              <a:rPr lang="lt-LT" smtClean="0"/>
              <a:pPr/>
              <a:t>2012.01.15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D9C73-F860-4EA0-9242-03D62F69A18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1F8D4-FFC9-471F-8FBB-55D02D293898}" type="datetimeFigureOut">
              <a:rPr lang="lt-LT" smtClean="0"/>
              <a:pPr/>
              <a:t>2012.01.15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D9C73-F860-4EA0-9242-03D62F69A18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1F8D4-FFC9-471F-8FBB-55D02D293898}" type="datetimeFigureOut">
              <a:rPr lang="lt-LT" smtClean="0"/>
              <a:pPr/>
              <a:t>2012.01.15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D9C73-F860-4EA0-9242-03D62F69A18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1F8D4-FFC9-471F-8FBB-55D02D293898}" type="datetimeFigureOut">
              <a:rPr lang="lt-LT" smtClean="0"/>
              <a:pPr/>
              <a:t>2012.01.15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D9C73-F860-4EA0-9242-03D62F69A18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1F8D4-FFC9-471F-8FBB-55D02D293898}" type="datetimeFigureOut">
              <a:rPr lang="lt-LT" smtClean="0"/>
              <a:pPr/>
              <a:t>2012.01.15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D9C73-F860-4EA0-9242-03D62F69A18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1F8D4-FFC9-471F-8FBB-55D02D293898}" type="datetimeFigureOut">
              <a:rPr lang="lt-LT" smtClean="0"/>
              <a:pPr/>
              <a:t>2012.01.15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D9C73-F860-4EA0-9242-03D62F69A18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1F8D4-FFC9-471F-8FBB-55D02D293898}" type="datetimeFigureOut">
              <a:rPr lang="lt-LT" smtClean="0"/>
              <a:pPr/>
              <a:t>2012.01.15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D9C73-F860-4EA0-9242-03D62F69A18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1F8D4-FFC9-471F-8FBB-55D02D293898}" type="datetimeFigureOut">
              <a:rPr lang="lt-LT" smtClean="0"/>
              <a:pPr/>
              <a:t>2012.01.15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D9C73-F860-4EA0-9242-03D62F69A18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1E1F8D4-FFC9-471F-8FBB-55D02D293898}" type="datetimeFigureOut">
              <a:rPr lang="lt-LT" smtClean="0"/>
              <a:pPr/>
              <a:t>2012.01.15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D3D9C73-F860-4EA0-9242-03D62F69A181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905000"/>
            <a:ext cx="8991600" cy="1828800"/>
          </a:xfrm>
        </p:spPr>
        <p:txBody>
          <a:bodyPr>
            <a:normAutofit/>
          </a:bodyPr>
          <a:lstStyle/>
          <a:p>
            <a:r>
              <a:rPr lang="en-US" sz="3600" dirty="0" err="1" smtClean="0">
                <a:latin typeface="Arial Black" pitchFamily="34" charset="0"/>
              </a:rPr>
              <a:t>Eil</a:t>
            </a:r>
            <a:r>
              <a:rPr lang="lt-LT" sz="3600" dirty="0" smtClean="0">
                <a:latin typeface="Arial Black" pitchFamily="34" charset="0"/>
              </a:rPr>
              <a:t>ėraščio “ Uosis ir žmogus” analizė</a:t>
            </a:r>
            <a:endParaRPr lang="lt-LT" sz="3600" dirty="0"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5105400"/>
            <a:ext cx="6400800" cy="1752600"/>
          </a:xfrm>
        </p:spPr>
        <p:txBody>
          <a:bodyPr/>
          <a:lstStyle/>
          <a:p>
            <a:r>
              <a:rPr lang="lt-LT" dirty="0" smtClean="0"/>
              <a:t>Darbą atliko : Ramunė Vanagaitė  3b</a:t>
            </a:r>
          </a:p>
          <a:p>
            <a:r>
              <a:rPr lang="lt-LT" dirty="0" smtClean="0"/>
              <a:t>Utenos “Saulės” gimnazija</a:t>
            </a:r>
          </a:p>
          <a:p>
            <a:r>
              <a:rPr lang="lt-LT" dirty="0" smtClean="0"/>
              <a:t>2012 m.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400800"/>
          </a:xfrm>
        </p:spPr>
        <p:txBody>
          <a:bodyPr>
            <a:normAutofit/>
          </a:bodyPr>
          <a:lstStyle/>
          <a:p>
            <a:pPr marL="651510" indent="-514350">
              <a:buNone/>
            </a:pPr>
            <a:r>
              <a:rPr lang="lt-LT" dirty="0" smtClean="0"/>
              <a:t>   1. Amžiaus ilgus metus</a:t>
            </a:r>
            <a:br>
              <a:rPr lang="lt-LT" dirty="0" smtClean="0"/>
            </a:br>
            <a:r>
              <a:rPr lang="lt-LT" dirty="0" smtClean="0"/>
              <a:t>Augo uosis gražus,</a:t>
            </a:r>
            <a:br>
              <a:rPr lang="lt-LT" dirty="0" smtClean="0"/>
            </a:br>
            <a:r>
              <a:rPr lang="lt-LT" dirty="0" smtClean="0"/>
              <a:t>Ir augo, ir lapais žaliavo;</a:t>
            </a:r>
            <a:br>
              <a:rPr lang="lt-LT" dirty="0" smtClean="0"/>
            </a:br>
            <a:r>
              <a:rPr lang="lt-LT" dirty="0" smtClean="0"/>
              <a:t>Tarp pakalnių plačių,</a:t>
            </a:r>
            <a:br>
              <a:rPr lang="lt-LT" dirty="0" smtClean="0"/>
            </a:br>
            <a:r>
              <a:rPr lang="lt-LT" dirty="0" smtClean="0"/>
              <a:t>Tarp beržų, drebulių</a:t>
            </a:r>
            <a:br>
              <a:rPr lang="lt-LT" dirty="0" smtClean="0"/>
            </a:br>
            <a:r>
              <a:rPr lang="lt-LT" dirty="0" smtClean="0"/>
              <a:t>Viršūnės jis nelenkė savo.</a:t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endParaRPr lang="lt-LT" dirty="0" smtClean="0"/>
          </a:p>
          <a:p>
            <a:pPr marL="651510" indent="-514350">
              <a:buNone/>
            </a:pPr>
            <a:r>
              <a:rPr lang="lt-LT" dirty="0" smtClean="0"/>
              <a:t>   2.Daužė jį vėsulai, -</a:t>
            </a:r>
            <a:br>
              <a:rPr lang="lt-LT" dirty="0" smtClean="0"/>
            </a:br>
            <a:r>
              <a:rPr lang="lt-LT" dirty="0" smtClean="0"/>
              <a:t>Nedrebėjo jisai,</a:t>
            </a:r>
            <a:br>
              <a:rPr lang="lt-LT" dirty="0" smtClean="0"/>
            </a:br>
            <a:r>
              <a:rPr lang="lt-LT" dirty="0" smtClean="0"/>
              <a:t>Puikiai ir iš aukšto žiūrėjo;</a:t>
            </a:r>
            <a:br>
              <a:rPr lang="lt-LT" dirty="0" smtClean="0"/>
            </a:br>
            <a:r>
              <a:rPr lang="lt-LT" dirty="0" smtClean="0"/>
              <a:t>O kai žvaigždės nušvis</a:t>
            </a:r>
            <a:br>
              <a:rPr lang="lt-LT" dirty="0" smtClean="0"/>
            </a:br>
            <a:r>
              <a:rPr lang="lt-LT" dirty="0" smtClean="0"/>
              <a:t>Per žvainąsias naktis,</a:t>
            </a:r>
            <a:br>
              <a:rPr lang="lt-LT" dirty="0" smtClean="0"/>
            </a:br>
            <a:r>
              <a:rPr lang="lt-LT" dirty="0" smtClean="0"/>
              <a:t>Jautriai apie meilę šlamėjo.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6324600"/>
          </a:xfrm>
        </p:spPr>
        <p:txBody>
          <a:bodyPr>
            <a:normAutofit/>
          </a:bodyPr>
          <a:lstStyle/>
          <a:p>
            <a:endParaRPr lang="lt-LT" dirty="0" smtClean="0"/>
          </a:p>
          <a:p>
            <a:pPr marL="651510" indent="-514350">
              <a:buNone/>
            </a:pPr>
            <a:r>
              <a:rPr lang="lt-LT" dirty="0" smtClean="0"/>
              <a:t>    3.Jam prie šono tada</a:t>
            </a:r>
            <a:br>
              <a:rPr lang="lt-LT" dirty="0" smtClean="0"/>
            </a:br>
            <a:r>
              <a:rPr lang="lt-LT" dirty="0" smtClean="0"/>
              <a:t>Iš šaknų jo greta</a:t>
            </a:r>
            <a:br>
              <a:rPr lang="lt-LT" dirty="0" smtClean="0"/>
            </a:br>
            <a:r>
              <a:rPr lang="lt-LT" dirty="0" smtClean="0"/>
              <a:t>Uoselis žalsvutis išdygo:</a:t>
            </a:r>
            <a:br>
              <a:rPr lang="lt-LT" dirty="0" smtClean="0"/>
            </a:br>
            <a:r>
              <a:rPr lang="lt-LT" dirty="0" smtClean="0"/>
              <a:t>Skleidė uosis šakas,</a:t>
            </a:r>
            <a:br>
              <a:rPr lang="lt-LT" dirty="0" smtClean="0"/>
            </a:br>
            <a:r>
              <a:rPr lang="lt-LT" dirty="0" smtClean="0"/>
              <a:t>Per naktis ir dienas</a:t>
            </a:r>
            <a:br>
              <a:rPr lang="lt-LT" dirty="0" smtClean="0"/>
            </a:br>
            <a:r>
              <a:rPr lang="lt-LT" dirty="0" smtClean="0"/>
              <a:t>Iš džiaugsmo siūravo, nemigo.</a:t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>4.Jau nerūpi miškai,</a:t>
            </a:r>
            <a:br>
              <a:rPr lang="lt-LT" dirty="0" smtClean="0"/>
            </a:br>
            <a:r>
              <a:rPr lang="lt-LT" dirty="0" smtClean="0"/>
              <a:t>Taip nežiūri aukštai,</a:t>
            </a:r>
            <a:br>
              <a:rPr lang="lt-LT" dirty="0" smtClean="0"/>
            </a:br>
            <a:r>
              <a:rPr lang="lt-LT" dirty="0" smtClean="0"/>
              <a:t>Vien sūnų prie šono sau glaudžia;</a:t>
            </a:r>
            <a:br>
              <a:rPr lang="lt-LT" dirty="0" smtClean="0"/>
            </a:br>
            <a:r>
              <a:rPr lang="lt-LT" dirty="0" smtClean="0"/>
              <a:t>Baidos šiaurio aštraus,</a:t>
            </a:r>
            <a:br>
              <a:rPr lang="lt-LT" dirty="0" smtClean="0"/>
            </a:br>
            <a:r>
              <a:rPr lang="lt-LT" dirty="0" smtClean="0"/>
              <a:t>Nes jam gaila sūnaus,</a:t>
            </a:r>
            <a:br>
              <a:rPr lang="lt-LT" dirty="0" smtClean="0"/>
            </a:br>
            <a:r>
              <a:rPr lang="lt-LT" dirty="0" smtClean="0"/>
              <a:t>Ir dūmą niūniuoja jau griaudžią.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6248400"/>
          </a:xfrm>
        </p:spPr>
        <p:txBody>
          <a:bodyPr>
            <a:normAutofit/>
          </a:bodyPr>
          <a:lstStyle/>
          <a:p>
            <a:r>
              <a:rPr lang="lt-LT" dirty="0" smtClean="0"/>
              <a:t>5.Dvelkia oras minkštai,</a:t>
            </a:r>
            <a:br>
              <a:rPr lang="lt-LT" dirty="0" smtClean="0"/>
            </a:br>
            <a:r>
              <a:rPr lang="lt-LT" dirty="0" smtClean="0"/>
              <a:t>Auga jaunas aukštai</a:t>
            </a:r>
            <a:br>
              <a:rPr lang="lt-LT" dirty="0" smtClean="0"/>
            </a:br>
            <a:r>
              <a:rPr lang="lt-LT" dirty="0" smtClean="0"/>
              <a:t>Ir skleidžias platyn, ir didžiuojas</a:t>
            </a:r>
            <a:br>
              <a:rPr lang="lt-LT" dirty="0" smtClean="0"/>
            </a:br>
            <a:r>
              <a:rPr lang="lt-LT" dirty="0" smtClean="0"/>
              <a:t>Uosis lenkias žemyn,</a:t>
            </a:r>
            <a:br>
              <a:rPr lang="lt-LT" dirty="0" smtClean="0"/>
            </a:br>
            <a:r>
              <a:rPr lang="lt-LT" dirty="0" smtClean="0"/>
              <a:t>Jėgos eina menkyn,</a:t>
            </a:r>
            <a:br>
              <a:rPr lang="lt-LT" dirty="0" smtClean="0"/>
            </a:br>
            <a:r>
              <a:rPr lang="lt-LT" dirty="0" smtClean="0"/>
              <a:t>Kas kartą mažiau belapuojas.</a:t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>6.Štai atėjo žmogus,</a:t>
            </a:r>
            <a:br>
              <a:rPr lang="lt-LT" dirty="0" smtClean="0"/>
            </a:br>
            <a:r>
              <a:rPr lang="lt-LT" dirty="0" smtClean="0"/>
              <a:t>Blizga kirvis aštrus,</a:t>
            </a:r>
            <a:br>
              <a:rPr lang="lt-LT" dirty="0" smtClean="0"/>
            </a:br>
            <a:r>
              <a:rPr lang="lt-LT" dirty="0" smtClean="0"/>
              <a:t>Pakirto ilgmetį užgavęs;</a:t>
            </a:r>
            <a:br>
              <a:rPr lang="lt-LT" dirty="0" smtClean="0"/>
            </a:br>
            <a:r>
              <a:rPr lang="lt-LT" dirty="0" smtClean="0"/>
              <a:t>Jauno uosio pečiai</a:t>
            </a:r>
            <a:br>
              <a:rPr lang="lt-LT" dirty="0" smtClean="0"/>
            </a:br>
            <a:r>
              <a:rPr lang="lt-LT" dirty="0" smtClean="0"/>
              <a:t>Sudrebėjo baisiai,</a:t>
            </a:r>
            <a:br>
              <a:rPr lang="lt-LT" dirty="0" smtClean="0"/>
            </a:br>
            <a:r>
              <a:rPr lang="lt-LT" dirty="0" smtClean="0"/>
              <a:t>Žaliuoja tačiau kaip žaliavęs.</a:t>
            </a:r>
            <a:br>
              <a:rPr lang="lt-LT" dirty="0" smtClean="0"/>
            </a:b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6324600"/>
          </a:xfrm>
        </p:spPr>
        <p:txBody>
          <a:bodyPr>
            <a:normAutofit/>
          </a:bodyPr>
          <a:lstStyle/>
          <a:p>
            <a:r>
              <a:rPr lang="lt-LT" dirty="0" smtClean="0"/>
              <a:t>7.Iš kamieno tiesaus</a:t>
            </a:r>
            <a:br>
              <a:rPr lang="lt-LT" dirty="0" smtClean="0"/>
            </a:br>
            <a:r>
              <a:rPr lang="lt-LT" dirty="0" smtClean="0"/>
              <a:t>Dročiai karstui išpjaus</a:t>
            </a:r>
            <a:br>
              <a:rPr lang="lt-LT" dirty="0" smtClean="0"/>
            </a:br>
            <a:r>
              <a:rPr lang="lt-LT" dirty="0" smtClean="0"/>
              <a:t>Lentų, nes tėvai susenėjo;</a:t>
            </a:r>
            <a:br>
              <a:rPr lang="lt-LT" dirty="0" smtClean="0"/>
            </a:br>
            <a:r>
              <a:rPr lang="lt-LT" dirty="0" smtClean="0"/>
              <a:t>O viršūnę tašys:</a:t>
            </a:r>
            <a:br>
              <a:rPr lang="lt-LT" dirty="0" smtClean="0"/>
            </a:br>
            <a:r>
              <a:rPr lang="lt-LT" dirty="0" smtClean="0"/>
              <a:t>Vygė bus ir lopšys,</a:t>
            </a:r>
            <a:br>
              <a:rPr lang="lt-LT" dirty="0" smtClean="0"/>
            </a:br>
            <a:r>
              <a:rPr lang="lt-LT" dirty="0" smtClean="0"/>
              <a:t>Nes kūdikis klykti pradėjo.</a:t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>8.Bėga metai kiti,</a:t>
            </a:r>
            <a:br>
              <a:rPr lang="lt-LT" dirty="0" smtClean="0"/>
            </a:br>
            <a:r>
              <a:rPr lang="lt-LT" dirty="0" smtClean="0"/>
              <a:t>Supa lopšį pati</a:t>
            </a:r>
            <a:br>
              <a:rPr lang="lt-LT" dirty="0" smtClean="0"/>
            </a:br>
            <a:r>
              <a:rPr lang="lt-LT" dirty="0" smtClean="0"/>
              <a:t>Ir pirmgimiui savo dainuoja:</a:t>
            </a:r>
            <a:br>
              <a:rPr lang="lt-LT" dirty="0" smtClean="0"/>
            </a:br>
            <a:r>
              <a:rPr lang="lt-LT" dirty="0" smtClean="0"/>
              <a:t>„Auk, maželi gražus,</a:t>
            </a:r>
            <a:br>
              <a:rPr lang="lt-LT" dirty="0" smtClean="0"/>
            </a:br>
            <a:r>
              <a:rPr lang="lt-LT" dirty="0" smtClean="0"/>
              <a:t>Kaip tas uosis puikus,</a:t>
            </a:r>
            <a:br>
              <a:rPr lang="lt-LT" dirty="0" smtClean="0"/>
            </a:br>
            <a:r>
              <a:rPr lang="lt-LT" dirty="0" smtClean="0"/>
              <a:t>Kurs slėnio atkrantėj svyruoja".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Eilėraščio pavadinimas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lt-LT" sz="3200" dirty="0" smtClean="0"/>
              <a:t>Eilėraščio pavadinimas </a:t>
            </a:r>
            <a:r>
              <a:rPr lang="lt-LT" sz="3200" dirty="0" smtClean="0"/>
              <a:t>konkretus </a:t>
            </a:r>
            <a:r>
              <a:rPr lang="lt-LT" sz="3200" dirty="0" smtClean="0"/>
              <a:t>ir pasako, jog kalbama bus apie Uosį(gamtą) ir žmogų(jo gyvenimą),bet jis </a:t>
            </a:r>
            <a:r>
              <a:rPr lang="lt-LT" sz="3200" dirty="0" smtClean="0"/>
              <a:t>turi</a:t>
            </a:r>
            <a:r>
              <a:rPr lang="en-US" sz="3200" dirty="0" smtClean="0"/>
              <a:t> </a:t>
            </a:r>
            <a:r>
              <a:rPr lang="en-US" sz="3200" dirty="0" err="1" smtClean="0"/>
              <a:t>ir</a:t>
            </a:r>
            <a:r>
              <a:rPr lang="lt-LT" sz="3200" dirty="0" smtClean="0"/>
              <a:t> </a:t>
            </a:r>
            <a:r>
              <a:rPr lang="lt-LT" sz="3200" dirty="0" smtClean="0"/>
              <a:t>filosofinę reikšmę.</a:t>
            </a:r>
          </a:p>
          <a:p>
            <a:pPr>
              <a:buFont typeface="Arial" pitchFamily="34" charset="0"/>
              <a:buChar char="•"/>
            </a:pPr>
            <a:r>
              <a:rPr lang="lt-LT" sz="3200" dirty="0" smtClean="0"/>
              <a:t>Medis- simbolizuoja žmogaus gyvenimą, tai  lyg jungtis tarp žemės ir dangaus, chaoso ir taikos.</a:t>
            </a:r>
          </a:p>
          <a:p>
            <a:pPr>
              <a:buFont typeface="Arial" pitchFamily="34" charset="0"/>
              <a:buChar char="•"/>
            </a:pPr>
            <a:endParaRPr lang="lt-LT" sz="3200" dirty="0" smtClean="0"/>
          </a:p>
          <a:p>
            <a:pPr>
              <a:buFont typeface="Arial" pitchFamily="34" charset="0"/>
              <a:buChar char="•"/>
            </a:pPr>
            <a:endParaRPr lang="lt-LT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Maironis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382000" cy="4785360"/>
          </a:xfrm>
        </p:spPr>
        <p:txBody>
          <a:bodyPr/>
          <a:lstStyle/>
          <a:p>
            <a:r>
              <a:rPr lang="lt-LT" dirty="0" smtClean="0"/>
              <a:t>Maironis( Jonas Mačiulis) XIX a.pab.-XX a. pradž. lietuvių kunigas, profesorius, poetas romantikas. Kadangi jo gyvenimo metais buvo rusifikacija, šis didis žmogus norėjo savo “Tėvynės vaikus” įkvėpti tautiškumo bei vilties iškęsti tuos sunkius laikus, parodyti, kad žmonės </a:t>
            </a:r>
            <a:r>
              <a:rPr lang="en-US" dirty="0" err="1" smtClean="0"/>
              <a:t>nori</a:t>
            </a:r>
            <a:r>
              <a:rPr lang="en-US" dirty="0" smtClean="0"/>
              <a:t> </a:t>
            </a:r>
            <a:r>
              <a:rPr lang="en-US" dirty="0" err="1" smtClean="0"/>
              <a:t>laisv</a:t>
            </a:r>
            <a:r>
              <a:rPr lang="lt-LT" dirty="0" smtClean="0"/>
              <a:t>ės</a:t>
            </a:r>
            <a:r>
              <a:rPr lang="lt-LT" dirty="0" smtClean="0"/>
              <a:t>.</a:t>
            </a:r>
            <a:endParaRPr lang="lt-LT" dirty="0" smtClean="0"/>
          </a:p>
          <a:p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404360"/>
          </a:xfrm>
        </p:spPr>
        <p:txBody>
          <a:bodyPr>
            <a:normAutofit/>
          </a:bodyPr>
          <a:lstStyle/>
          <a:p>
            <a:r>
              <a:rPr lang="lt-LT" dirty="0" smtClean="0"/>
              <a:t>Šis eilėraštis yra  lietuvių liaudies stilizuota daina. Joje dvi šakos: gamtos ir žmogaus dvasinis gyvenimas. Su gamtos atbudimu atgimsta ir pats žmogus, jis tiesiog iš naujo prisipildo naujais troškimais, siekiais.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Tema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600" dirty="0" smtClean="0"/>
              <a:t>Dvasinis ryšys tarp gamtos ir žmogaus.</a:t>
            </a:r>
            <a:endParaRPr lang="lt-LT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Problemos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Ar  žmogaus bei gamtos gyvenimai yra laikini?</a:t>
            </a:r>
          </a:p>
          <a:p>
            <a:r>
              <a:rPr lang="lt-LT" dirty="0" smtClean="0"/>
              <a:t>Kodėl žmogus yra priklausomas nuo gamtos?</a:t>
            </a:r>
          </a:p>
          <a:p>
            <a:r>
              <a:rPr lang="lt-LT" dirty="0" smtClean="0"/>
              <a:t>Ar žmogus vertina gamtą?</a:t>
            </a:r>
          </a:p>
          <a:p>
            <a:r>
              <a:rPr lang="lt-LT" dirty="0" smtClean="0"/>
              <a:t>Ką gamta gali duoti žmonėms ir </a:t>
            </a:r>
            <a:r>
              <a:rPr lang="lt-LT" dirty="0" smtClean="0"/>
              <a:t>ko juos  </a:t>
            </a:r>
            <a:r>
              <a:rPr lang="lt-LT" dirty="0" smtClean="0"/>
              <a:t>išmokyti?</a:t>
            </a:r>
          </a:p>
          <a:p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Erdvė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Eilėraščio erdvė yra atvira, lauko: “Tarp pakalnių plačių,/Tarp beržų, </a:t>
            </a:r>
            <a:r>
              <a:rPr lang="lt-LT" dirty="0" smtClean="0"/>
              <a:t>drebulių.”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Nuotaika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Pirmoje, antroje </a:t>
            </a:r>
            <a:r>
              <a:rPr lang="lt-LT" dirty="0" smtClean="0"/>
              <a:t>strofose </a:t>
            </a:r>
            <a:r>
              <a:rPr lang="lt-LT" dirty="0" smtClean="0"/>
              <a:t>nuotaika </a:t>
            </a:r>
            <a:r>
              <a:rPr lang="lt-LT" dirty="0" smtClean="0"/>
              <a:t>pak</a:t>
            </a:r>
            <a:r>
              <a:rPr lang="lt-LT" dirty="0" smtClean="0"/>
              <a:t>i</a:t>
            </a:r>
            <a:r>
              <a:rPr lang="lt-LT" dirty="0" smtClean="0"/>
              <a:t>li</a:t>
            </a:r>
            <a:r>
              <a:rPr lang="lt-LT" dirty="0" smtClean="0"/>
              <a:t>, nes Uosis auga jau seniai, nei vėjų, nei audrų nebijo, stiebiasi vis aukščiau ir aukščiau.</a:t>
            </a:r>
          </a:p>
          <a:p>
            <a:endParaRPr lang="lt-LT" dirty="0" smtClean="0"/>
          </a:p>
          <a:p>
            <a:endParaRPr lang="lt-LT" dirty="0" smtClean="0"/>
          </a:p>
          <a:p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Trečioje </a:t>
            </a:r>
            <a:r>
              <a:rPr lang="lt-LT" dirty="0" smtClean="0"/>
              <a:t>strofoje </a:t>
            </a:r>
            <a:r>
              <a:rPr lang="lt-LT" dirty="0" smtClean="0"/>
              <a:t>nuotaika pakinta į laimingą, nes jam “Jam prie šono tada/Iš šaknų jo greta/Uoselis žalsvutis išdygo.”</a:t>
            </a:r>
          </a:p>
          <a:p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Pabaigoje</a:t>
            </a:r>
            <a:r>
              <a:rPr lang="lt-LT" dirty="0" smtClean="0"/>
              <a:t> eilėraščio </a:t>
            </a:r>
            <a:r>
              <a:rPr lang="lt-LT" dirty="0" smtClean="0"/>
              <a:t>nuotaika pasikeičia</a:t>
            </a:r>
            <a:r>
              <a:rPr lang="lt-LT" dirty="0" smtClean="0"/>
              <a:t>, Uoselis  </a:t>
            </a:r>
            <a:r>
              <a:rPr lang="lt-LT" dirty="0" smtClean="0"/>
              <a:t>jaučia baimę:” Jauno uosio pečiai/Sudrebėjo baisiai.”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Meninės raiškos priemonės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Personifikacija: “Puikiai ir iš aukšto žiūrėjo.”</a:t>
            </a:r>
          </a:p>
          <a:p>
            <a:r>
              <a:rPr lang="lt-LT" dirty="0" smtClean="0"/>
              <a:t>Litotė:” „Auk, maželi gražus,/Kaip tas uosis puikus,/Kurs slėnio atkrantėj svyruoja.”</a:t>
            </a:r>
          </a:p>
          <a:p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r>
              <a:rPr lang="lt-LT" dirty="0" smtClean="0"/>
              <a:t>Jos eilėraščiui suteikia vaizdingumo ir leidžia perteikti jausmus.</a:t>
            </a:r>
          </a:p>
          <a:p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Vertybės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Stiprybė: ” Daužė jį vėsulai, -/Nedrebėjo jisai.”</a:t>
            </a:r>
          </a:p>
          <a:p>
            <a:r>
              <a:rPr lang="lt-LT" dirty="0" smtClean="0"/>
              <a:t>Meilė: “Jautriai apie meilę šlamėjo.”</a:t>
            </a:r>
          </a:p>
          <a:p>
            <a:r>
              <a:rPr lang="lt-LT" dirty="0" smtClean="0"/>
              <a:t>Rūpestis: “Vien sūnų prie šono sau glaudžia.”</a:t>
            </a:r>
          </a:p>
          <a:p>
            <a:r>
              <a:rPr lang="lt-LT" dirty="0" smtClean="0"/>
              <a:t>Baimė: “Jauno uosio pečiai/Sudrebėjo baisiai.”</a:t>
            </a:r>
          </a:p>
          <a:p>
            <a:r>
              <a:rPr lang="lt-LT" dirty="0" smtClean="0"/>
              <a:t>Mirtis: ” Blizga kirvis aštrus,/Pakirto ilgmetį užgavęs.”</a:t>
            </a:r>
          </a:p>
          <a:p>
            <a:r>
              <a:rPr lang="lt-LT" dirty="0" smtClean="0"/>
              <a:t>Gimimas: “Uoselis žalsvutis išdygo.”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Idėja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Gamtos ir žmogaus gyvenimai yra amžini</a:t>
            </a:r>
            <a:r>
              <a:rPr lang="lt-LT" smtClean="0"/>
              <a:t>. 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Romantizmo bruožai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Stiprus žmogaus ir gamtos ryšys.</a:t>
            </a:r>
          </a:p>
          <a:p>
            <a:r>
              <a:rPr lang="lt-LT" dirty="0" smtClean="0"/>
              <a:t>Liaudies kūryba- įkvėpimo šaltinis.</a:t>
            </a:r>
          </a:p>
          <a:p>
            <a:r>
              <a:rPr lang="lt-LT" dirty="0" smtClean="0"/>
              <a:t>Pirmenybė teikiama jausmams.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Išvados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Gamta ir žmogus yra nemirtingi. Juk iš Uosio žmogus padaro </a:t>
            </a:r>
            <a:r>
              <a:rPr lang="lt-LT" dirty="0" smtClean="0"/>
              <a:t>lopšį, tai </a:t>
            </a:r>
            <a:r>
              <a:rPr lang="lt-LT" dirty="0" smtClean="0"/>
              <a:t>jo gyvenimo tęstinumas,palikimas, o žmogus taip pat išeidamas gali palikti ir palieka savo darbus, daiktus, prisiminimus. Jie abu taip yra įrašyti į istoriją.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Maironio</a:t>
            </a:r>
            <a:r>
              <a:rPr lang="en-US" dirty="0" smtClean="0"/>
              <a:t> </a:t>
            </a:r>
            <a:r>
              <a:rPr lang="en-US" dirty="0" err="1" smtClean="0"/>
              <a:t>eil</a:t>
            </a:r>
            <a:r>
              <a:rPr lang="lt-LT" dirty="0" smtClean="0"/>
              <a:t>ėraštis “Uosis ir žmogus” labai panašus į kitą jo eilėraštį “Lietuvis ir giria”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133600"/>
            <a:ext cx="8153400" cy="4175760"/>
          </a:xfrm>
        </p:spPr>
        <p:txBody>
          <a:bodyPr>
            <a:normAutofit fontScale="62500" lnSpcReduction="20000"/>
          </a:bodyPr>
          <a:lstStyle/>
          <a:p>
            <a:r>
              <a:rPr lang="lt-LT" sz="6400" dirty="0" smtClean="0"/>
              <a:t>Tu girele, tu žalioji!</a:t>
            </a:r>
            <a:br>
              <a:rPr lang="lt-LT" sz="6400" dirty="0" smtClean="0"/>
            </a:br>
            <a:r>
              <a:rPr lang="lt-LT" sz="6400" dirty="0" smtClean="0"/>
              <a:t>Ko griaudingai taip vaitoji?</a:t>
            </a:r>
            <a:br>
              <a:rPr lang="lt-LT" sz="6400" dirty="0" smtClean="0"/>
            </a:br>
            <a:r>
              <a:rPr lang="lt-LT" sz="6400" dirty="0" smtClean="0"/>
              <a:t>Ar krūtinę plėšo vėjas?</a:t>
            </a:r>
            <a:br>
              <a:rPr lang="lt-LT" sz="6400" dirty="0" smtClean="0"/>
            </a:br>
            <a:r>
              <a:rPr lang="lt-LT" sz="6400" dirty="0" smtClean="0"/>
              <a:t>Ar tau Dievas davė jausmą?</a:t>
            </a:r>
            <a:br>
              <a:rPr lang="lt-LT" sz="6400" dirty="0" smtClean="0"/>
            </a:br>
            <a:r>
              <a:rPr lang="lt-LT" sz="6400" dirty="0" smtClean="0"/>
              <a:t>Ar supranti ir tu skausmą,</a:t>
            </a:r>
            <a:br>
              <a:rPr lang="lt-LT" sz="6400" dirty="0" smtClean="0"/>
            </a:br>
            <a:r>
              <a:rPr lang="lt-LT" sz="6400" dirty="0" smtClean="0"/>
              <a:t>Kurs taip spaudžia palytėjęs?</a:t>
            </a:r>
          </a:p>
          <a:p>
            <a:r>
              <a:rPr lang="lt-LT" sz="6400" dirty="0" smtClean="0"/>
              <a:t/>
            </a:r>
            <a:br>
              <a:rPr lang="lt-LT" sz="6400" dirty="0" smtClean="0"/>
            </a:br>
            <a:endParaRPr lang="lt-LT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Naudoti šaltiniai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mtClean="0"/>
              <a:t>www.google.lt</a:t>
            </a:r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109</TotalTime>
  <Words>482</Words>
  <Application>Microsoft Office PowerPoint</Application>
  <PresentationFormat>On-screen Show (4:3)</PresentationFormat>
  <Paragraphs>57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Apex</vt:lpstr>
      <vt:lpstr>Eilėraščio “ Uosis ir žmogus” analizė</vt:lpstr>
      <vt:lpstr>Slide 2</vt:lpstr>
      <vt:lpstr>Slide 3</vt:lpstr>
      <vt:lpstr>Slide 4</vt:lpstr>
      <vt:lpstr>Slide 5</vt:lpstr>
      <vt:lpstr>Eilėraščio pavadinimas</vt:lpstr>
      <vt:lpstr>Maironis</vt:lpstr>
      <vt:lpstr>Slide 8</vt:lpstr>
      <vt:lpstr>Tema</vt:lpstr>
      <vt:lpstr>Problemos</vt:lpstr>
      <vt:lpstr>Erdvė</vt:lpstr>
      <vt:lpstr>Nuotaika</vt:lpstr>
      <vt:lpstr>Slide 13</vt:lpstr>
      <vt:lpstr>Slide 14</vt:lpstr>
      <vt:lpstr>Meninės raiškos priemonės</vt:lpstr>
      <vt:lpstr>Vertybės</vt:lpstr>
      <vt:lpstr>Idėja</vt:lpstr>
      <vt:lpstr>Romantizmo bruožai</vt:lpstr>
      <vt:lpstr>Išvados</vt:lpstr>
      <vt:lpstr>Maironio eilėraštis “Uosis ir žmogus” labai panašus į kitą jo eilėraštį “Lietuvis ir giria”</vt:lpstr>
      <vt:lpstr>Naudoti šaltiniai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Eilėraščio “ Uosis ir žmogus” analizė</dc:title>
  <dc:creator>dianos ir sigio</dc:creator>
  <cp:lastModifiedBy>dianos ir sigio</cp:lastModifiedBy>
  <cp:revision>15</cp:revision>
  <dcterms:created xsi:type="dcterms:W3CDTF">2012-01-11T13:43:56Z</dcterms:created>
  <dcterms:modified xsi:type="dcterms:W3CDTF">2012-01-15T16:40:55Z</dcterms:modified>
</cp:coreProperties>
</file>