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60356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184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572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377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328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147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7700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250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418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181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448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8F80B-2918-43F6-9287-432027761806}" type="datetimeFigureOut">
              <a:rPr lang="lt-LT" smtClean="0"/>
              <a:t>2011.12.04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2725-4FA4-4A95-8B10-108CA6D80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429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/index.php?title=Smulkmena&amp;action=edit&amp;redlink=1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lt.wikipedia.org/wiki/Nuotaika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TEMPERAMENTAI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043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79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0" y="274638"/>
            <a:ext cx="2843808" cy="1930226"/>
          </a:xfrm>
        </p:spPr>
        <p:txBody>
          <a:bodyPr>
            <a:normAutofit/>
          </a:bodyPr>
          <a:lstStyle/>
          <a:p>
            <a:r>
              <a:rPr lang="lt-LT" sz="3600" b="1" i="1" dirty="0" smtClean="0"/>
              <a:t>SANGVINIKAS</a:t>
            </a:r>
            <a:endParaRPr lang="lt-LT" sz="3600" b="1" i="1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2448272" cy="4201443"/>
          </a:xfrm>
        </p:spPr>
      </p:pic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139952" y="476672"/>
            <a:ext cx="5004048" cy="5649491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2627784" y="548680"/>
            <a:ext cx="65162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>
                <a:solidFill>
                  <a:srgbClr val="FF0000"/>
                </a:solidFill>
              </a:rPr>
              <a:t>P</a:t>
            </a:r>
            <a:r>
              <a:rPr lang="lt-LT" sz="3200" b="1" dirty="0" smtClean="0">
                <a:solidFill>
                  <a:srgbClr val="FF0000"/>
                </a:solidFill>
              </a:rPr>
              <a:t>asižymi </a:t>
            </a:r>
            <a:r>
              <a:rPr lang="lt-LT" sz="3200" b="1" u="sng" dirty="0">
                <a:solidFill>
                  <a:srgbClr val="FF0000"/>
                </a:solidFill>
              </a:rPr>
              <a:t>atsakomybės trūkumu</a:t>
            </a:r>
            <a:r>
              <a:rPr lang="lt-LT" sz="3200" b="1" dirty="0">
                <a:solidFill>
                  <a:srgbClr val="FF0000"/>
                </a:solidFill>
              </a:rPr>
              <a:t>, nes linkę </a:t>
            </a:r>
            <a:r>
              <a:rPr lang="lt-LT" sz="3200" b="1" dirty="0" smtClean="0">
                <a:solidFill>
                  <a:srgbClr val="FF0000"/>
                </a:solidFill>
              </a:rPr>
              <a:t>vėluoti, </a:t>
            </a:r>
            <a:r>
              <a:rPr lang="lt-LT" sz="3200" b="1" dirty="0">
                <a:solidFill>
                  <a:srgbClr val="FF0000"/>
                </a:solidFill>
              </a:rPr>
              <a:t>pamiršti susitikimus. </a:t>
            </a:r>
            <a:endParaRPr lang="lt-LT" sz="3200" b="1" dirty="0" smtClean="0">
              <a:solidFill>
                <a:srgbClr val="FF0000"/>
              </a:solidFill>
            </a:endParaRPr>
          </a:p>
          <a:p>
            <a:pPr algn="ctr"/>
            <a:endParaRPr lang="lt-LT" sz="3200" b="1" dirty="0" smtClean="0">
              <a:solidFill>
                <a:srgbClr val="FF0000"/>
              </a:solidFill>
            </a:endParaRPr>
          </a:p>
          <a:p>
            <a:pPr algn="ctr"/>
            <a:r>
              <a:rPr lang="lt-LT" sz="3200" b="1" dirty="0" smtClean="0">
                <a:solidFill>
                  <a:srgbClr val="0070C0"/>
                </a:solidFill>
              </a:rPr>
              <a:t>Jie </a:t>
            </a:r>
            <a:r>
              <a:rPr lang="lt-LT" sz="3200" b="1" dirty="0">
                <a:solidFill>
                  <a:srgbClr val="0070C0"/>
                </a:solidFill>
              </a:rPr>
              <a:t>linkę nuolat ieškoti </a:t>
            </a:r>
            <a:r>
              <a:rPr lang="lt-LT" sz="3200" b="1" dirty="0" smtClean="0">
                <a:solidFill>
                  <a:srgbClr val="0070C0"/>
                </a:solidFill>
              </a:rPr>
              <a:t>nuotykių, </a:t>
            </a:r>
            <a:r>
              <a:rPr lang="lt-LT" sz="3200" b="1" dirty="0">
                <a:solidFill>
                  <a:srgbClr val="0070C0"/>
                </a:solidFill>
              </a:rPr>
              <a:t>yra </a:t>
            </a:r>
            <a:r>
              <a:rPr lang="lt-LT" sz="3200" b="1" dirty="0" smtClean="0">
                <a:solidFill>
                  <a:srgbClr val="0070C0"/>
                </a:solidFill>
              </a:rPr>
              <a:t>nepastovūs</a:t>
            </a:r>
            <a:r>
              <a:rPr lang="lt-LT" sz="3200" b="1" dirty="0">
                <a:solidFill>
                  <a:srgbClr val="0070C0"/>
                </a:solidFill>
              </a:rPr>
              <a:t>, tačiau </a:t>
            </a:r>
            <a:r>
              <a:rPr lang="lt-LT" sz="3200" b="1" u="sng" dirty="0">
                <a:solidFill>
                  <a:srgbClr val="0070C0"/>
                </a:solidFill>
              </a:rPr>
              <a:t>jausmingi</a:t>
            </a:r>
            <a:r>
              <a:rPr lang="lt-LT" sz="3200" b="1" dirty="0">
                <a:solidFill>
                  <a:srgbClr val="0070C0"/>
                </a:solidFill>
              </a:rPr>
              <a:t> ir nepakenčia nuobodulio. </a:t>
            </a:r>
            <a:endParaRPr lang="lt-LT" sz="3200" b="1" dirty="0" smtClean="0">
              <a:solidFill>
                <a:srgbClr val="0070C0"/>
              </a:solidFill>
            </a:endParaRPr>
          </a:p>
          <a:p>
            <a:pPr algn="ctr"/>
            <a:endParaRPr lang="lt-LT" sz="3200" b="1" dirty="0" smtClean="0">
              <a:solidFill>
                <a:srgbClr val="0070C0"/>
              </a:solidFill>
            </a:endParaRPr>
          </a:p>
          <a:p>
            <a:pPr algn="ctr"/>
            <a:r>
              <a:rPr lang="lt-LT" sz="3200" b="1" dirty="0" smtClean="0">
                <a:solidFill>
                  <a:srgbClr val="00B050"/>
                </a:solidFill>
              </a:rPr>
              <a:t>Lengvai </a:t>
            </a:r>
            <a:r>
              <a:rPr lang="lt-LT" sz="3200" b="1" dirty="0">
                <a:solidFill>
                  <a:srgbClr val="00B050"/>
                </a:solidFill>
              </a:rPr>
              <a:t>prisitaiko prie sąlygų. Šio tipo žmonės </a:t>
            </a:r>
            <a:r>
              <a:rPr lang="lt-LT" sz="3200" b="1" u="sng" dirty="0">
                <a:solidFill>
                  <a:srgbClr val="00B050"/>
                </a:solidFill>
              </a:rPr>
              <a:t>mėgsta juokauti</a:t>
            </a:r>
            <a:r>
              <a:rPr lang="lt-LT" sz="3200" b="1" dirty="0">
                <a:solidFill>
                  <a:srgbClr val="00B050"/>
                </a:solidFill>
              </a:rPr>
              <a:t>. </a:t>
            </a:r>
            <a:endParaRPr lang="lt-LT" sz="3200" b="1" dirty="0" smtClean="0">
              <a:solidFill>
                <a:srgbClr val="00B050"/>
              </a:solidFill>
            </a:endParaRPr>
          </a:p>
          <a:p>
            <a:pPr algn="ctr"/>
            <a:endParaRPr lang="lt-LT" sz="3200" b="1" dirty="0" smtClean="0">
              <a:solidFill>
                <a:srgbClr val="00B050"/>
              </a:solidFill>
            </a:endParaRPr>
          </a:p>
          <a:p>
            <a:pPr algn="ctr"/>
            <a:r>
              <a:rPr lang="lt-LT" sz="3200" b="1" dirty="0"/>
              <a:t>G</a:t>
            </a:r>
            <a:r>
              <a:rPr lang="lt-LT" sz="3200" b="1" dirty="0" smtClean="0"/>
              <a:t>ali </a:t>
            </a:r>
            <a:r>
              <a:rPr lang="lt-LT" sz="3200" b="1" dirty="0"/>
              <a:t>įsikalbėti ligą, kai jam tai naudinga. Pats gali padėti sau išgyti.</a:t>
            </a:r>
          </a:p>
        </p:txBody>
      </p:sp>
    </p:spTree>
    <p:extLst>
      <p:ext uri="{BB962C8B-B14F-4D97-AF65-F5344CB8AC3E}">
        <p14:creationId xmlns:p14="http://schemas.microsoft.com/office/powerpoint/2010/main" val="97092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3672408" cy="1143000"/>
          </a:xfrm>
        </p:spPr>
        <p:txBody>
          <a:bodyPr>
            <a:noAutofit/>
          </a:bodyPr>
          <a:lstStyle/>
          <a:p>
            <a:r>
              <a:rPr lang="lt-LT" sz="3600" dirty="0" smtClean="0"/>
              <a:t>MELANCHOLIKAS</a:t>
            </a:r>
            <a:endParaRPr lang="lt-LT" sz="3600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3240360" cy="4968552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707904" y="0"/>
            <a:ext cx="5328592" cy="67413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sz="3500" b="1" dirty="0">
                <a:solidFill>
                  <a:srgbClr val="00B050"/>
                </a:solidFill>
              </a:rPr>
              <a:t>L</a:t>
            </a:r>
            <a:r>
              <a:rPr lang="lt-LT" sz="3500" b="1" dirty="0" smtClean="0">
                <a:solidFill>
                  <a:srgbClr val="00B050"/>
                </a:solidFill>
              </a:rPr>
              <a:t>abai jautrus ir net maža </a:t>
            </a:r>
            <a:r>
              <a:rPr lang="lt-LT" sz="3500" b="1" dirty="0">
                <a:solidFill>
                  <a:srgbClr val="00B050"/>
                </a:solidFill>
                <a:hlinkClick r:id="rId3" action="ppaction://hlinkfile" tooltip="Smulkmena (puslapis neegzistuoja)"/>
              </a:rPr>
              <a:t>smulkmena</a:t>
            </a:r>
            <a:r>
              <a:rPr lang="lt-LT" sz="3500" b="1" dirty="0" smtClean="0">
                <a:solidFill>
                  <a:srgbClr val="00B050"/>
                </a:solidFill>
              </a:rPr>
              <a:t> gali sugadinti </a:t>
            </a:r>
            <a:r>
              <a:rPr lang="lt-LT" sz="3500" b="1" dirty="0" smtClean="0">
                <a:solidFill>
                  <a:srgbClr val="00B050"/>
                </a:solidFill>
                <a:hlinkClick r:id="rId4" action="ppaction://hlinkfile" tooltip="Nuotaika"/>
              </a:rPr>
              <a:t>nuotaiką</a:t>
            </a:r>
            <a:r>
              <a:rPr lang="lt-LT" sz="3500" b="1" dirty="0" smtClean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lt-LT" dirty="0" smtClean="0"/>
              <a:t> </a:t>
            </a:r>
            <a:r>
              <a:rPr lang="lt-LT" sz="3200" b="1" dirty="0" smtClean="0">
                <a:solidFill>
                  <a:srgbClr val="00B0F0"/>
                </a:solidFill>
              </a:rPr>
              <a:t>Neryžtingas, linkęs į pedantiškumą, yra tikras </a:t>
            </a:r>
            <a:r>
              <a:rPr lang="lt-LT" sz="3200" b="1" u="sng" dirty="0" smtClean="0">
                <a:solidFill>
                  <a:srgbClr val="00B0F0"/>
                </a:solidFill>
              </a:rPr>
              <a:t>tvarkos gerbėjas</a:t>
            </a:r>
            <a:r>
              <a:rPr lang="lt-LT" sz="3200" b="1" dirty="0" smtClean="0">
                <a:solidFill>
                  <a:srgbClr val="00B0F0"/>
                </a:solidFill>
              </a:rPr>
              <a:t>, nepatinka improvizacijos,  nori, kad viskas būtų daroma pagal planą. </a:t>
            </a:r>
          </a:p>
          <a:p>
            <a:pPr marL="0" indent="0" algn="ctr">
              <a:buNone/>
            </a:pPr>
            <a:endParaRPr lang="lt-LT" sz="32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lt-LT" sz="3200" b="1" dirty="0" smtClean="0"/>
              <a:t>Labai lojalus ir i</a:t>
            </a:r>
            <a:r>
              <a:rPr lang="lt-LT" sz="3200" b="1" u="sng" dirty="0" smtClean="0"/>
              <a:t>štikimas</a:t>
            </a:r>
            <a:r>
              <a:rPr lang="lt-LT" sz="3200" b="1" dirty="0" smtClean="0"/>
              <a:t>, tačiau pats yra neramus, įtarus ir reiklus, be to, jo nuotaikos nuolat keičiasi. 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326623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3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32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7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77" tmFilter="0, 0; 0.125,0.2665; 0.25,0.4; 0.375,0.465; 0.5,0.5;  0.625,0.535; 0.75,0.6; 0.875,0.7335; 1,1">
                                          <p:stCondLst>
                                            <p:cond delay="157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88" tmFilter="0, 0; 0.125,0.2665; 0.25,0.4; 0.375,0.465; 0.5,0.5;  0.625,0.535; 0.75,0.6; 0.875,0.7335; 1,1">
                                          <p:stCondLst>
                                            <p:cond delay="31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90" tmFilter="0, 0; 0.125,0.2665; 0.25,0.4; 0.375,0.465; 0.5,0.5;  0.625,0.535; 0.75,0.6; 0.875,0.7335; 1,1">
                                          <p:stCondLst>
                                            <p:cond delay="393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2">
                                          <p:stCondLst>
                                            <p:cond delay="154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394" decel="50000">
                                          <p:stCondLst>
                                            <p:cond delay="16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2">
                                          <p:stCondLst>
                                            <p:cond delay="311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394" decel="50000">
                                          <p:stCondLst>
                                            <p:cond delay="317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2">
                                          <p:stCondLst>
                                            <p:cond delay="3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394" decel="50000">
                                          <p:stCondLst>
                                            <p:cond delay="396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2">
                                          <p:stCondLst>
                                            <p:cond delay="429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394" decel="50000">
                                          <p:stCondLst>
                                            <p:cond delay="4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168352" cy="2290266"/>
          </a:xfrm>
        </p:spPr>
        <p:txBody>
          <a:bodyPr>
            <a:normAutofit/>
          </a:bodyPr>
          <a:lstStyle/>
          <a:p>
            <a:r>
              <a:rPr lang="lt-LT" sz="4000" dirty="0" smtClean="0"/>
              <a:t>FLEGMATIKAS</a:t>
            </a:r>
            <a:endParaRPr lang="lt-LT" sz="4000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2690564" cy="3096344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419872" y="116632"/>
            <a:ext cx="5616624" cy="6624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u="sng" dirty="0" smtClean="0">
                <a:solidFill>
                  <a:srgbClr val="00B050"/>
                </a:solidFill>
              </a:rPr>
              <a:t>Lėtas, pastovus </a:t>
            </a:r>
            <a:r>
              <a:rPr lang="lt-LT" b="1" dirty="0" smtClean="0">
                <a:solidFill>
                  <a:srgbClr val="00B050"/>
                </a:solidFill>
              </a:rPr>
              <a:t>ir neemocionalus . Jį reikia pastūmėti kokiai nors veiklai, nes pats dažnai pritrūksta stimulo ir visada laukia iki paskutinės minutės.</a:t>
            </a:r>
          </a:p>
          <a:p>
            <a:pPr marL="0" indent="0">
              <a:buNone/>
            </a:pPr>
            <a:endParaRPr lang="lt-LT" b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lt-LT" b="1" dirty="0" smtClean="0">
                <a:solidFill>
                  <a:schemeClr val="accent6">
                    <a:lumMod val="50000"/>
                  </a:schemeClr>
                </a:solidFill>
              </a:rPr>
              <a:t>Labai tolerantiškas  ir kantrus, yra uždaras, ramus. </a:t>
            </a:r>
          </a:p>
          <a:p>
            <a:pPr marL="0" indent="0" algn="ctr">
              <a:buNone/>
            </a:pPr>
            <a:endParaRPr lang="lt-LT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lt-LT" b="1" dirty="0">
                <a:solidFill>
                  <a:srgbClr val="FF0000"/>
                </a:solidFill>
              </a:rPr>
              <a:t>N</a:t>
            </a:r>
            <a:r>
              <a:rPr lang="lt-LT" b="1" dirty="0" smtClean="0">
                <a:solidFill>
                  <a:srgbClr val="FF0000"/>
                </a:solidFill>
              </a:rPr>
              <a:t>erodo aktyvumo, tačiau pradėtus darbus baigia ištvermingai ir tiksliai.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 </a:t>
            </a:r>
            <a:r>
              <a:rPr lang="lt-LT" b="1" dirty="0" smtClean="0">
                <a:solidFill>
                  <a:srgbClr val="0070C0"/>
                </a:solidFill>
              </a:rPr>
              <a:t>Jis kantrus, ištvermingas, gali ištverti daugiau išbandymų ir sunkumų, nei kitų temperamentų žmonės.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863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74638"/>
            <a:ext cx="3275856" cy="2362274"/>
          </a:xfrm>
        </p:spPr>
        <p:txBody>
          <a:bodyPr/>
          <a:lstStyle/>
          <a:p>
            <a:r>
              <a:rPr lang="lt-LT" dirty="0" smtClean="0"/>
              <a:t>CHOLERIKAS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0888"/>
            <a:ext cx="3096344" cy="3456384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3131840" y="332657"/>
            <a:ext cx="58326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B</a:t>
            </a:r>
            <a:r>
              <a:rPr lang="lt-LT" sz="3200" b="1" dirty="0" smtClean="0"/>
              <a:t>ūdingas </a:t>
            </a:r>
            <a:r>
              <a:rPr lang="lt-LT" sz="3200" b="1" dirty="0"/>
              <a:t>polinkis vadovauti, nes turi tam reikalingų savybių: yra </a:t>
            </a:r>
            <a:r>
              <a:rPr lang="lt-LT" sz="3200" b="1" dirty="0" smtClean="0"/>
              <a:t>ryžtingas, siekiantis </a:t>
            </a:r>
            <a:r>
              <a:rPr lang="lt-LT" sz="3200" b="1" dirty="0"/>
              <a:t>tikslo iki galo. </a:t>
            </a:r>
            <a:endParaRPr lang="lt-LT" sz="3200" b="1" dirty="0" smtClean="0"/>
          </a:p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Supykęs šūkauja</a:t>
            </a:r>
            <a:r>
              <a:rPr lang="lt-LT" sz="3200" b="1" dirty="0">
                <a:solidFill>
                  <a:srgbClr val="FF0000"/>
                </a:solidFill>
              </a:rPr>
              <a:t>, kas tik šauna į galvą</a:t>
            </a:r>
            <a:r>
              <a:rPr lang="lt-LT" sz="3200" b="1" dirty="0" smtClean="0">
                <a:solidFill>
                  <a:srgbClr val="FF0000"/>
                </a:solidFill>
              </a:rPr>
              <a:t>, </a:t>
            </a:r>
            <a:r>
              <a:rPr lang="lt-LT" sz="3200" b="1" dirty="0">
                <a:solidFill>
                  <a:srgbClr val="FF0000"/>
                </a:solidFill>
              </a:rPr>
              <a:t>net skaudžius dalykus. S</a:t>
            </a:r>
            <a:r>
              <a:rPr lang="lt-LT" sz="3200" b="1" dirty="0" smtClean="0">
                <a:solidFill>
                  <a:srgbClr val="FF0000"/>
                </a:solidFill>
              </a:rPr>
              <a:t>varbu </a:t>
            </a:r>
            <a:r>
              <a:rPr lang="lt-LT" sz="3200" b="1" dirty="0">
                <a:solidFill>
                  <a:srgbClr val="FF0000"/>
                </a:solidFill>
              </a:rPr>
              <a:t>mokėti tarsi negirdėti to, ką jis šaukia, mat praėjus pykčio priepuoliui, tikėtina, jis net neatsimins, ką sakė. </a:t>
            </a:r>
            <a:endParaRPr lang="lt-LT" sz="3200" b="1" dirty="0" smtClean="0">
              <a:solidFill>
                <a:srgbClr val="FF0000"/>
              </a:solidFill>
            </a:endParaRPr>
          </a:p>
          <a:p>
            <a:endParaRPr lang="lt-LT" sz="3200" dirty="0" smtClean="0"/>
          </a:p>
          <a:p>
            <a:pPr algn="ctr"/>
            <a:r>
              <a:rPr lang="lt-LT" sz="3200" b="1" dirty="0" smtClean="0">
                <a:solidFill>
                  <a:srgbClr val="7030A0"/>
                </a:solidFill>
              </a:rPr>
              <a:t>Tai </a:t>
            </a:r>
            <a:r>
              <a:rPr lang="lt-LT" sz="3200" b="1" dirty="0">
                <a:solidFill>
                  <a:srgbClr val="7030A0"/>
                </a:solidFill>
              </a:rPr>
              <a:t>judrus, aktyvus žmogus. </a:t>
            </a:r>
          </a:p>
        </p:txBody>
      </p:sp>
    </p:spTree>
    <p:extLst>
      <p:ext uri="{BB962C8B-B14F-4D97-AF65-F5344CB8AC3E}">
        <p14:creationId xmlns:p14="http://schemas.microsoft.com/office/powerpoint/2010/main" val="29446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570186"/>
          </a:xfrm>
        </p:spPr>
        <p:txBody>
          <a:bodyPr>
            <a:noAutofit/>
          </a:bodyPr>
          <a:lstStyle/>
          <a:p>
            <a:r>
              <a:rPr lang="lt-LT" sz="3600" dirty="0"/>
              <a:t>Temperamento ypatybės nekinta ilgą žmogaus gyvenimo tarpą ar net visą gyvenimą</a:t>
            </a:r>
            <a:br>
              <a:rPr lang="lt-LT" sz="3600" dirty="0"/>
            </a:br>
            <a:endParaRPr lang="lt-LT" sz="3600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" y="1556792"/>
            <a:ext cx="3672408" cy="5040560"/>
          </a:xfrm>
        </p:spPr>
      </p:pic>
      <p:pic>
        <p:nvPicPr>
          <p:cNvPr id="3" name="Turinio vietos rezervavimo ženklas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556792"/>
            <a:ext cx="2808312" cy="1800201"/>
          </a:xfr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67012"/>
            <a:ext cx="3096344" cy="195813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01008"/>
            <a:ext cx="2520280" cy="2088232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7" y="4545124"/>
            <a:ext cx="2592289" cy="212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5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249</Words>
  <Application>Microsoft Office PowerPoint</Application>
  <PresentationFormat>Demonstracija ekrane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Office tema</vt:lpstr>
      <vt:lpstr>TEMPERAMENTAI</vt:lpstr>
      <vt:lpstr>PowerPoint pristatymas</vt:lpstr>
      <vt:lpstr>SANGVINIKAS</vt:lpstr>
      <vt:lpstr>MELANCHOLIKAS</vt:lpstr>
      <vt:lpstr>FLEGMATIKAS</vt:lpstr>
      <vt:lpstr>CHOLERIKAS</vt:lpstr>
      <vt:lpstr>Temperamento ypatybės nekinta ilgą žmogaus gyvenimo tarpą ar net visą gyvenimą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SCHEMA</dc:title>
  <dc:creator>Namai</dc:creator>
  <cp:lastModifiedBy>Namai</cp:lastModifiedBy>
  <cp:revision>12</cp:revision>
  <dcterms:created xsi:type="dcterms:W3CDTF">2011-12-04T15:26:15Z</dcterms:created>
  <dcterms:modified xsi:type="dcterms:W3CDTF">2011-12-04T16:46:42Z</dcterms:modified>
</cp:coreProperties>
</file>