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4" name="Antraštė 13"/>
          <p:cNvSpPr>
            <a:spLocks noGrp="1"/>
          </p:cNvSpPr>
          <p:nvPr>
            <p:ph type="ctrTitle"/>
          </p:nvPr>
        </p:nvSpPr>
        <p:spPr>
          <a:xfrm>
            <a:off x="1432560" y="359898"/>
            <a:ext cx="7406640" cy="1472184"/>
          </a:xfrm>
        </p:spPr>
        <p:txBody>
          <a:bodyPr anchor="b"/>
          <a:lstStyle>
            <a:lvl1pPr algn="l">
              <a:defRPr/>
            </a:lvl1pPr>
            <a:extLst/>
          </a:lstStyle>
          <a:p>
            <a:r>
              <a:rPr kumimoji="0" lang="lt-LT" smtClean="0"/>
              <a:t>Spustelėję redag. ruoš. pavad. stilių</a:t>
            </a:r>
            <a:endParaRPr kumimoji="0" lang="en-US"/>
          </a:p>
        </p:txBody>
      </p:sp>
      <p:sp>
        <p:nvSpPr>
          <p:cNvPr id="22" name="Antrinis pavadinimas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7" name="Datos vietos rezervavimo ženklas 6"/>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20" name="Poraštės vietos rezervavimo ženklas 19"/>
          <p:cNvSpPr>
            <a:spLocks noGrp="1"/>
          </p:cNvSpPr>
          <p:nvPr>
            <p:ph type="ftr" sz="quarter" idx="11"/>
          </p:nvPr>
        </p:nvSpPr>
        <p:spPr/>
        <p:txBody>
          <a:bodyPr/>
          <a:lstStyle>
            <a:extLst/>
          </a:lstStyle>
          <a:p>
            <a:endParaRPr lang="lt-LT"/>
          </a:p>
        </p:txBody>
      </p:sp>
      <p:sp>
        <p:nvSpPr>
          <p:cNvPr id="10" name="Skaidrės numerio vietos rezervavimo ženklas 9"/>
          <p:cNvSpPr>
            <a:spLocks noGrp="1"/>
          </p:cNvSpPr>
          <p:nvPr>
            <p:ph type="sldNum" sz="quarter" idx="12"/>
          </p:nvPr>
        </p:nvSpPr>
        <p:spPr/>
        <p:txBody>
          <a:bodyPr/>
          <a:lstStyle>
            <a:extLst/>
          </a:lstStyle>
          <a:p>
            <a:fld id="{4ED5D2F0-5939-4A31-AA00-5D2D0C4501EC}" type="slidenum">
              <a:rPr lang="lt-LT" smtClean="0"/>
              <a:t>‹#›</a:t>
            </a:fld>
            <a:endParaRPr lang="lt-LT"/>
          </a:p>
        </p:txBody>
      </p:sp>
      <p:sp>
        <p:nvSpPr>
          <p:cNvPr id="8" name="Ovalas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Stačiakampis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ED5D2F0-5939-4A31-AA00-5D2D0C4501EC}" type="slidenum">
              <a:rPr lang="lt-LT" smtClean="0"/>
              <a:t>‹#›</a:t>
            </a:fld>
            <a:endParaRPr lang="lt-LT"/>
          </a:p>
        </p:txBody>
      </p:sp>
      <p:sp>
        <p:nvSpPr>
          <p:cNvPr id="10" name="Stačiakampis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nchor="ctr"/>
          <a:lstStyle>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Stačiakampis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4ED5D2F0-5939-4A31-AA00-5D2D0C4501EC}" type="slidenum">
              <a:rPr lang="lt-LT" smtClean="0"/>
              <a:t>‹#›</a:t>
            </a:fld>
            <a:endParaRPr lang="lt-LT"/>
          </a:p>
        </p:txBody>
      </p:sp>
      <p:sp>
        <p:nvSpPr>
          <p:cNvPr id="6" name="Stačiakampis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lt-LT" smtClean="0"/>
              <a:t>Spustelėję redag. ruoš. pavad. stilių</a:t>
            </a:r>
            <a:endParaRPr kumimoji="0" lang="en-US"/>
          </a:p>
        </p:txBody>
      </p:sp>
      <p:sp>
        <p:nvSpPr>
          <p:cNvPr id="5" name="Datos vietos rezervavimo ženklas 4"/>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4ED5D2F0-5939-4A31-AA00-5D2D0C4501EC}" type="slidenum">
              <a:rPr lang="lt-LT" smtClean="0"/>
              <a:t>‹#›</a:t>
            </a:fld>
            <a:endParaRPr lang="lt-LT"/>
          </a:p>
        </p:txBody>
      </p:sp>
      <p:sp>
        <p:nvSpPr>
          <p:cNvPr id="8" name="Stačiakampis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aveikslėlio vietos rezervavimo ženklas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lt-LT" smtClean="0"/>
              <a:t>Spustelėkite piktogr. norėdami įtraukti pav.</a:t>
            </a:r>
            <a:endParaRPr kumimoji="0" lang="en-US" dirty="0"/>
          </a:p>
        </p:txBody>
      </p:sp>
      <p:sp>
        <p:nvSpPr>
          <p:cNvPr id="9" name="Struktūrinė schema: procesa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ruktūrinė schema: procesa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o vietos rezervavimo ženklas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274639"/>
            <a:ext cx="1828800" cy="5851525"/>
          </a:xfrm>
        </p:spPr>
        <p:txBody>
          <a:bodyPr vert="eaVert"/>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1143000" y="274640"/>
            <a:ext cx="5562600" cy="5851525"/>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9A57432-23E5-433A-9915-75D7CE313F7C}" type="datetimeFigureOut">
              <a:rPr lang="lt-LT" smtClean="0"/>
              <a:t>2011.12.11</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ED5D2F0-5939-4A31-AA00-5D2D0C4501EC}"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kritulinė diagram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Žied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tačiakampis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Pavadinimo vietos rezervavimo ženklas 4"/>
          <p:cNvSpPr>
            <a:spLocks noGrp="1"/>
          </p:cNvSpPr>
          <p:nvPr>
            <p:ph type="title"/>
          </p:nvPr>
        </p:nvSpPr>
        <p:spPr>
          <a:xfrm>
            <a:off x="1435608" y="274638"/>
            <a:ext cx="7498080" cy="1143000"/>
          </a:xfrm>
          <a:prstGeom prst="rect">
            <a:avLst/>
          </a:prstGeom>
        </p:spPr>
        <p:txBody>
          <a:bodyPr anchor="ctr">
            <a:normAutofit/>
          </a:bodyPr>
          <a:lstStyle>
            <a:extLst/>
          </a:lstStyle>
          <a:p>
            <a:r>
              <a:rPr kumimoji="0" lang="lt-LT" smtClean="0"/>
              <a:t>Spustelėję redag. ruoš. pavad. stilių</a:t>
            </a:r>
            <a:endParaRPr kumimoji="0" lang="en-US"/>
          </a:p>
        </p:txBody>
      </p:sp>
      <p:sp>
        <p:nvSpPr>
          <p:cNvPr id="9" name="Teksto vietos rezervavimo ženklas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9A57432-23E5-433A-9915-75D7CE313F7C}" type="datetimeFigureOut">
              <a:rPr lang="lt-LT" smtClean="0"/>
              <a:t>2011.12.11</a:t>
            </a:fld>
            <a:endParaRPr lang="lt-LT"/>
          </a:p>
        </p:txBody>
      </p:sp>
      <p:sp>
        <p:nvSpPr>
          <p:cNvPr id="10" name="Poraštės vietos rezervavimo ženklas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kaidrės numerio vietos rezervavimo ženklas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ED5D2F0-5939-4A31-AA00-5D2D0C4501EC}" type="slidenum">
              <a:rPr lang="lt-LT" smtClean="0"/>
              <a:t>‹#›</a:t>
            </a:fld>
            <a:endParaRPr lang="lt-LT"/>
          </a:p>
        </p:txBody>
      </p:sp>
      <p:sp>
        <p:nvSpPr>
          <p:cNvPr id="15" name="Stačiakampis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	     ROMANTIZMAS</a:t>
            </a:r>
            <a:endParaRPr lang="lt-LT" dirty="0"/>
          </a:p>
        </p:txBody>
      </p:sp>
      <p:sp>
        <p:nvSpPr>
          <p:cNvPr id="3" name="Antrinis pavadinimas 2"/>
          <p:cNvSpPr>
            <a:spLocks noGrp="1"/>
          </p:cNvSpPr>
          <p:nvPr>
            <p:ph type="subTitle" idx="1"/>
          </p:nvPr>
        </p:nvSpPr>
        <p:spPr/>
        <p:txBody>
          <a:bodyPr/>
          <a:lstStyle/>
          <a:p>
            <a:r>
              <a:rPr lang="lt-LT" dirty="0" smtClean="0"/>
              <a:t>		(tautinio atgimimo epocha)</a:t>
            </a:r>
          </a:p>
          <a:p>
            <a:r>
              <a:rPr lang="lt-LT" dirty="0" smtClean="0"/>
              <a:t>Literatūros ir meno srovė, susiformavusi Europoje XVIII a. pabaigoje ir XIX a. pirmoje pusėje, veikiant prancūzų revoliucijos idealams</a:t>
            </a:r>
            <a:endParaRPr lang="lt-LT" dirty="0"/>
          </a:p>
        </p:txBody>
      </p:sp>
    </p:spTree>
    <p:extLst>
      <p:ext uri="{BB962C8B-B14F-4D97-AF65-F5344CB8AC3E}">
        <p14:creationId xmlns:p14="http://schemas.microsoft.com/office/powerpoint/2010/main" val="1748238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BRUOŽAI</a:t>
            </a:r>
            <a:endParaRPr lang="lt-LT" dirty="0"/>
          </a:p>
        </p:txBody>
      </p:sp>
      <p:sp>
        <p:nvSpPr>
          <p:cNvPr id="3" name="Turinio vietos rezervavimo ženklas 2"/>
          <p:cNvSpPr>
            <a:spLocks noGrp="1"/>
          </p:cNvSpPr>
          <p:nvPr>
            <p:ph idx="1"/>
          </p:nvPr>
        </p:nvSpPr>
        <p:spPr/>
        <p:txBody>
          <a:bodyPr/>
          <a:lstStyle/>
          <a:p>
            <a:r>
              <a:rPr lang="lt-LT" dirty="0" smtClean="0"/>
              <a:t>Aukštinamas žmogaus pilnatvės siekimas, gamtos kultas, jausmai, fantazija.</a:t>
            </a:r>
          </a:p>
          <a:p>
            <a:r>
              <a:rPr lang="lt-LT" dirty="0" smtClean="0"/>
              <a:t>Naudojami liaudies, istorijos, egzotiški motyvai.</a:t>
            </a:r>
          </a:p>
          <a:p>
            <a:r>
              <a:rPr lang="lt-LT" dirty="0" smtClean="0"/>
              <a:t>Skelbiamos nepriklausomybės ir patriotizmo idėjos.</a:t>
            </a:r>
          </a:p>
          <a:p>
            <a:r>
              <a:rPr lang="lt-LT" dirty="0" smtClean="0"/>
              <a:t>Kūryboje – nauja herojus, vienišas kovotojas su pasauliu.</a:t>
            </a:r>
            <a:endParaRPr lang="lt-LT" dirty="0"/>
          </a:p>
        </p:txBody>
      </p:sp>
    </p:spTree>
    <p:extLst>
      <p:ext uri="{BB962C8B-B14F-4D97-AF65-F5344CB8AC3E}">
        <p14:creationId xmlns:p14="http://schemas.microsoft.com/office/powerpoint/2010/main" val="1437808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r>
              <a:rPr lang="lt-LT" dirty="0" smtClean="0"/>
              <a:t>Tikrovė perkūrinėjama, noras pertvarkyti gyvenimą, daug fantastikos, sąlygiškų situacijų, simbolių, grotesko, daug romantikos.</a:t>
            </a:r>
          </a:p>
          <a:p>
            <a:r>
              <a:rPr lang="lt-LT" dirty="0" smtClean="0"/>
              <a:t>Idealo ir tikrovės konfliktas, romantinė meilė.</a:t>
            </a:r>
          </a:p>
          <a:p>
            <a:r>
              <a:rPr lang="lt-LT" dirty="0" smtClean="0"/>
              <a:t>Gamta idealizuota, emocinga; gamtoje žmogus išgyvena.</a:t>
            </a:r>
            <a:endParaRPr lang="lt-LT" dirty="0"/>
          </a:p>
        </p:txBody>
      </p:sp>
    </p:spTree>
    <p:extLst>
      <p:ext uri="{BB962C8B-B14F-4D97-AF65-F5344CB8AC3E}">
        <p14:creationId xmlns:p14="http://schemas.microsoft.com/office/powerpoint/2010/main" val="2480734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ADOMAS  MICKEVIČIUS</a:t>
            </a:r>
            <a:endParaRPr lang="lt-LT" dirty="0"/>
          </a:p>
        </p:txBody>
      </p:sp>
      <p:sp>
        <p:nvSpPr>
          <p:cNvPr id="3" name="Turinio vietos rezervavimo ženklas 2"/>
          <p:cNvSpPr>
            <a:spLocks noGrp="1"/>
          </p:cNvSpPr>
          <p:nvPr>
            <p:ph idx="1"/>
          </p:nvPr>
        </p:nvSpPr>
        <p:spPr/>
        <p:txBody>
          <a:bodyPr/>
          <a:lstStyle/>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916832"/>
            <a:ext cx="403244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053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„KRYMO  SONETAI“</a:t>
            </a:r>
            <a:endParaRPr lang="lt-LT" dirty="0"/>
          </a:p>
        </p:txBody>
      </p:sp>
      <p:sp>
        <p:nvSpPr>
          <p:cNvPr id="3" name="Turinio vietos rezervavimo ženklas 2"/>
          <p:cNvSpPr>
            <a:spLocks noGrp="1"/>
          </p:cNvSpPr>
          <p:nvPr>
            <p:ph idx="1"/>
          </p:nvPr>
        </p:nvSpPr>
        <p:spPr/>
        <p:txBody>
          <a:bodyPr/>
          <a:lstStyle/>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484784"/>
            <a:ext cx="324036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083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484784"/>
            <a:ext cx="468052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583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638463"/>
            <a:ext cx="396044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7145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556792"/>
            <a:ext cx="518457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427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Atsiradimo aplinkybės ir prielaidos</a:t>
            </a:r>
            <a:endParaRPr lang="lt-LT" dirty="0"/>
          </a:p>
        </p:txBody>
      </p:sp>
      <p:sp>
        <p:nvSpPr>
          <p:cNvPr id="3" name="Turinio vietos rezervavimo ženklas 2"/>
          <p:cNvSpPr>
            <a:spLocks noGrp="1"/>
          </p:cNvSpPr>
          <p:nvPr>
            <p:ph idx="1"/>
          </p:nvPr>
        </p:nvSpPr>
        <p:spPr/>
        <p:txBody>
          <a:bodyPr/>
          <a:lstStyle/>
          <a:p>
            <a:r>
              <a:rPr lang="lt-LT" b="1" u="sng" dirty="0" smtClean="0"/>
              <a:t>Noras keistis: </a:t>
            </a:r>
          </a:p>
          <a:p>
            <a:r>
              <a:rPr lang="lt-LT" dirty="0" smtClean="0"/>
              <a:t>siekimas originalumo gyvenime ir literatūroje, </a:t>
            </a:r>
          </a:p>
          <a:p>
            <a:r>
              <a:rPr lang="lt-LT" dirty="0" smtClean="0"/>
              <a:t>poeto laisvė, </a:t>
            </a:r>
          </a:p>
          <a:p>
            <a:r>
              <a:rPr lang="lt-LT" dirty="0" smtClean="0"/>
              <a:t>kūrybos naujovių paieškos</a:t>
            </a:r>
            <a:endParaRPr lang="lt-LT" dirty="0"/>
          </a:p>
        </p:txBody>
      </p:sp>
    </p:spTree>
    <p:extLst>
      <p:ext uri="{BB962C8B-B14F-4D97-AF65-F5344CB8AC3E}">
        <p14:creationId xmlns:p14="http://schemas.microsoft.com/office/powerpoint/2010/main" val="100682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SVARBIAUSI ĮVYKIAI</a:t>
            </a:r>
            <a:endParaRPr lang="lt-LT" dirty="0"/>
          </a:p>
        </p:txBody>
      </p:sp>
      <p:sp>
        <p:nvSpPr>
          <p:cNvPr id="3" name="Turinio vietos rezervavimo ženklas 2"/>
          <p:cNvSpPr>
            <a:spLocks noGrp="1"/>
          </p:cNvSpPr>
          <p:nvPr>
            <p:ph idx="1"/>
          </p:nvPr>
        </p:nvSpPr>
        <p:spPr/>
        <p:txBody>
          <a:bodyPr/>
          <a:lstStyle/>
          <a:p>
            <a:r>
              <a:rPr lang="lt-LT" dirty="0" smtClean="0"/>
              <a:t>Napoleono žygis per Europą ir prancūzų revoliucija (1789-1794), sugriovusi feodalinę sistemą, panaikinusi luomines privilegijas, tačiau neatitikusi svajoto idealo, neišpildžiusi asmens išlaisvinimo, harmoningo ir laimingo gyvenimo vilčių. </a:t>
            </a:r>
          </a:p>
          <a:p>
            <a:r>
              <a:rPr lang="lt-LT" dirty="0" smtClean="0"/>
              <a:t>Sustiprėjo nerimas, nusivylimas, pesimizmas, išjudinęs pavergtas tautas.</a:t>
            </a:r>
          </a:p>
          <a:p>
            <a:r>
              <a:rPr lang="lt-LT" dirty="0" smtClean="0"/>
              <a:t>Nacionalinės savimonės formavimasis.</a:t>
            </a:r>
            <a:endParaRPr lang="lt-LT" dirty="0"/>
          </a:p>
        </p:txBody>
      </p:sp>
    </p:spTree>
    <p:extLst>
      <p:ext uri="{BB962C8B-B14F-4D97-AF65-F5344CB8AC3E}">
        <p14:creationId xmlns:p14="http://schemas.microsoft.com/office/powerpoint/2010/main" val="203109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TIKROVĖ IR IDEALYBĖ</a:t>
            </a:r>
            <a:endParaRPr lang="lt-LT" dirty="0"/>
          </a:p>
        </p:txBody>
      </p:sp>
      <p:sp>
        <p:nvSpPr>
          <p:cNvPr id="3" name="Turinio vietos rezervavimo ženklas 2"/>
          <p:cNvSpPr>
            <a:spLocks noGrp="1"/>
          </p:cNvSpPr>
          <p:nvPr>
            <p:ph idx="1"/>
          </p:nvPr>
        </p:nvSpPr>
        <p:spPr/>
        <p:txBody>
          <a:bodyPr/>
          <a:lstStyle/>
          <a:p>
            <a:r>
              <a:rPr lang="lt-LT" dirty="0" smtClean="0"/>
              <a:t>Romantikams realus pasaulis atrodė chaotiškas, prieštaringas, nepastovus, neteisingas. Juos viliojo anapus pasaulio esanti paslaptis, protu nepaaiškinami dalykai, troško nekasdieniškumo, vengė realybės, kuri varžo, į kasdienį gyvenimą žiūrėjo iš idealo aukštybių.</a:t>
            </a:r>
            <a:endParaRPr lang="lt-LT" dirty="0"/>
          </a:p>
        </p:txBody>
      </p:sp>
    </p:spTree>
    <p:extLst>
      <p:ext uri="{BB962C8B-B14F-4D97-AF65-F5344CB8AC3E}">
        <p14:creationId xmlns:p14="http://schemas.microsoft.com/office/powerpoint/2010/main" val="3589657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IŠVADA</a:t>
            </a:r>
            <a:endParaRPr lang="lt-LT" dirty="0"/>
          </a:p>
        </p:txBody>
      </p:sp>
      <p:sp>
        <p:nvSpPr>
          <p:cNvPr id="3" name="Turinio vietos rezervavimo ženklas 2"/>
          <p:cNvSpPr>
            <a:spLocks noGrp="1"/>
          </p:cNvSpPr>
          <p:nvPr>
            <p:ph idx="1"/>
          </p:nvPr>
        </p:nvSpPr>
        <p:spPr/>
        <p:txBody>
          <a:bodyPr/>
          <a:lstStyle/>
          <a:p>
            <a:endParaRPr lang="lt-LT" dirty="0" smtClean="0"/>
          </a:p>
          <a:p>
            <a:pPr marL="82296" indent="0">
              <a:buNone/>
            </a:pPr>
            <a:r>
              <a:rPr lang="lt-LT" dirty="0"/>
              <a:t>	</a:t>
            </a:r>
            <a:r>
              <a:rPr lang="lt-LT" dirty="0" smtClean="0">
                <a:solidFill>
                  <a:srgbClr val="FF0000"/>
                </a:solidFill>
              </a:rPr>
              <a:t>DVIEJŲ PASAULIŲ –</a:t>
            </a:r>
          </a:p>
          <a:p>
            <a:pPr marL="82296" indent="0">
              <a:buNone/>
            </a:pPr>
            <a:r>
              <a:rPr lang="lt-LT" dirty="0" smtClean="0">
                <a:solidFill>
                  <a:srgbClr val="FF0000"/>
                </a:solidFill>
              </a:rPr>
              <a:t>	realaus ir įsivaizduojamo-</a:t>
            </a:r>
          </a:p>
          <a:p>
            <a:pPr marL="82296" indent="0">
              <a:buNone/>
            </a:pPr>
            <a:r>
              <a:rPr lang="lt-LT" dirty="0" smtClean="0">
                <a:solidFill>
                  <a:srgbClr val="FF0000"/>
                </a:solidFill>
              </a:rPr>
              <a:t>		PRIEŠPRIEŠA</a:t>
            </a:r>
            <a:endParaRPr lang="lt-LT" dirty="0">
              <a:solidFill>
                <a:srgbClr val="FF0000"/>
              </a:solidFill>
            </a:endParaRPr>
          </a:p>
        </p:txBody>
      </p:sp>
    </p:spTree>
    <p:extLst>
      <p:ext uri="{BB962C8B-B14F-4D97-AF65-F5344CB8AC3E}">
        <p14:creationId xmlns:p14="http://schemas.microsoft.com/office/powerpoint/2010/main" val="36561936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VAIZDUOTĖ</a:t>
            </a:r>
            <a:endParaRPr lang="lt-LT" dirty="0"/>
          </a:p>
        </p:txBody>
      </p:sp>
      <p:sp>
        <p:nvSpPr>
          <p:cNvPr id="3" name="Turinio vietos rezervavimo ženklas 2"/>
          <p:cNvSpPr>
            <a:spLocks noGrp="1"/>
          </p:cNvSpPr>
          <p:nvPr>
            <p:ph idx="1"/>
          </p:nvPr>
        </p:nvSpPr>
        <p:spPr>
          <a:xfrm>
            <a:off x="1435608" y="1447800"/>
            <a:ext cx="7498080" cy="4800600"/>
          </a:xfrm>
        </p:spPr>
        <p:txBody>
          <a:bodyPr/>
          <a:lstStyle/>
          <a:p>
            <a:pPr marL="82296" indent="0">
              <a:buNone/>
            </a:pPr>
            <a:r>
              <a:rPr lang="lt-LT" dirty="0" smtClean="0"/>
              <a:t>Tikrasis, amžinasis pasaulis pažįstamas intuicija, sapnu, vaizduote. Svajonė įgyvendinama mene ir sukuriamas grožio pasaulis, kuriame vyraus meilė ir harmonija, nebus tikrovės prieštaravimų.</a:t>
            </a:r>
          </a:p>
          <a:p>
            <a:pPr marL="82296" indent="0">
              <a:buNone/>
            </a:pPr>
            <a:endParaRPr lang="lt-LT" dirty="0"/>
          </a:p>
          <a:p>
            <a:pPr marL="82296" indent="0">
              <a:buNone/>
            </a:pPr>
            <a:r>
              <a:rPr lang="lt-LT" dirty="0" smtClean="0">
                <a:solidFill>
                  <a:srgbClr val="FF0000"/>
                </a:solidFill>
              </a:rPr>
              <a:t>IŠVADA: atsisakoma tikrovės vaizdavimo</a:t>
            </a:r>
            <a:endParaRPr lang="lt-LT" dirty="0">
              <a:solidFill>
                <a:srgbClr val="FF0000"/>
              </a:solidFill>
            </a:endParaRPr>
          </a:p>
        </p:txBody>
      </p:sp>
    </p:spTree>
    <p:extLst>
      <p:ext uri="{BB962C8B-B14F-4D97-AF65-F5344CB8AC3E}">
        <p14:creationId xmlns:p14="http://schemas.microsoft.com/office/powerpoint/2010/main" val="3782326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VIDINIS PASAULIS</a:t>
            </a:r>
            <a:endParaRPr lang="lt-LT" dirty="0"/>
          </a:p>
        </p:txBody>
      </p:sp>
      <p:sp>
        <p:nvSpPr>
          <p:cNvPr id="3" name="Turinio vietos rezervavimo ženklas 2"/>
          <p:cNvSpPr>
            <a:spLocks noGrp="1"/>
          </p:cNvSpPr>
          <p:nvPr>
            <p:ph idx="1"/>
          </p:nvPr>
        </p:nvSpPr>
        <p:spPr/>
        <p:txBody>
          <a:bodyPr/>
          <a:lstStyle/>
          <a:p>
            <a:pPr marL="82296" indent="0">
              <a:buNone/>
            </a:pPr>
            <a:r>
              <a:rPr lang="lt-LT" dirty="0" smtClean="0"/>
              <a:t>Kūrybinga asmenybė gali aprėpti visatą, pažinti ir vaizduoti subjektyvų pasaulį, išreikšti nepakartojamą sielos gyvenimą. Svarbiausia dvasinės vertybės – religinis jausmas ir meilė. Tik tada galima patirti būties pilnatvę, susijungti su pasauliu ir Dievu.</a:t>
            </a:r>
          </a:p>
          <a:p>
            <a:pPr marL="82296" indent="0">
              <a:buNone/>
            </a:pPr>
            <a:r>
              <a:rPr lang="lt-LT" dirty="0" smtClean="0">
                <a:solidFill>
                  <a:srgbClr val="FF0000"/>
                </a:solidFill>
              </a:rPr>
              <a:t>IŠVADA: svarbiausia jausminis, individualus žmogaus gyvenimas, jo vertė.</a:t>
            </a:r>
            <a:endParaRPr lang="lt-LT" dirty="0">
              <a:solidFill>
                <a:srgbClr val="FF0000"/>
              </a:solidFill>
            </a:endParaRPr>
          </a:p>
        </p:txBody>
      </p:sp>
    </p:spTree>
    <p:extLst>
      <p:ext uri="{BB962C8B-B14F-4D97-AF65-F5344CB8AC3E}">
        <p14:creationId xmlns:p14="http://schemas.microsoft.com/office/powerpoint/2010/main" val="351596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GAMTA</a:t>
            </a:r>
            <a:endParaRPr lang="lt-LT" dirty="0"/>
          </a:p>
        </p:txBody>
      </p:sp>
      <p:sp>
        <p:nvSpPr>
          <p:cNvPr id="3" name="Turinio vietos rezervavimo ženklas 2"/>
          <p:cNvSpPr>
            <a:spLocks noGrp="1"/>
          </p:cNvSpPr>
          <p:nvPr>
            <p:ph idx="1"/>
          </p:nvPr>
        </p:nvSpPr>
        <p:spPr/>
        <p:txBody>
          <a:bodyPr/>
          <a:lstStyle/>
          <a:p>
            <a:pPr marL="82296" indent="0">
              <a:buNone/>
            </a:pPr>
            <a:r>
              <a:rPr lang="lt-LT" dirty="0" smtClean="0"/>
              <a:t>Gamtoje atsispindi dieviškasis pradas. Naktis, miškas, audringa jūra, žemė – paslapčių atskleidimo vietos. Romantiką žavi beribė, paslaptinga, didinga gamta, kuri teikia prieglobstį nuo nykios kasdienybės. Vyrauja kalnų, jūros, nakties peizažai, kerinti mistiška gamta.</a:t>
            </a:r>
          </a:p>
          <a:p>
            <a:pPr marL="82296" indent="0">
              <a:buNone/>
            </a:pPr>
            <a:r>
              <a:rPr lang="lt-LT" dirty="0" smtClean="0">
                <a:solidFill>
                  <a:srgbClr val="FF0000"/>
                </a:solidFill>
              </a:rPr>
              <a:t>IŠVADA: gamta tampa palaima ir išsigelbėjimu</a:t>
            </a:r>
            <a:r>
              <a:rPr lang="lt-LT" dirty="0" smtClean="0"/>
              <a:t>.</a:t>
            </a:r>
            <a:endParaRPr lang="lt-LT" dirty="0"/>
          </a:p>
        </p:txBody>
      </p:sp>
    </p:spTree>
    <p:extLst>
      <p:ext uri="{BB962C8B-B14F-4D97-AF65-F5344CB8AC3E}">
        <p14:creationId xmlns:p14="http://schemas.microsoft.com/office/powerpoint/2010/main" val="31994736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TOLIMI KRAŠTAI IR LAIKAI</a:t>
            </a:r>
            <a:endParaRPr lang="lt-LT" dirty="0"/>
          </a:p>
        </p:txBody>
      </p:sp>
      <p:sp>
        <p:nvSpPr>
          <p:cNvPr id="3" name="Turinio vietos rezervavimo ženklas 2"/>
          <p:cNvSpPr>
            <a:spLocks noGrp="1"/>
          </p:cNvSpPr>
          <p:nvPr>
            <p:ph idx="1"/>
          </p:nvPr>
        </p:nvSpPr>
        <p:spPr/>
        <p:txBody>
          <a:bodyPr/>
          <a:lstStyle/>
          <a:p>
            <a:pPr marL="82296" indent="0">
              <a:buNone/>
            </a:pPr>
            <a:endParaRPr lang="lt-LT" dirty="0" smtClean="0"/>
          </a:p>
          <a:p>
            <a:pPr marL="82296" indent="0">
              <a:buNone/>
            </a:pPr>
            <a:r>
              <a:rPr lang="lt-LT" dirty="0" smtClean="0"/>
              <a:t>Svajojamo idealo siekiama egzotiškuose kraštuose: pinasi pasaka ir tikrovė, natūralumas, blogio nepaveiktas pasaulis. Dievinami viduramžiai: čia gyvenimas buvęs harmoningas ir laimingas. Žavėjo riterių žygiai, meilės poezija, tikėjimo stebuklai.</a:t>
            </a:r>
            <a:endParaRPr lang="lt-LT" dirty="0"/>
          </a:p>
        </p:txBody>
      </p:sp>
    </p:spTree>
    <p:extLst>
      <p:ext uri="{BB962C8B-B14F-4D97-AF65-F5344CB8AC3E}">
        <p14:creationId xmlns:p14="http://schemas.microsoft.com/office/powerpoint/2010/main" val="218319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TAUTOS DVASIA</a:t>
            </a:r>
            <a:endParaRPr lang="lt-LT" dirty="0"/>
          </a:p>
        </p:txBody>
      </p:sp>
      <p:sp>
        <p:nvSpPr>
          <p:cNvPr id="3" name="Turinio vietos rezervavimo ženklas 2"/>
          <p:cNvSpPr>
            <a:spLocks noGrp="1"/>
          </p:cNvSpPr>
          <p:nvPr>
            <p:ph idx="1"/>
          </p:nvPr>
        </p:nvSpPr>
        <p:spPr/>
        <p:txBody>
          <a:bodyPr/>
          <a:lstStyle/>
          <a:p>
            <a:pPr marL="82296" indent="0">
              <a:buNone/>
            </a:pPr>
            <a:endParaRPr lang="lt-LT" dirty="0" smtClean="0"/>
          </a:p>
          <a:p>
            <a:pPr marL="82296" indent="0">
              <a:buNone/>
            </a:pPr>
            <a:r>
              <a:rPr lang="lt-LT" dirty="0" smtClean="0"/>
              <a:t>Istorija vaizduojama kaip nuolatinis atsinaujinimas ir kitimas. </a:t>
            </a:r>
          </a:p>
          <a:p>
            <a:pPr marL="82296" indent="0">
              <a:buNone/>
            </a:pPr>
            <a:r>
              <a:rPr lang="lt-LT" dirty="0" smtClean="0"/>
              <a:t>Kiekviena tauta unikali ir išskirtinė.</a:t>
            </a:r>
          </a:p>
          <a:p>
            <a:pPr marL="82296" indent="0">
              <a:buNone/>
            </a:pPr>
            <a:r>
              <a:rPr lang="lt-LT" dirty="0" smtClean="0"/>
              <a:t>Tautos kultūra vertinga ir įdomi.</a:t>
            </a:r>
          </a:p>
          <a:p>
            <a:pPr marL="82296" indent="0">
              <a:buNone/>
            </a:pPr>
            <a:r>
              <a:rPr lang="lt-LT" dirty="0" smtClean="0"/>
              <a:t>Praeityje ieškoma savitumo, siužetų savo kūryboje.</a:t>
            </a:r>
            <a:endParaRPr lang="lt-LT" dirty="0"/>
          </a:p>
        </p:txBody>
      </p:sp>
    </p:spTree>
    <p:extLst>
      <p:ext uri="{BB962C8B-B14F-4D97-AF65-F5344CB8AC3E}">
        <p14:creationId xmlns:p14="http://schemas.microsoft.com/office/powerpoint/2010/main" val="41709625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ROMANTINIS PERSONAŽAS</a:t>
            </a:r>
            <a:endParaRPr lang="lt-LT" dirty="0"/>
          </a:p>
        </p:txBody>
      </p:sp>
      <p:sp>
        <p:nvSpPr>
          <p:cNvPr id="3" name="Turinio vietos rezervavimo ženklas 2"/>
          <p:cNvSpPr>
            <a:spLocks noGrp="1"/>
          </p:cNvSpPr>
          <p:nvPr>
            <p:ph idx="1"/>
          </p:nvPr>
        </p:nvSpPr>
        <p:spPr/>
        <p:txBody>
          <a:bodyPr/>
          <a:lstStyle/>
          <a:p>
            <a:pPr marL="82296" indent="0">
              <a:buNone/>
            </a:pPr>
            <a:r>
              <a:rPr lang="lt-LT" dirty="0" smtClean="0"/>
              <a:t>Tai jausmo žmogus: dvasiškai laisvas, neramios ir išdidžios sielos, stiprių aistrų, turtingo dvasinio pasaulio. Jis nuolat analizuoja, mąsto. Jis nesitaiko su tikrovės blogiu, gyvena pagal sąžinės ir širdies balsą. Dėl nesėkmių jis užsidaro savyje, bėga į gamtą, kažko ilgisi. </a:t>
            </a:r>
            <a:r>
              <a:rPr lang="lt-LT" dirty="0" err="1" smtClean="0"/>
              <a:t>Mėgstamiausia</a:t>
            </a:r>
            <a:r>
              <a:rPr lang="lt-LT" dirty="0" smtClean="0"/>
              <a:t> romantikų būsena – liūdesys, melancholija. Vertinamas kūrėjas – menininkas.</a:t>
            </a:r>
            <a:endParaRPr lang="lt-LT" dirty="0"/>
          </a:p>
        </p:txBody>
      </p:sp>
    </p:spTree>
    <p:extLst>
      <p:ext uri="{BB962C8B-B14F-4D97-AF65-F5344CB8AC3E}">
        <p14:creationId xmlns:p14="http://schemas.microsoft.com/office/powerpoint/2010/main" val="34091236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IŠVADA</a:t>
            </a:r>
            <a:endParaRPr lang="lt-LT" dirty="0"/>
          </a:p>
        </p:txBody>
      </p:sp>
      <p:sp>
        <p:nvSpPr>
          <p:cNvPr id="3" name="Turinio vietos rezervavimo ženklas 2"/>
          <p:cNvSpPr>
            <a:spLocks noGrp="1"/>
          </p:cNvSpPr>
          <p:nvPr>
            <p:ph idx="1"/>
          </p:nvPr>
        </p:nvSpPr>
        <p:spPr/>
        <p:txBody>
          <a:bodyPr/>
          <a:lstStyle/>
          <a:p>
            <a:pPr marL="82296" indent="0">
              <a:buNone/>
            </a:pPr>
            <a:endParaRPr lang="lt-LT" dirty="0" smtClean="0"/>
          </a:p>
          <a:p>
            <a:pPr marL="82296" indent="0">
              <a:buNone/>
            </a:pPr>
            <a:endParaRPr lang="lt-LT" dirty="0"/>
          </a:p>
          <a:p>
            <a:pPr marL="82296" indent="0">
              <a:buNone/>
            </a:pPr>
            <a:r>
              <a:rPr lang="lt-LT" dirty="0" smtClean="0">
                <a:solidFill>
                  <a:srgbClr val="FF0000"/>
                </a:solidFill>
              </a:rPr>
              <a:t>Ryškus atotrūkis tarp didelių siekių ir realių galimybių</a:t>
            </a:r>
            <a:r>
              <a:rPr lang="lt-LT" dirty="0" smtClean="0"/>
              <a:t>.</a:t>
            </a:r>
            <a:endParaRPr lang="lt-LT" dirty="0"/>
          </a:p>
        </p:txBody>
      </p:sp>
    </p:spTree>
    <p:extLst>
      <p:ext uri="{BB962C8B-B14F-4D97-AF65-F5344CB8AC3E}">
        <p14:creationId xmlns:p14="http://schemas.microsoft.com/office/powerpoint/2010/main" val="1850388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TRŪKUMAI</a:t>
            </a:r>
            <a:endParaRPr lang="lt-LT" dirty="0"/>
          </a:p>
        </p:txBody>
      </p:sp>
      <p:sp>
        <p:nvSpPr>
          <p:cNvPr id="3" name="Turinio vietos rezervavimo ženklas 2"/>
          <p:cNvSpPr>
            <a:spLocks noGrp="1"/>
          </p:cNvSpPr>
          <p:nvPr>
            <p:ph idx="1"/>
          </p:nvPr>
        </p:nvSpPr>
        <p:spPr/>
        <p:txBody>
          <a:bodyPr/>
          <a:lstStyle/>
          <a:p>
            <a:r>
              <a:rPr lang="lt-LT" dirty="0" smtClean="0"/>
              <a:t>Nepatirtų įspūdžių ieškojimas, gyvenimo permainų siekimas.</a:t>
            </a:r>
          </a:p>
          <a:p>
            <a:r>
              <a:rPr lang="lt-LT" dirty="0" err="1" smtClean="0"/>
              <a:t>Svajotojiškas</a:t>
            </a:r>
            <a:r>
              <a:rPr lang="lt-LT" dirty="0" smtClean="0"/>
              <a:t> tiesos ieškojimas, atotrūkis nuo žemiško gyvenimo.</a:t>
            </a:r>
          </a:p>
          <a:p>
            <a:r>
              <a:rPr lang="lt-LT" dirty="0" smtClean="0"/>
              <a:t>Per didelis pasinėrimas į save.</a:t>
            </a:r>
          </a:p>
          <a:p>
            <a:r>
              <a:rPr lang="lt-LT" dirty="0" smtClean="0"/>
              <a:t>Grįžimas į praeitį.</a:t>
            </a:r>
          </a:p>
          <a:p>
            <a:r>
              <a:rPr lang="lt-LT" dirty="0" smtClean="0"/>
              <a:t>Veikėjas dažnai lieka nesuprastas, vienišas, nepritampa prie visuomenės, nes gyvena savo svajonių susikurtame pasaulyje.</a:t>
            </a:r>
            <a:endParaRPr lang="lt-LT" dirty="0"/>
          </a:p>
        </p:txBody>
      </p:sp>
    </p:spTree>
    <p:extLst>
      <p:ext uri="{BB962C8B-B14F-4D97-AF65-F5344CB8AC3E}">
        <p14:creationId xmlns:p14="http://schemas.microsoft.com/office/powerpoint/2010/main" val="24446379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ulėgrąža">
  <a:themeElements>
    <a:clrScheme name="Saulėgrąža">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aulėgrąža">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aulėgrąža">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63</TotalTime>
  <Words>533</Words>
  <Application>Microsoft Office PowerPoint</Application>
  <PresentationFormat>Demonstracija ekrane (4:3)</PresentationFormat>
  <Paragraphs>60</Paragraphs>
  <Slides>20</Slides>
  <Notes>0</Notes>
  <HiddenSlides>0</HiddenSlides>
  <MMClips>0</MMClips>
  <ScaleCrop>false</ScaleCrop>
  <HeadingPairs>
    <vt:vector size="4" baseType="variant">
      <vt:variant>
        <vt:lpstr>Tema</vt:lpstr>
      </vt:variant>
      <vt:variant>
        <vt:i4>1</vt:i4>
      </vt:variant>
      <vt:variant>
        <vt:lpstr>Skaidrių pavadinimai</vt:lpstr>
      </vt:variant>
      <vt:variant>
        <vt:i4>20</vt:i4>
      </vt:variant>
    </vt:vector>
  </HeadingPairs>
  <TitlesOfParts>
    <vt:vector size="21" baseType="lpstr">
      <vt:lpstr>Saulėgrąža</vt:lpstr>
      <vt:lpstr>      ROMANTIZMAS</vt:lpstr>
      <vt:lpstr>  BRUOŽAI</vt:lpstr>
      <vt:lpstr>PowerPoint pristatymas</vt:lpstr>
      <vt:lpstr>    ADOMAS  MICKEVIČIUS</vt:lpstr>
      <vt:lpstr>      „KRYMO  SONETAI“</vt:lpstr>
      <vt:lpstr>PowerPoint pristatymas</vt:lpstr>
      <vt:lpstr>PowerPoint pristatymas</vt:lpstr>
      <vt:lpstr>PowerPoint pristatymas</vt:lpstr>
      <vt:lpstr>Atsiradimo aplinkybės ir prielaidos</vt:lpstr>
      <vt:lpstr>    SVARBIAUSI ĮVYKIAI</vt:lpstr>
      <vt:lpstr> TIKROVĖ IR IDEALYBĖ</vt:lpstr>
      <vt:lpstr>            IŠVADA</vt:lpstr>
      <vt:lpstr>        VAIZDUOTĖ</vt:lpstr>
      <vt:lpstr>      VIDINIS PASAULIS</vt:lpstr>
      <vt:lpstr>               GAMTA</vt:lpstr>
      <vt:lpstr>TOLIMI KRAŠTAI IR LAIKAI</vt:lpstr>
      <vt:lpstr>        TAUTOS DVASIA</vt:lpstr>
      <vt:lpstr>ROMANTINIS PERSONAŽAS</vt:lpstr>
      <vt:lpstr>  IŠVADA</vt:lpstr>
      <vt:lpstr>            TRŪKUMAI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ROMANTIZMAS</dc:title>
  <dc:creator>Irma</dc:creator>
  <cp:lastModifiedBy>Irma</cp:lastModifiedBy>
  <cp:revision>7</cp:revision>
  <dcterms:created xsi:type="dcterms:W3CDTF">2011-12-11T15:47:43Z</dcterms:created>
  <dcterms:modified xsi:type="dcterms:W3CDTF">2011-12-11T16:51:39Z</dcterms:modified>
</cp:coreProperties>
</file>