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0" r:id="rId4"/>
    <p:sldId id="257" r:id="rId5"/>
    <p:sldId id="261" r:id="rId6"/>
    <p:sldId id="264" r:id="rId7"/>
    <p:sldId id="268" r:id="rId8"/>
    <p:sldId id="269" r:id="rId9"/>
    <p:sldId id="271" r:id="rId10"/>
    <p:sldId id="273"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90" y="-4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2012.01.09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1214422"/>
            <a:ext cx="7772400" cy="3714775"/>
          </a:xfrm>
        </p:spPr>
        <p:txBody>
          <a:bodyPr>
            <a:normAutofit/>
          </a:bodyPr>
          <a:lstStyle/>
          <a:p>
            <a:r>
              <a:rPr lang="lt-LT" b="1" dirty="0" smtClean="0"/>
              <a:t>Didieji žmonės – tai meteorai, kurie patys susidegina, norėdami apšviesti pasaulį</a:t>
            </a:r>
            <a:r>
              <a:rPr lang="en-US" b="1" dirty="0" smtClean="0"/>
              <a:t>.</a:t>
            </a:r>
            <a:r>
              <a:rPr lang="lt-LT" b="1" dirty="0" smtClean="0"/>
              <a:t> (Napoleonas)</a:t>
            </a:r>
            <a:endParaRPr lang="lt-LT"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6226196"/>
          </a:xfrm>
        </p:spPr>
        <p:txBody>
          <a:bodyPr/>
          <a:lstStyle/>
          <a:p>
            <a:r>
              <a:rPr lang="lt-LT" b="1" dirty="0" smtClean="0"/>
              <a:t>Didžiųjų europiečių kūryba – kaip skausminga, bet būtina terapija, kuri </a:t>
            </a:r>
            <a:r>
              <a:rPr lang="lt-LT" b="1" dirty="0" smtClean="0"/>
              <a:t>nuplėšia</a:t>
            </a:r>
            <a:r>
              <a:rPr lang="en-US" b="1" dirty="0" smtClean="0"/>
              <a:t> </a:t>
            </a:r>
            <a:r>
              <a:rPr lang="lt-LT" b="1" dirty="0" smtClean="0"/>
              <a:t>nuo </a:t>
            </a:r>
            <a:r>
              <a:rPr lang="lt-LT" b="1" dirty="0" smtClean="0"/>
              <a:t>akių raištį ir negailestingai sujaukia nusistovėjusią mūsų vertybių hierarchiją (D. Sauka)</a:t>
            </a:r>
            <a:br>
              <a:rPr lang="lt-LT" b="1" dirty="0" smtClean="0"/>
            </a:br>
            <a:r>
              <a:rPr lang="lt-LT" b="1" dirty="0" smtClean="0"/>
              <a:t/>
            </a:r>
            <a:br>
              <a:rPr lang="lt-LT" b="1" dirty="0" smtClean="0"/>
            </a:br>
            <a:r>
              <a:rPr lang="lt-LT" sz="2800" b="1" dirty="0" smtClean="0"/>
              <a:t>O kas tie didieji europiečiai?</a:t>
            </a:r>
            <a:endParaRPr lang="lt-LT"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en-US" b="1" dirty="0" smtClean="0"/>
              <a:t>G</a:t>
            </a:r>
            <a:r>
              <a:rPr lang="lt-LT" b="1" dirty="0" err="1" smtClean="0"/>
              <a:t>ėtės</a:t>
            </a:r>
            <a:r>
              <a:rPr lang="lt-LT" b="1" dirty="0" smtClean="0"/>
              <a:t> gyvenimo ir kūrybos apžvalga</a:t>
            </a:r>
            <a:endParaRPr lang="lt-LT" b="1" dirty="0"/>
          </a:p>
        </p:txBody>
      </p:sp>
      <p:sp>
        <p:nvSpPr>
          <p:cNvPr id="3" name="Turinio vietos rezervavimo ženklas 2"/>
          <p:cNvSpPr>
            <a:spLocks noGrp="1"/>
          </p:cNvSpPr>
          <p:nvPr>
            <p:ph idx="1"/>
          </p:nvPr>
        </p:nvSpPr>
        <p:spPr/>
        <p:txBody>
          <a:bodyPr/>
          <a:lstStyle/>
          <a:p>
            <a:pPr>
              <a:buNone/>
            </a:pPr>
            <a:r>
              <a:rPr lang="lt-LT" b="1" dirty="0" smtClean="0"/>
              <a:t>Pamokos uždavinys:</a:t>
            </a:r>
          </a:p>
          <a:p>
            <a:pPr>
              <a:buNone/>
            </a:pPr>
            <a:r>
              <a:rPr lang="lt-LT" b="1" dirty="0" smtClean="0"/>
              <a:t>Išklausę bendraklasių pranešimų, susipažinę su vadovėlio medžiaga, žinosite 3-4 svarbius Gėtės gyvenimo faktus, gebėsite paaiškinti “Fausto” parašymo aplinkybes.</a:t>
            </a:r>
            <a:endParaRPr lang="lt-LT"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549275"/>
            <a:ext cx="8229600" cy="5576888"/>
          </a:xfrm>
        </p:spPr>
        <p:txBody>
          <a:bodyPr/>
          <a:lstStyle/>
          <a:p>
            <a:r>
              <a:rPr lang="lt-LT" b="1" dirty="0"/>
              <a:t>Johanas Volfgangas Gėtė (</a:t>
            </a:r>
            <a:r>
              <a:rPr lang="lt-LT" b="1" dirty="0" err="1"/>
              <a:t>Johann</a:t>
            </a:r>
            <a:r>
              <a:rPr lang="lt-LT" b="1" dirty="0"/>
              <a:t> </a:t>
            </a:r>
            <a:r>
              <a:rPr lang="lt-LT" b="1" dirty="0" err="1"/>
              <a:t>Wolfgang</a:t>
            </a:r>
            <a:r>
              <a:rPr lang="lt-LT" b="1" dirty="0"/>
              <a:t> </a:t>
            </a:r>
            <a:r>
              <a:rPr lang="lt-LT" b="1" dirty="0" err="1"/>
              <a:t>Goethe</a:t>
            </a:r>
            <a:r>
              <a:rPr lang="lt-LT" b="1" dirty="0"/>
              <a:t>, 1749–1832)</a:t>
            </a:r>
            <a:r>
              <a:rPr lang="lt-LT" dirty="0"/>
              <a:t> – viena iškiliausių </a:t>
            </a:r>
            <a:r>
              <a:rPr lang="lt-LT" dirty="0" err="1"/>
              <a:t>Apšvietos</a:t>
            </a:r>
            <a:r>
              <a:rPr lang="lt-LT" dirty="0"/>
              <a:t> epochos asmenybių, vokiečių poetas, prozininkas, dramaturgas, filosofas, mokslininkas, diplomatas. „Faustas“ – viso Gėtės gyvenimo kūrinys, pasaulio literatūros klasikoje atskleidžia „amžinai ieškančios dvasios mitą ir </a:t>
            </a:r>
            <a:r>
              <a:rPr lang="lt-LT" dirty="0" smtClean="0"/>
              <a:t>Europos </a:t>
            </a:r>
            <a:r>
              <a:rPr lang="lt-LT" dirty="0"/>
              <a:t>kultūros poetinę santrauką“ (Vyt. Kubilius).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
            </a:r>
            <a:br>
              <a:rPr lang="lt-LT" dirty="0" smtClean="0"/>
            </a:br>
            <a:r>
              <a:rPr lang="lt-LT" b="1" dirty="0" smtClean="0"/>
              <a:t>Pasidalinkime įspūdžiais apie perskaitytą  kūrinį:</a:t>
            </a:r>
            <a:br>
              <a:rPr lang="lt-LT" b="1" dirty="0" smtClean="0"/>
            </a:br>
            <a:endParaRPr lang="lt-LT" b="1" dirty="0"/>
          </a:p>
        </p:txBody>
      </p:sp>
      <p:sp>
        <p:nvSpPr>
          <p:cNvPr id="3" name="Turinio vietos rezervavimo ženklas 2"/>
          <p:cNvSpPr>
            <a:spLocks noGrp="1"/>
          </p:cNvSpPr>
          <p:nvPr>
            <p:ph idx="1"/>
          </p:nvPr>
        </p:nvSpPr>
        <p:spPr/>
        <p:txBody>
          <a:bodyPr>
            <a:normAutofit/>
          </a:bodyPr>
          <a:lstStyle/>
          <a:p>
            <a:pPr algn="ctr">
              <a:buNone/>
            </a:pPr>
            <a:r>
              <a:rPr lang="lt-LT" sz="4000" b="1" dirty="0" smtClean="0"/>
              <a:t>Kokių minčių sukėlė knyga?</a:t>
            </a:r>
          </a:p>
          <a:p>
            <a:pPr algn="ctr">
              <a:buNone/>
            </a:pPr>
            <a:r>
              <a:rPr lang="lt-LT" sz="4000" b="1" dirty="0" smtClean="0"/>
              <a:t>Koks personažas labiausiai patiko (nepatiko)?</a:t>
            </a:r>
          </a:p>
          <a:p>
            <a:pPr algn="ctr">
              <a:buNone/>
            </a:pPr>
            <a:r>
              <a:rPr lang="lt-LT" sz="4000" b="1" dirty="0" smtClean="0"/>
              <a:t>Ko nesupratote?</a:t>
            </a:r>
          </a:p>
          <a:p>
            <a:pPr algn="ctr">
              <a:buNone/>
            </a:pPr>
            <a:r>
              <a:rPr lang="lt-LT" sz="4000" b="1" dirty="0" smtClean="0"/>
              <a:t>Kas nustebino?</a:t>
            </a:r>
            <a:endParaRPr lang="lt-LT" sz="4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t>Pagrįskite arba paneikite teiginius</a:t>
            </a:r>
            <a:endParaRPr lang="lt-LT" b="1" dirty="0"/>
          </a:p>
        </p:txBody>
      </p:sp>
      <p:sp>
        <p:nvSpPr>
          <p:cNvPr id="3" name="Turinio vietos rezervavimo ženklas 2"/>
          <p:cNvSpPr>
            <a:spLocks noGrp="1"/>
          </p:cNvSpPr>
          <p:nvPr>
            <p:ph idx="1"/>
          </p:nvPr>
        </p:nvSpPr>
        <p:spPr/>
        <p:txBody>
          <a:bodyPr/>
          <a:lstStyle/>
          <a:p>
            <a:r>
              <a:rPr lang="lt-LT" dirty="0" smtClean="0"/>
              <a:t>“Faustas” stebina originaliu siužetu. (1.2)</a:t>
            </a:r>
          </a:p>
          <a:p>
            <a:r>
              <a:rPr lang="lt-LT" dirty="0" smtClean="0"/>
              <a:t>“Faustą” Gėtė parašė, galima sakyti, vienu atsikvėpimu. (1.3)</a:t>
            </a:r>
          </a:p>
          <a:p>
            <a:r>
              <a:rPr lang="lt-LT" dirty="0" smtClean="0"/>
              <a:t>“Fausto” žanrą nusakyti labai nelengva. (1.4)</a:t>
            </a:r>
          </a:p>
          <a:p>
            <a:pPr>
              <a:buNone/>
            </a:pPr>
            <a:r>
              <a:rPr lang="lt-LT" dirty="0" smtClean="0"/>
              <a:t> Vadovėlis, psl. 15-18. </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85786" y="642918"/>
            <a:ext cx="7772400" cy="1470025"/>
          </a:xfrm>
        </p:spPr>
        <p:txBody>
          <a:bodyPr/>
          <a:lstStyle/>
          <a:p>
            <a:r>
              <a:rPr lang="lt-LT" dirty="0" smtClean="0"/>
              <a:t>Namų darbai</a:t>
            </a:r>
            <a:endParaRPr lang="lt-LT" dirty="0"/>
          </a:p>
        </p:txBody>
      </p:sp>
      <p:sp>
        <p:nvSpPr>
          <p:cNvPr id="3" name="Paantraštė 2"/>
          <p:cNvSpPr>
            <a:spLocks noGrp="1"/>
          </p:cNvSpPr>
          <p:nvPr>
            <p:ph type="subTitle" idx="1"/>
          </p:nvPr>
        </p:nvSpPr>
        <p:spPr>
          <a:xfrm>
            <a:off x="1357290" y="1857364"/>
            <a:ext cx="6400800" cy="3709998"/>
          </a:xfrm>
        </p:spPr>
        <p:txBody>
          <a:bodyPr/>
          <a:lstStyle/>
          <a:p>
            <a:r>
              <a:rPr lang="lt-LT" b="1" dirty="0" smtClean="0">
                <a:solidFill>
                  <a:schemeClr val="tx1"/>
                </a:solidFill>
              </a:rPr>
              <a:t>Perskaitykite “Prologą danguje” (22-26 psl.)</a:t>
            </a:r>
          </a:p>
          <a:p>
            <a:r>
              <a:rPr lang="lt-LT" b="1" dirty="0" smtClean="0">
                <a:solidFill>
                  <a:schemeClr val="tx1"/>
                </a:solidFill>
              </a:rPr>
              <a:t>Pagrįskite teiginį: “Prologe” Dievo ir </a:t>
            </a:r>
            <a:r>
              <a:rPr lang="en-US" b="1" dirty="0" smtClean="0">
                <a:solidFill>
                  <a:schemeClr val="tx1"/>
                </a:solidFill>
              </a:rPr>
              <a:t>M</a:t>
            </a:r>
            <a:r>
              <a:rPr lang="lt-LT" b="1" dirty="0" err="1" smtClean="0">
                <a:solidFill>
                  <a:schemeClr val="tx1"/>
                </a:solidFill>
              </a:rPr>
              <a:t>efistofelio</a:t>
            </a:r>
            <a:r>
              <a:rPr lang="lt-LT" b="1" dirty="0" smtClean="0">
                <a:solidFill>
                  <a:schemeClr val="tx1"/>
                </a:solidFill>
              </a:rPr>
              <a:t> </a:t>
            </a:r>
            <a:r>
              <a:rPr lang="lt-LT" b="1" dirty="0" smtClean="0">
                <a:solidFill>
                  <a:schemeClr val="tx1"/>
                </a:solidFill>
              </a:rPr>
              <a:t>lūpomis išsakyti du skirtingi požiūriai į žmogų.</a:t>
            </a:r>
            <a:endParaRPr lang="lt-LT" b="1"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Užduotis Simonai</a:t>
            </a:r>
            <a:endParaRPr lang="lt-LT" dirty="0"/>
          </a:p>
        </p:txBody>
      </p:sp>
      <p:sp>
        <p:nvSpPr>
          <p:cNvPr id="3" name="Turinio vietos rezervavimo ženklas 2"/>
          <p:cNvSpPr>
            <a:spLocks noGrp="1"/>
          </p:cNvSpPr>
          <p:nvPr>
            <p:ph idx="1"/>
          </p:nvPr>
        </p:nvSpPr>
        <p:spPr/>
        <p:txBody>
          <a:bodyPr/>
          <a:lstStyle/>
          <a:p>
            <a:r>
              <a:rPr lang="lt-LT" dirty="0" smtClean="0"/>
              <a:t>2. Palyginkite „Prologą danguje“ su Biblijos „Jobo knygos“ epizodu. Kaip Gėtė pakeičia Dievo ir Šėtono santykius?</a:t>
            </a:r>
          </a:p>
          <a:p>
            <a:endParaRPr lang="lt-L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395288" y="404813"/>
            <a:ext cx="8229600" cy="5903912"/>
          </a:xfrm>
        </p:spPr>
        <p:txBody>
          <a:bodyPr/>
          <a:lstStyle/>
          <a:p>
            <a:pPr>
              <a:lnSpc>
                <a:spcPct val="90000"/>
              </a:lnSpc>
            </a:pPr>
            <a:r>
              <a:rPr lang="lt-LT" sz="2400"/>
              <a:t>„Tą dieną, kai dangiškosios būtybės suėjo tarnauti Viešpaties akivaizdoje, su jais kartu atėjo ir Šėtonas. Viešpats klausė Šėtoną: „Kur buvai?“ „Klajojau po žemę, ­ atsakė Viešpačiui Šėtonas,  ėjau joje sargybą“. Viešpats tarė Šėtonui: „Ar atkreipei dėmesį į mano tarną Jobą? Kito tokio kaip jis nėra žemėje! Tai žmogus be priekaištų ir doras, dievobaimingas ir besišalinantis pikta.“ ­ „Argi veltui Jobas bijo Dievo, ­ atsakė Šėtonas Viešpačiui. Argi neapjuosei iš visų pusių tvora jo paties, jo namų ir visko, ką tik jis turi? Tu palaiminai jo rankų darbą, ir jo galvijų padaugėjo žemėje. Bet ištiesk ranką, paliesk visa, ką jis turi, ir, esu tikras, jis iškeiks tave į akis.“ Viešpats tarė Šėtonui: „Štai visa, ką jis turi, ­ tavo rankose. Tik prieš jį patį rankos nepakelk!“ Tada Šėtonas pasišalino iš Viešpaties akivaizdos“.</a:t>
            </a:r>
            <a:endParaRPr lang="en-US" sz="2400"/>
          </a:p>
          <a:p>
            <a:pPr>
              <a:lnSpc>
                <a:spcPct val="90000"/>
              </a:lnSpc>
            </a:pPr>
            <a:endParaRPr lang="en-US" sz="2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en-US" b="1" dirty="0" err="1" smtClean="0"/>
              <a:t>Pasitikrinkime</a:t>
            </a:r>
            <a:r>
              <a:rPr lang="en-US" b="1" dirty="0" smtClean="0"/>
              <a:t>, </a:t>
            </a:r>
            <a:r>
              <a:rPr lang="en-US" b="1" dirty="0" err="1" smtClean="0"/>
              <a:t>kaip</a:t>
            </a:r>
            <a:r>
              <a:rPr lang="en-US" b="1" dirty="0" smtClean="0"/>
              <a:t> mums </a:t>
            </a:r>
            <a:r>
              <a:rPr lang="en-US" b="1" dirty="0" err="1" smtClean="0"/>
              <a:t>sek</a:t>
            </a:r>
            <a:r>
              <a:rPr lang="lt-LT" b="1" dirty="0" smtClean="0"/>
              <a:t>ėsi</a:t>
            </a:r>
            <a:endParaRPr lang="lt-LT" b="1" dirty="0"/>
          </a:p>
        </p:txBody>
      </p:sp>
      <p:sp>
        <p:nvSpPr>
          <p:cNvPr id="3" name="Turinio vietos rezervavimo ženklas 2"/>
          <p:cNvSpPr>
            <a:spLocks noGrp="1"/>
          </p:cNvSpPr>
          <p:nvPr>
            <p:ph idx="1"/>
          </p:nvPr>
        </p:nvSpPr>
        <p:spPr/>
        <p:txBody>
          <a:bodyPr/>
          <a:lstStyle/>
          <a:p>
            <a:pPr>
              <a:buNone/>
            </a:pPr>
            <a:r>
              <a:rPr lang="lt-LT" b="1" dirty="0" smtClean="0"/>
              <a:t>Pamokos uždavinys:</a:t>
            </a:r>
          </a:p>
          <a:p>
            <a:pPr>
              <a:buNone/>
            </a:pPr>
            <a:r>
              <a:rPr lang="lt-LT" b="1" dirty="0" smtClean="0"/>
              <a:t>Išklausę bendraklasių pranešimų, susipažinę su vadovėlio medžiaga, žinosite 3-4 svarbius Gėtės gyvenimo faktus, gebėsite paaiškinti “Fausto” parašymo aplinkybes.</a:t>
            </a:r>
            <a:endParaRPr lang="lt-LT"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TotalTime>
  <Words>330</Words>
  <PresentationFormat>Demonstracija ekrane (4:3)</PresentationFormat>
  <Paragraphs>25</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Office tema</vt:lpstr>
      <vt:lpstr>Didieji žmonės – tai meteorai, kurie patys susidegina, norėdami apšviesti pasaulį. (Napoleonas)</vt:lpstr>
      <vt:lpstr>Didžiųjų europiečių kūryba – kaip skausminga, bet būtina terapija, kuri nuplėšia nuo akių raištį ir negailestingai sujaukia nusistovėjusią mūsų vertybių hierarchiją (D. Sauka)  O kas tie didieji europiečiai?</vt:lpstr>
      <vt:lpstr>Gėtės gyvenimo ir kūrybos apžvalga</vt:lpstr>
      <vt:lpstr>Skaidrė 4</vt:lpstr>
      <vt:lpstr> Pasidalinkime įspūdžiais apie perskaitytą  kūrinį: </vt:lpstr>
      <vt:lpstr>Pagrįskite arba paneikite teiginius</vt:lpstr>
      <vt:lpstr>Namų darbai</vt:lpstr>
      <vt:lpstr>Užduotis Simonai</vt:lpstr>
      <vt:lpstr>Skaidrė 9</vt:lpstr>
      <vt:lpstr>Pasitikrinkime, kaip mums sekėsi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cp:lastModifiedBy>Mokytoja</cp:lastModifiedBy>
  <cp:revision>9</cp:revision>
  <dcterms:modified xsi:type="dcterms:W3CDTF">2012-01-09T07:18:07Z</dcterms:modified>
</cp:coreProperties>
</file>