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77" r:id="rId4"/>
    <p:sldId id="271" r:id="rId5"/>
    <p:sldId id="270" r:id="rId6"/>
    <p:sldId id="272" r:id="rId7"/>
    <p:sldId id="262" r:id="rId8"/>
    <p:sldId id="273" r:id="rId9"/>
    <p:sldId id="278" r:id="rId10"/>
    <p:sldId id="274" r:id="rId11"/>
    <p:sldId id="259" r:id="rId12"/>
    <p:sldId id="275" r:id="rId13"/>
    <p:sldId id="281" r:id="rId14"/>
    <p:sldId id="276" r:id="rId15"/>
    <p:sldId id="261" r:id="rId16"/>
    <p:sldId id="279" r:id="rId17"/>
    <p:sldId id="256" r:id="rId18"/>
    <p:sldId id="267" r:id="rId19"/>
    <p:sldId id="280" r:id="rId20"/>
    <p:sldId id="266" r:id="rId21"/>
    <p:sldId id="268" r:id="rId22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762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9CADE-8F56-48DE-BD7D-780A5DE63F34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2FE59-C23D-4BB1-B32B-447CEB194B52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346A4-4B4F-4EA2-B029-A6D44C149A84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9DCF7-0C38-4259-95FB-25AF7A04FB8A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ED888-A287-4853-9496-6C29C62F03BC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7F942-98DB-4C0E-ACCC-AB2B3895CAF8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BEFBB-DC17-45DC-8574-5AD540DB6B97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12055-2ED4-4840-A74E-39A83B71DFE2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4B217-4D3C-4618-967C-8619ACD481BE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C954B-43A6-4D9C-84F5-40B21A074001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F34E5-6B07-4244-AE65-CBCAEFC18D6E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Spustelėkite, jei norite keisite ruoš. pav. stilių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lt-L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lt-L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51103C4-5894-4D0A-B8E9-4C28078A7422}" type="slidenum">
              <a:rPr lang="lt-LT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 descr="Papyrus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91513" cy="1368425"/>
          </a:xfrm>
          <a:blipFill dpi="0" rotWithShape="1">
            <a:blip r:embed="rId3"/>
            <a:srcRect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lt-LT" sz="6000" b="1" i="1">
                <a:solidFill>
                  <a:schemeClr val="hlink"/>
                </a:solidFill>
                <a:latin typeface="Monotype Corsiva" pitchFamily="66" charset="0"/>
              </a:rPr>
              <a:t>Emilijos  Pliaterytės keliu</a:t>
            </a:r>
            <a:r>
              <a:rPr lang="lt-LT" sz="4000">
                <a:solidFill>
                  <a:schemeClr val="hlink"/>
                </a:solidFill>
              </a:rPr>
              <a:t/>
            </a:r>
            <a:br>
              <a:rPr lang="lt-LT" sz="4000">
                <a:solidFill>
                  <a:schemeClr val="hlink"/>
                </a:solidFill>
              </a:rPr>
            </a:br>
            <a:r>
              <a:rPr lang="lt-LT" sz="3200" b="1" i="1">
                <a:solidFill>
                  <a:schemeClr val="hlink"/>
                </a:solidFill>
                <a:latin typeface="Monotype Corsiva" pitchFamily="66" charset="0"/>
              </a:rPr>
              <a:t>( 1806 11 13  -  1831 12 23 )</a:t>
            </a: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3071813" y="1773238"/>
          <a:ext cx="2998787" cy="4824412"/>
        </p:xfrm>
        <a:graphic>
          <a:graphicData uri="http://schemas.openxmlformats.org/presentationml/2006/ole">
            <p:oleObj spid="_x0000_s12291" name="Photo Editor nuotrauka" r:id="rId4" imgW="4580952" imgH="7373379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60350"/>
            <a:ext cx="8713788" cy="5975350"/>
          </a:xfrm>
          <a:solidFill>
            <a:srgbClr val="FFCC99"/>
          </a:solidFill>
          <a:ln w="19050">
            <a:solidFill>
              <a:srgbClr val="FF00FF"/>
            </a:solidFill>
          </a:ln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EMILIJA  </a:t>
            </a:r>
            <a:r>
              <a:rPr lang="lt-LT" sz="2200" b="1"/>
              <a:t>PLIATERYTĖ</a:t>
            </a:r>
            <a:r>
              <a:rPr lang="lt-LT" sz="2200"/>
              <a:t>  [ 1806  11  13  Vilniuje - 1831  12  23 Jus-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tinavo dvare (Kapčiamiesčio vls., Seinų aps.), palaidota Kapčiamies-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tyje] - 1931 sukilimo dalyvė. Dusetose organizavo sukilėlių būrį. Už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drąsą ir narsą mūšiuose buvo paskirta 25-ojo pėstininkų pulko 1 kuo-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pos garbės vade ir jai buvo suteiktas sukilėlių kariuomenės kapito-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nės laipsnis. Sukilėlių kariuomenei traukiantis į Prūsiją, bandė pasi-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veržti į Lenkiją. Pakeliui susirgo ir mirė Justinavo dvare. Jos narsu-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mui ir pasišventimui skirti eilėraščiai, parašyti lenkų, anglų, prancū-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zų, vokiečių, italų kalbomis, karžygės paveikslus tapė dailininkai.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Negailėjo jai dėmesio ir Lietuvos rašytojai. Jos vardą mini A. Vienuo-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lis istorinėje dramoje “1831 metai”. J. Vaičiūnaitė parašė pjesę “Dia-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logai su Emilija”. Neseniai pakartotinai buvo išleista A. Janulaičio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knygelė “Emilija Pliateraitė” (1908). 2004 m. rašytoja Emilija Liegutė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išleido dokumentinę apysaką “Emilija Pliaterytė”. 1999 m. Kapčia-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miestyje jai atidengtas paminklas (autorius A. Ambrulevičius).Jos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kapas Kapčiamiesčio senosiose kapinaitėse – respublikinės reikš-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200"/>
              <a:t>mės istorijos paminklas.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žemėlap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88913"/>
            <a:ext cx="7993062" cy="6442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1692275" y="1052513"/>
            <a:ext cx="5761038" cy="5327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lt-LT" sz="25000">
                <a:latin typeface="akademinisLT Kirciuotos" pitchFamily="18" charset="0"/>
              </a:rPr>
              <a:t>1</a:t>
            </a:r>
          </a:p>
          <a:p>
            <a:pPr algn="ctr"/>
            <a:r>
              <a:rPr lang="lt-LT" sz="4800">
                <a:latin typeface="akademinisLT Kirciuotos" pitchFamily="18" charset="0"/>
              </a:rPr>
              <a:t>objektas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50825" y="808038"/>
            <a:ext cx="87137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9538" algn="ctr"/>
            <a:endParaRPr lang="lt-LT" sz="1200"/>
          </a:p>
        </p:txBody>
      </p:sp>
      <p:pic>
        <p:nvPicPr>
          <p:cNvPr id="20485" name="Picture 5" descr="dainaviškė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881063"/>
            <a:ext cx="7705725" cy="5724525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ChangeArrowheads="1"/>
          </p:cNvSpPr>
          <p:nvPr>
            <p:ph type="title"/>
          </p:nvPr>
        </p:nvSpPr>
        <p:spPr>
          <a:xfrm>
            <a:off x="250825" y="188913"/>
            <a:ext cx="8496300" cy="431800"/>
          </a:xfrm>
          <a:solidFill>
            <a:srgbClr val="FFFF99"/>
          </a:solidFill>
          <a:ln w="19050">
            <a:solidFill>
              <a:srgbClr val="FF00FF"/>
            </a:solidFill>
          </a:ln>
        </p:spPr>
        <p:txBody>
          <a:bodyPr/>
          <a:lstStyle/>
          <a:p>
            <a:pPr indent="344488">
              <a:lnSpc>
                <a:spcPct val="80000"/>
              </a:lnSpc>
            </a:pPr>
            <a:r>
              <a:rPr lang="lt-LT" sz="2000">
                <a:latin typeface="akademinisLT Kirciuotos" pitchFamily="18" charset="0"/>
              </a:rPr>
              <a:t>Dainaviškių senkapis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1692275" y="1052513"/>
            <a:ext cx="5761038" cy="5327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lt-LT" sz="25000">
                <a:latin typeface="akademinisLT Kirciuotos" pitchFamily="18" charset="0"/>
              </a:rPr>
              <a:t>2</a:t>
            </a:r>
          </a:p>
          <a:p>
            <a:pPr algn="ctr"/>
            <a:r>
              <a:rPr lang="lt-LT" sz="4800">
                <a:latin typeface="akademinisLT Kirciuotos" pitchFamily="18" charset="0"/>
              </a:rPr>
              <a:t>objektas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0" name="Object 4"/>
          <p:cNvGraphicFramePr>
            <a:graphicFrameLocks noChangeAspect="1"/>
          </p:cNvGraphicFramePr>
          <p:nvPr>
            <p:ph idx="1"/>
          </p:nvPr>
        </p:nvGraphicFramePr>
        <p:xfrm>
          <a:off x="323850" y="1150938"/>
          <a:ext cx="8569325" cy="5435600"/>
        </p:xfrm>
        <a:graphic>
          <a:graphicData uri="http://schemas.openxmlformats.org/presentationml/2006/ole">
            <p:oleObj spid="_x0000_s9220" name="Photo Editor nuotrauka" r:id="rId3" imgW="10419048" imgH="6609524" progId="MSPhotoEd.3">
              <p:embed/>
            </p:oleObj>
          </a:graphicData>
        </a:graphic>
      </p:graphicFrame>
      <p:sp>
        <p:nvSpPr>
          <p:cNvPr id="9223" name="Rectangle 7"/>
          <p:cNvSpPr>
            <a:spLocks noChangeArrowheads="1"/>
          </p:cNvSpPr>
          <p:nvPr>
            <p:ph type="title"/>
          </p:nvPr>
        </p:nvSpPr>
        <p:spPr>
          <a:xfrm>
            <a:off x="250825" y="188913"/>
            <a:ext cx="8496300" cy="431800"/>
          </a:xfrm>
          <a:solidFill>
            <a:srgbClr val="FFFF99"/>
          </a:solidFill>
          <a:ln w="19050">
            <a:solidFill>
              <a:srgbClr val="FF00FF"/>
            </a:solidFill>
          </a:ln>
        </p:spPr>
        <p:txBody>
          <a:bodyPr/>
          <a:lstStyle/>
          <a:p>
            <a:pPr indent="344488">
              <a:lnSpc>
                <a:spcPct val="80000"/>
              </a:lnSpc>
            </a:pPr>
            <a:r>
              <a:rPr lang="lt-LT" sz="2000">
                <a:latin typeface="akademinisLT Kirciuotos" pitchFamily="18" charset="0"/>
              </a:rPr>
              <a:t>Justinavo dvaras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2"/>
          <p:cNvSpPr>
            <a:spLocks noChangeArrowheads="1"/>
          </p:cNvSpPr>
          <p:nvPr/>
        </p:nvSpPr>
        <p:spPr bwMode="auto">
          <a:xfrm>
            <a:off x="1692275" y="1052513"/>
            <a:ext cx="5761038" cy="5327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lt-LT" sz="25000">
                <a:latin typeface="akademinisLT Kirciuotos" pitchFamily="18" charset="0"/>
              </a:rPr>
              <a:t>3</a:t>
            </a:r>
          </a:p>
          <a:p>
            <a:pPr algn="ctr"/>
            <a:r>
              <a:rPr lang="lt-LT" sz="4800">
                <a:latin typeface="akademinisLT Kirciuotos" pitchFamily="18" charset="0"/>
              </a:rPr>
              <a:t>objektas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kazok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908050"/>
            <a:ext cx="3422650" cy="5576888"/>
          </a:xfrm>
          <a:prstGeom prst="rect">
            <a:avLst/>
          </a:prstGeom>
          <a:noFill/>
        </p:spPr>
      </p:pic>
      <p:sp>
        <p:nvSpPr>
          <p:cNvPr id="29701" name="Rectangle 5"/>
          <p:cNvSpPr>
            <a:spLocks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  <a:solidFill>
            <a:srgbClr val="FFFF99"/>
          </a:solidFill>
          <a:ln w="19050">
            <a:solidFill>
              <a:srgbClr val="FF00FF"/>
            </a:solidFill>
          </a:ln>
        </p:spPr>
        <p:txBody>
          <a:bodyPr/>
          <a:lstStyle/>
          <a:p>
            <a:pPr indent="344488">
              <a:lnSpc>
                <a:spcPct val="80000"/>
              </a:lnSpc>
            </a:pPr>
            <a:r>
              <a:rPr lang="lt-LT" sz="2000">
                <a:latin typeface="akademinisLT Kirciuotos" pitchFamily="18" charset="0"/>
              </a:rPr>
              <a:t>Vincas Kazokas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val 2"/>
          <p:cNvSpPr>
            <a:spLocks noChangeArrowheads="1"/>
          </p:cNvSpPr>
          <p:nvPr/>
        </p:nvSpPr>
        <p:spPr bwMode="auto">
          <a:xfrm>
            <a:off x="1692275" y="1052513"/>
            <a:ext cx="5761038" cy="5327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lt-LT" sz="25000">
                <a:latin typeface="akademinisLT Kirciuotos" pitchFamily="18" charset="0"/>
              </a:rPr>
              <a:t>4</a:t>
            </a:r>
          </a:p>
          <a:p>
            <a:pPr algn="ctr"/>
            <a:r>
              <a:rPr lang="lt-LT" sz="4800">
                <a:latin typeface="akademinisLT Kirciuotos" pitchFamily="18" charset="0"/>
              </a:rPr>
              <a:t>objektas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4" name="Object 4"/>
          <p:cNvGraphicFramePr>
            <a:graphicFrameLocks noChangeAspect="1"/>
          </p:cNvGraphicFramePr>
          <p:nvPr>
            <p:ph idx="1"/>
          </p:nvPr>
        </p:nvGraphicFramePr>
        <p:xfrm>
          <a:off x="2268538" y="981075"/>
          <a:ext cx="4464050" cy="5688013"/>
        </p:xfrm>
        <a:graphic>
          <a:graphicData uri="http://schemas.openxmlformats.org/presentationml/2006/ole">
            <p:oleObj spid="_x0000_s5124" name="Photo Editor nuotrauka" r:id="rId3" imgW="4828571" imgH="6152381" progId="MSPhotoEd.3">
              <p:embed/>
            </p:oleObj>
          </a:graphicData>
        </a:graphic>
      </p:graphicFrame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23850" y="188913"/>
            <a:ext cx="8496300" cy="431800"/>
          </a:xfrm>
          <a:prstGeom prst="rect">
            <a:avLst/>
          </a:prstGeom>
          <a:solidFill>
            <a:srgbClr val="FFFF99"/>
          </a:solidFill>
          <a:ln w="19050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indent="344488" algn="ctr">
              <a:lnSpc>
                <a:spcPct val="80000"/>
              </a:lnSpc>
            </a:pPr>
            <a:r>
              <a:rPr lang="lt-LT" sz="2000">
                <a:solidFill>
                  <a:schemeClr val="tx2"/>
                </a:solidFill>
                <a:latin typeface="akademinisLT Kirciuotos" pitchFamily="18" charset="0"/>
              </a:rPr>
              <a:t>Senasis E. Pliaterytės kapo antkapis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val 2"/>
          <p:cNvSpPr>
            <a:spLocks noChangeArrowheads="1"/>
          </p:cNvSpPr>
          <p:nvPr/>
        </p:nvSpPr>
        <p:spPr bwMode="auto">
          <a:xfrm>
            <a:off x="1692275" y="1052513"/>
            <a:ext cx="5761038" cy="5327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lt-LT" sz="25000">
                <a:latin typeface="akademinisLT Kirciuotos" pitchFamily="18" charset="0"/>
              </a:rPr>
              <a:t>5</a:t>
            </a:r>
          </a:p>
          <a:p>
            <a:pPr algn="ctr"/>
            <a:r>
              <a:rPr lang="lt-LT" sz="4800">
                <a:latin typeface="akademinisLT Kirciuotos" pitchFamily="18" charset="0"/>
              </a:rPr>
              <a:t>objektas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AAAA00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908050"/>
            <a:ext cx="7300913" cy="5475288"/>
          </a:xfrm>
          <a:prstGeom prst="rect">
            <a:avLst/>
          </a:prstGeom>
          <a:noFill/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23850" y="188913"/>
            <a:ext cx="8496300" cy="431800"/>
          </a:xfrm>
          <a:prstGeom prst="rect">
            <a:avLst/>
          </a:prstGeom>
          <a:solidFill>
            <a:srgbClr val="FFFF99"/>
          </a:solidFill>
          <a:ln w="19050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indent="344488" algn="ctr">
              <a:lnSpc>
                <a:spcPct val="80000"/>
              </a:lnSpc>
            </a:pPr>
            <a:r>
              <a:rPr lang="lt-LT" sz="2000">
                <a:solidFill>
                  <a:schemeClr val="tx2"/>
                </a:solidFill>
                <a:latin typeface="akademinisLT Kirciuotos" pitchFamily="18" charset="0"/>
              </a:rPr>
              <a:t>Paminklas Emilijai  Pliaterytei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val 2"/>
          <p:cNvSpPr>
            <a:spLocks noChangeArrowheads="1"/>
          </p:cNvSpPr>
          <p:nvPr/>
        </p:nvSpPr>
        <p:spPr bwMode="auto">
          <a:xfrm>
            <a:off x="1692275" y="1052513"/>
            <a:ext cx="5761038" cy="5327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lt-LT" sz="25000">
                <a:latin typeface="akademinisLT Kirciuotos" pitchFamily="18" charset="0"/>
              </a:rPr>
              <a:t>6</a:t>
            </a:r>
          </a:p>
          <a:p>
            <a:pPr algn="ctr"/>
            <a:r>
              <a:rPr lang="lt-LT" sz="4800">
                <a:latin typeface="akademinisLT Kirciuotos" pitchFamily="18" charset="0"/>
              </a:rPr>
              <a:t>objektas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673100"/>
            <a:ext cx="7993062" cy="599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3" name="Rectangle 5"/>
          <p:cNvSpPr>
            <a:spLocks noChangeArrowheads="1"/>
          </p:cNvSpPr>
          <p:nvPr>
            <p:ph type="body" idx="1"/>
          </p:nvPr>
        </p:nvSpPr>
        <p:spPr>
          <a:xfrm>
            <a:off x="179388" y="188913"/>
            <a:ext cx="8785225" cy="360362"/>
          </a:xfrm>
          <a:solidFill>
            <a:srgbClr val="FFFF99"/>
          </a:solidFill>
          <a:ln w="19050">
            <a:solidFill>
              <a:srgbClr val="FF00FF"/>
            </a:solidFill>
          </a:ln>
        </p:spPr>
        <p:txBody>
          <a:bodyPr/>
          <a:lstStyle/>
          <a:p>
            <a:pPr indent="1588"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lt-LT" sz="2000">
                <a:latin typeface="akademinisLT Kirciuotos" pitchFamily="18" charset="0"/>
              </a:rPr>
              <a:t>Emilijos Pliaterytės kapas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val 2"/>
          <p:cNvSpPr>
            <a:spLocks noChangeArrowheads="1"/>
          </p:cNvSpPr>
          <p:nvPr/>
        </p:nvSpPr>
        <p:spPr bwMode="auto">
          <a:xfrm>
            <a:off x="1692275" y="1052513"/>
            <a:ext cx="5761038" cy="5327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lt-LT" sz="25000">
                <a:latin typeface="akademinisLT Kirciuotos" pitchFamily="18" charset="0"/>
              </a:rPr>
              <a:t>7</a:t>
            </a:r>
          </a:p>
          <a:p>
            <a:pPr algn="ctr"/>
            <a:r>
              <a:rPr lang="lt-LT" sz="4800">
                <a:latin typeface="akademinisLT Kirciuotos" pitchFamily="18" charset="0"/>
              </a:rPr>
              <a:t>objektas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333375"/>
            <a:ext cx="8713787" cy="3587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lt-LT" sz="1400" b="1"/>
              <a:t>BALTOJI ANČIA</a:t>
            </a:r>
            <a:endParaRPr lang="lt-LT" sz="140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836613"/>
            <a:ext cx="7777162" cy="583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79388" y="317500"/>
            <a:ext cx="8785225" cy="415925"/>
          </a:xfrm>
          <a:prstGeom prst="rect">
            <a:avLst/>
          </a:prstGeom>
          <a:solidFill>
            <a:srgbClr val="FFFF99"/>
          </a:solidFill>
          <a:ln w="19050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44488" algn="ctr"/>
            <a:r>
              <a:rPr lang="lt-LT" sz="2000">
                <a:latin typeface="akademinisLT" pitchFamily="18" charset="0"/>
              </a:rPr>
              <a:t>Baltosios Ančios upė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baltoji anči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00038"/>
            <a:ext cx="8785225" cy="6257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1692275" y="1052513"/>
            <a:ext cx="5761038" cy="5327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lt-LT" sz="25000">
                <a:latin typeface="akademinisLT Kirciuotos" pitchFamily="18" charset="0"/>
              </a:rPr>
              <a:t>8</a:t>
            </a:r>
          </a:p>
          <a:p>
            <a:pPr algn="ctr"/>
            <a:r>
              <a:rPr lang="lt-LT" sz="4800">
                <a:latin typeface="akademinisLT Kirciuotos" pitchFamily="18" charset="0"/>
              </a:rPr>
              <a:t>objektas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79388" y="317500"/>
            <a:ext cx="8785225" cy="415925"/>
          </a:xfrm>
          <a:prstGeom prst="rect">
            <a:avLst/>
          </a:prstGeom>
          <a:solidFill>
            <a:srgbClr val="FFFF99"/>
          </a:solidFill>
          <a:ln w="19050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44488" algn="ctr"/>
            <a:r>
              <a:rPr lang="lt-LT" sz="2000">
                <a:latin typeface="akademinisLT" pitchFamily="18" charset="0"/>
              </a:rPr>
              <a:t>Kapčiamiesčio akmens amžiaus stovykla</a:t>
            </a:r>
          </a:p>
        </p:txBody>
      </p:sp>
      <p:pic>
        <p:nvPicPr>
          <p:cNvPr id="15365" name="Picture 5" descr="akmens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836613"/>
            <a:ext cx="7343775" cy="5772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akme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88913"/>
            <a:ext cx="6591300" cy="6503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umatytasis dizainas">
  <a:themeElements>
    <a:clrScheme name="Numatytasis dizaina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umatytasis dizaina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umatytasis dizain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236</Words>
  <Application>Microsoft Office PowerPoint</Application>
  <PresentationFormat>On-screen Show (4:3)</PresentationFormat>
  <Paragraphs>43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Monotype Corsiva</vt:lpstr>
      <vt:lpstr>akademinisLT Kirciuotos</vt:lpstr>
      <vt:lpstr>akademinisLT</vt:lpstr>
      <vt:lpstr>Numatytasis dizainas</vt:lpstr>
      <vt:lpstr>Microsoft Photo Editor 3.0 nuotrauka</vt:lpstr>
      <vt:lpstr>Emilijos  Pliaterytės keliu ( 1806 11 13  -  1831 12 23 )</vt:lpstr>
      <vt:lpstr>Slide 2</vt:lpstr>
      <vt:lpstr>Slide 3</vt:lpstr>
      <vt:lpstr>Slide 4</vt:lpstr>
      <vt:lpstr>Dainaviškių senkapis</vt:lpstr>
      <vt:lpstr>Slide 6</vt:lpstr>
      <vt:lpstr>Justinavo dvaras</vt:lpstr>
      <vt:lpstr>Slide 8</vt:lpstr>
      <vt:lpstr>Vincas Kazokas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ALBINAS</dc:creator>
  <cp:lastModifiedBy>Nijole</cp:lastModifiedBy>
  <cp:revision>20</cp:revision>
  <dcterms:created xsi:type="dcterms:W3CDTF">2006-11-14T13:04:41Z</dcterms:created>
  <dcterms:modified xsi:type="dcterms:W3CDTF">2012-01-03T21:22:11Z</dcterms:modified>
</cp:coreProperties>
</file>