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62" r:id="rId6"/>
    <p:sldId id="264" r:id="rId7"/>
    <p:sldId id="265" r:id="rId8"/>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90" y="-4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Spustelėkite, jei norite keisite ruoš. pav. stilių</a:t>
            </a:r>
            <a:endParaRPr lang="lt-LT"/>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8DDDC4-DD48-4308-A7E0-98165D63D553}" type="datetimeFigureOut">
              <a:rPr lang="lt-LT" smtClean="0"/>
              <a:pPr/>
              <a:t>2012.01.09</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B13EFE-0A69-4DDC-BC41-23C766984008}"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714348" y="714356"/>
            <a:ext cx="7772400" cy="1470025"/>
          </a:xfrm>
        </p:spPr>
        <p:txBody>
          <a:bodyPr/>
          <a:lstStyle/>
          <a:p>
            <a:r>
              <a:rPr lang="en-US" b="1" dirty="0" smtClean="0"/>
              <a:t>I</a:t>
            </a:r>
            <a:r>
              <a:rPr lang="lt-LT" b="1" dirty="0" err="1" smtClean="0"/>
              <a:t>šplėstinės</a:t>
            </a:r>
            <a:r>
              <a:rPr lang="lt-LT" b="1" dirty="0" smtClean="0"/>
              <a:t> aplinkybės</a:t>
            </a:r>
            <a:endParaRPr lang="lt-LT" b="1" dirty="0"/>
          </a:p>
        </p:txBody>
      </p:sp>
      <p:sp>
        <p:nvSpPr>
          <p:cNvPr id="3" name="Paantraštė 2"/>
          <p:cNvSpPr>
            <a:spLocks noGrp="1"/>
          </p:cNvSpPr>
          <p:nvPr>
            <p:ph type="subTitle" idx="1"/>
          </p:nvPr>
        </p:nvSpPr>
        <p:spPr>
          <a:xfrm>
            <a:off x="1371600" y="2428868"/>
            <a:ext cx="6400800" cy="3209932"/>
          </a:xfrm>
        </p:spPr>
        <p:txBody>
          <a:bodyPr/>
          <a:lstStyle/>
          <a:p>
            <a:r>
              <a:rPr lang="lt-LT" b="1" dirty="0" smtClean="0">
                <a:solidFill>
                  <a:schemeClr val="tx1"/>
                </a:solidFill>
              </a:rPr>
              <a:t>Dirbdami poromis, atlikę užduočių lapų pratimus, pagilinsite sintaksinio nagrinėjimo ir aplinkybių skyrybos įgūdžius.</a:t>
            </a:r>
            <a:endParaRPr lang="lt-LT"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6000" b="1" dirty="0" smtClean="0"/>
              <a:t>Pakartokime</a:t>
            </a:r>
            <a:endParaRPr lang="lt-LT" sz="6000" b="1" dirty="0"/>
          </a:p>
        </p:txBody>
      </p:sp>
      <p:sp>
        <p:nvSpPr>
          <p:cNvPr id="3" name="Turinio vietos rezervavimo ženklas 2"/>
          <p:cNvSpPr>
            <a:spLocks noGrp="1"/>
          </p:cNvSpPr>
          <p:nvPr>
            <p:ph idx="1"/>
          </p:nvPr>
        </p:nvSpPr>
        <p:spPr/>
        <p:txBody>
          <a:bodyPr>
            <a:normAutofit/>
          </a:bodyPr>
          <a:lstStyle/>
          <a:p>
            <a:r>
              <a:rPr lang="lt-LT" sz="4000" b="1" dirty="0" smtClean="0"/>
              <a:t>Kas yra išplėstinės aplinkybės?</a:t>
            </a:r>
          </a:p>
          <a:p>
            <a:r>
              <a:rPr lang="lt-LT" sz="4000" b="1" dirty="0" smtClean="0"/>
              <a:t>Kaip jas skiriame?</a:t>
            </a:r>
          </a:p>
          <a:p>
            <a:r>
              <a:rPr lang="lt-LT" sz="4000" b="1" dirty="0" smtClean="0"/>
              <a:t>Kokia dažniausia išplėstinių aplinkybių skyrybos klaida?</a:t>
            </a:r>
            <a:endParaRPr lang="lt-LT" sz="40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t>Patikrinkime namų darbus</a:t>
            </a:r>
            <a:endParaRPr lang="lt-LT" b="1" dirty="0"/>
          </a:p>
        </p:txBody>
      </p:sp>
      <p:sp>
        <p:nvSpPr>
          <p:cNvPr id="3" name="Turinio vietos rezervavimo ženklas 2"/>
          <p:cNvSpPr>
            <a:spLocks noGrp="1"/>
          </p:cNvSpPr>
          <p:nvPr>
            <p:ph idx="1"/>
          </p:nvPr>
        </p:nvSpPr>
        <p:spPr/>
        <p:txBody>
          <a:bodyPr/>
          <a:lstStyle/>
          <a:p>
            <a:r>
              <a:rPr lang="lt-LT" sz="4400" b="1" dirty="0" smtClean="0"/>
              <a:t>Į aikštelę, šildant popiečio saulei susirenka vaikai.</a:t>
            </a:r>
          </a:p>
          <a:p>
            <a:r>
              <a:rPr lang="lt-LT" sz="4400" b="1" dirty="0" smtClean="0"/>
              <a:t>Sesuo likusi viena paskendo mintyse.</a:t>
            </a:r>
          </a:p>
          <a:p>
            <a:r>
              <a:rPr lang="lt-LT" sz="4400" b="1" dirty="0" smtClean="0"/>
              <a:t>Gandras, parlėkęs iš šiltųjų kraštų taisė lizdą.</a:t>
            </a:r>
          </a:p>
          <a:p>
            <a:endParaRPr lang="lt-L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274638"/>
            <a:ext cx="8229600" cy="3654428"/>
          </a:xfrm>
        </p:spPr>
        <p:txBody>
          <a:bodyPr>
            <a:normAutofit/>
          </a:bodyPr>
          <a:lstStyle/>
          <a:p>
            <a:r>
              <a:rPr lang="lt-LT" b="1" dirty="0" smtClean="0"/>
              <a:t>ATLIKIME UŽDUOTIS IR IŠMOKIME GERIAU!!!</a:t>
            </a:r>
            <a:br>
              <a:rPr lang="lt-LT" b="1" dirty="0" smtClean="0"/>
            </a:br>
            <a:endParaRPr lang="lt-LT" dirty="0"/>
          </a:p>
        </p:txBody>
      </p:sp>
      <p:sp>
        <p:nvSpPr>
          <p:cNvPr id="43011" name="Rectangle 3"/>
          <p:cNvSpPr>
            <a:spLocks noGrp="1" noChangeArrowheads="1"/>
          </p:cNvSpPr>
          <p:nvPr>
            <p:ph type="body" idx="1"/>
          </p:nvPr>
        </p:nvSpPr>
        <p:spPr/>
        <p:txBody>
          <a:bodyPr/>
          <a:lstStyle/>
          <a:p>
            <a:pPr algn="ctr">
              <a:buFontTx/>
              <a:buNone/>
            </a:pPr>
            <a:endParaRPr lang="lt-LT" dirty="0"/>
          </a:p>
          <a:p>
            <a:pPr algn="ctr">
              <a:buFontTx/>
              <a:buNone/>
            </a:pPr>
            <a:endParaRPr lang="lt-LT" dirty="0"/>
          </a:p>
          <a:p>
            <a:pPr algn="ctr">
              <a:buFontTx/>
              <a:buNone/>
            </a:pPr>
            <a:endParaRPr lang="lt-LT" sz="4400" i="1" dirty="0">
              <a:latin typeface="Lucida Handwriting" pitchFamily="66" charset="0"/>
            </a:endParaRPr>
          </a:p>
        </p:txBody>
      </p:sp>
      <p:pic>
        <p:nvPicPr>
          <p:cNvPr id="43012" name="Picture 4" descr="j0433820[1]"/>
          <p:cNvPicPr>
            <a:picLocks noChangeAspect="1" noChangeArrowheads="1"/>
          </p:cNvPicPr>
          <p:nvPr/>
        </p:nvPicPr>
        <p:blipFill>
          <a:blip r:embed="rId2"/>
          <a:srcRect/>
          <a:stretch>
            <a:fillRect/>
          </a:stretch>
        </p:blipFill>
        <p:spPr bwMode="auto">
          <a:xfrm>
            <a:off x="2857488" y="3286124"/>
            <a:ext cx="3571900" cy="2835276"/>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3010"/>
                                        </p:tgtEl>
                                        <p:attrNameLst>
                                          <p:attrName>style.visibility</p:attrName>
                                        </p:attrNameLst>
                                      </p:cBhvr>
                                      <p:to>
                                        <p:strVal val="visible"/>
                                      </p:to>
                                    </p:set>
                                    <p:anim calcmode="lin" valueType="num">
                                      <p:cBhvr>
                                        <p:cTn id="7" dur="1000" fill="hold"/>
                                        <p:tgtEl>
                                          <p:spTgt spid="43010"/>
                                        </p:tgtEl>
                                        <p:attrNameLst>
                                          <p:attrName>ppt_x</p:attrName>
                                        </p:attrNameLst>
                                      </p:cBhvr>
                                      <p:tavLst>
                                        <p:tav tm="0">
                                          <p:val>
                                            <p:strVal val="#ppt_x-.2"/>
                                          </p:val>
                                        </p:tav>
                                        <p:tav tm="100000">
                                          <p:val>
                                            <p:strVal val="#ppt_x"/>
                                          </p:val>
                                        </p:tav>
                                      </p:tavLst>
                                    </p:anim>
                                    <p:anim calcmode="lin" valueType="num">
                                      <p:cBhvr>
                                        <p:cTn id="8" dur="1000" fill="hold"/>
                                        <p:tgtEl>
                                          <p:spTgt spid="430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5400" b="1" dirty="0" smtClean="0"/>
              <a:t>Patikrinkime</a:t>
            </a:r>
            <a:endParaRPr lang="lt-LT" sz="5400" b="1" dirty="0"/>
          </a:p>
        </p:txBody>
      </p:sp>
      <p:sp>
        <p:nvSpPr>
          <p:cNvPr id="3" name="Turinio vietos rezervavimo ženklas 2"/>
          <p:cNvSpPr>
            <a:spLocks noGrp="1"/>
          </p:cNvSpPr>
          <p:nvPr>
            <p:ph idx="1"/>
          </p:nvPr>
        </p:nvSpPr>
        <p:spPr>
          <a:xfrm>
            <a:off x="457200" y="1214422"/>
            <a:ext cx="8229600" cy="5143536"/>
          </a:xfrm>
        </p:spPr>
        <p:txBody>
          <a:bodyPr/>
          <a:lstStyle/>
          <a:p>
            <a:pPr>
              <a:buNone/>
            </a:pPr>
            <a:r>
              <a:rPr lang="lt-LT" sz="3600" b="1" dirty="0" smtClean="0"/>
              <a:t>Kiškelis, išgirdęs riksmą pasuko šonan ir nurūko miško gilumon. Mašina apsukusi dobilų lauką, važiavo pro mus. Nedelsdamas, nuskubėjau prie upės. Nusitraukęs kepurę, ir sukdamas ją virš galvos, Rokas sveikino sugrįžtančius paukščius. Nors jau buvo bežengiąs pro duris, bet pamatęs namų šeimininką, sustojo. </a:t>
            </a:r>
          </a:p>
          <a:p>
            <a:endParaRPr lang="lt-L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lt-LT" sz="4000">
                <a:latin typeface="Lucida Handwriting" pitchFamily="66" charset="0"/>
              </a:rPr>
              <a:t>Ar patenkintas </a:t>
            </a:r>
            <a:br>
              <a:rPr lang="lt-LT" sz="4000">
                <a:latin typeface="Lucida Handwriting" pitchFamily="66" charset="0"/>
              </a:rPr>
            </a:br>
            <a:r>
              <a:rPr lang="lt-LT" sz="4000" u="sng">
                <a:latin typeface="Lucida Handwriting" pitchFamily="66" charset="0"/>
              </a:rPr>
              <a:t>SAVIMI</a:t>
            </a:r>
            <a:r>
              <a:rPr lang="lt-LT" sz="4000"/>
              <a:t>?</a:t>
            </a:r>
          </a:p>
        </p:txBody>
      </p:sp>
      <p:pic>
        <p:nvPicPr>
          <p:cNvPr id="30724" name="Picture 4" descr="j0433818[1]"/>
          <p:cNvPicPr>
            <a:picLocks noGrp="1" noChangeAspect="1" noChangeArrowheads="1"/>
          </p:cNvPicPr>
          <p:nvPr>
            <p:ph type="body" idx="1"/>
          </p:nvPr>
        </p:nvPicPr>
        <p:blipFill>
          <a:blip r:embed="rId2"/>
          <a:srcRect/>
          <a:stretch>
            <a:fillRect/>
          </a:stretch>
        </p:blipFill>
        <p:spPr>
          <a:xfrm>
            <a:off x="827088" y="1268413"/>
            <a:ext cx="1828800" cy="1828800"/>
          </a:xfrm>
          <a:noFill/>
          <a:ln/>
        </p:spPr>
      </p:pic>
      <p:pic>
        <p:nvPicPr>
          <p:cNvPr id="30725" name="Picture 5" descr="j0433817[1]"/>
          <p:cNvPicPr>
            <a:picLocks noChangeAspect="1" noChangeArrowheads="1"/>
          </p:cNvPicPr>
          <p:nvPr/>
        </p:nvPicPr>
        <p:blipFill>
          <a:blip r:embed="rId3"/>
          <a:srcRect/>
          <a:stretch>
            <a:fillRect/>
          </a:stretch>
        </p:blipFill>
        <p:spPr bwMode="auto">
          <a:xfrm>
            <a:off x="3419475" y="1412875"/>
            <a:ext cx="1828800" cy="1828800"/>
          </a:xfrm>
          <a:prstGeom prst="rect">
            <a:avLst/>
          </a:prstGeom>
          <a:noFill/>
          <a:ln w="9525">
            <a:noFill/>
            <a:miter lim="800000"/>
            <a:headEnd/>
            <a:tailEnd/>
          </a:ln>
        </p:spPr>
      </p:pic>
      <p:pic>
        <p:nvPicPr>
          <p:cNvPr id="30726" name="Picture 6" descr="j0432455[1]"/>
          <p:cNvPicPr>
            <a:picLocks noChangeAspect="1" noChangeArrowheads="1"/>
          </p:cNvPicPr>
          <p:nvPr/>
        </p:nvPicPr>
        <p:blipFill>
          <a:blip r:embed="rId4"/>
          <a:srcRect/>
          <a:stretch>
            <a:fillRect/>
          </a:stretch>
        </p:blipFill>
        <p:spPr bwMode="auto">
          <a:xfrm>
            <a:off x="6084888" y="1268413"/>
            <a:ext cx="1666875" cy="1847850"/>
          </a:xfrm>
          <a:prstGeom prst="rect">
            <a:avLst/>
          </a:prstGeom>
          <a:noFill/>
          <a:ln w="9525">
            <a:noFill/>
            <a:miter lim="800000"/>
            <a:headEnd/>
            <a:tailEnd/>
          </a:ln>
        </p:spPr>
      </p:pic>
      <p:pic>
        <p:nvPicPr>
          <p:cNvPr id="30727" name="Picture 7" descr="j0433821[1]"/>
          <p:cNvPicPr>
            <a:picLocks noChangeAspect="1" noChangeArrowheads="1"/>
          </p:cNvPicPr>
          <p:nvPr/>
        </p:nvPicPr>
        <p:blipFill>
          <a:blip r:embed="rId5"/>
          <a:srcRect/>
          <a:stretch>
            <a:fillRect/>
          </a:stretch>
        </p:blipFill>
        <p:spPr bwMode="auto">
          <a:xfrm>
            <a:off x="2411413" y="3429000"/>
            <a:ext cx="1828800" cy="1828800"/>
          </a:xfrm>
          <a:prstGeom prst="rect">
            <a:avLst/>
          </a:prstGeom>
          <a:noFill/>
          <a:ln w="9525">
            <a:noFill/>
            <a:miter lim="800000"/>
            <a:headEnd/>
            <a:tailEnd/>
          </a:ln>
        </p:spPr>
      </p:pic>
      <p:pic>
        <p:nvPicPr>
          <p:cNvPr id="30728" name="Picture 8" descr="j0433824[1]"/>
          <p:cNvPicPr>
            <a:picLocks noChangeAspect="1" noChangeArrowheads="1"/>
          </p:cNvPicPr>
          <p:nvPr/>
        </p:nvPicPr>
        <p:blipFill>
          <a:blip r:embed="rId6"/>
          <a:srcRect/>
          <a:stretch>
            <a:fillRect/>
          </a:stretch>
        </p:blipFill>
        <p:spPr bwMode="auto">
          <a:xfrm>
            <a:off x="4932363" y="3500438"/>
            <a:ext cx="1828800" cy="1828800"/>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p:cTn id="7" dur="1000" fill="hold"/>
                                        <p:tgtEl>
                                          <p:spTgt spid="30722"/>
                                        </p:tgtEl>
                                        <p:attrNameLst>
                                          <p:attrName>ppt_x</p:attrName>
                                        </p:attrNameLst>
                                      </p:cBhvr>
                                      <p:tavLst>
                                        <p:tav tm="0">
                                          <p:val>
                                            <p:strVal val="#ppt_x-.2"/>
                                          </p:val>
                                        </p:tav>
                                        <p:tav tm="100000">
                                          <p:val>
                                            <p:strVal val="#ppt_x"/>
                                          </p:val>
                                        </p:tav>
                                      </p:tavLst>
                                    </p:anim>
                                    <p:anim calcmode="lin" valueType="num">
                                      <p:cBhvr>
                                        <p:cTn id="8" dur="1000" fill="hold"/>
                                        <p:tgtEl>
                                          <p:spTgt spid="30722"/>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Namų darbai</a:t>
            </a:r>
            <a:endParaRPr lang="lt-LT" dirty="0"/>
          </a:p>
        </p:txBody>
      </p:sp>
      <p:sp>
        <p:nvSpPr>
          <p:cNvPr id="3" name="Turinio vietos rezervavimo ženklas 2"/>
          <p:cNvSpPr>
            <a:spLocks noGrp="1"/>
          </p:cNvSpPr>
          <p:nvPr>
            <p:ph idx="1"/>
          </p:nvPr>
        </p:nvSpPr>
        <p:spPr/>
        <p:txBody>
          <a:bodyPr>
            <a:normAutofit/>
          </a:bodyPr>
          <a:lstStyle/>
          <a:p>
            <a:pPr>
              <a:buNone/>
            </a:pPr>
            <a:r>
              <a:rPr lang="lt-LT" sz="4800" b="1" dirty="0" smtClean="0"/>
              <a:t>Iš laikraščių ar kitų leidinių iškirpti 3-4 skelbimus, kvietimus su </a:t>
            </a:r>
            <a:r>
              <a:rPr lang="lt-LT" sz="4800" b="1" dirty="0" smtClean="0"/>
              <a:t>laiko</a:t>
            </a:r>
            <a:r>
              <a:rPr lang="en-US" sz="4800" b="1" dirty="0" smtClean="0"/>
              <a:t> </a:t>
            </a:r>
            <a:r>
              <a:rPr lang="en-US" sz="4800" b="1" dirty="0" err="1" smtClean="0"/>
              <a:t>aplinkyb</a:t>
            </a:r>
            <a:r>
              <a:rPr lang="lt-LT" sz="4800" b="1" dirty="0" err="1" smtClean="0"/>
              <a:t>ėmis</a:t>
            </a:r>
            <a:r>
              <a:rPr lang="lt-LT" sz="4800" b="1" smtClean="0"/>
              <a:t> </a:t>
            </a:r>
            <a:r>
              <a:rPr lang="lt-LT" sz="4800" b="1" dirty="0" smtClean="0"/>
              <a:t>ir atsinešti į pamoką.</a:t>
            </a:r>
            <a:endParaRPr lang="lt-LT" sz="4800" b="1" dirty="0"/>
          </a:p>
        </p:txBody>
      </p:sp>
    </p:spTree>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147</Words>
  <PresentationFormat>Demonstracija ekrane (4:3)</PresentationFormat>
  <Paragraphs>17</Paragraphs>
  <Slides>7</Slides>
  <Notes>0</Notes>
  <HiddenSlides>0</HiddenSlides>
  <MMClips>0</MMClips>
  <ScaleCrop>false</ScaleCrop>
  <HeadingPairs>
    <vt:vector size="4" baseType="variant">
      <vt:variant>
        <vt:lpstr>Tema</vt:lpstr>
      </vt:variant>
      <vt:variant>
        <vt:i4>1</vt:i4>
      </vt:variant>
      <vt:variant>
        <vt:lpstr>Skaidrių pavadinimai</vt:lpstr>
      </vt:variant>
      <vt:variant>
        <vt:i4>7</vt:i4>
      </vt:variant>
    </vt:vector>
  </HeadingPairs>
  <TitlesOfParts>
    <vt:vector size="8" baseType="lpstr">
      <vt:lpstr>Office tema</vt:lpstr>
      <vt:lpstr>Išplėstinės aplinkybės</vt:lpstr>
      <vt:lpstr>Pakartokime</vt:lpstr>
      <vt:lpstr>Patikrinkime namų darbus</vt:lpstr>
      <vt:lpstr>ATLIKIME UŽDUOTIS IR IŠMOKIME GERIAU!!! </vt:lpstr>
      <vt:lpstr>Patikrinkime</vt:lpstr>
      <vt:lpstr>Ar patenkintas  SAVIMI?</vt:lpstr>
      <vt:lpstr>Namų darbai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Išplėstinės aplinkybės</dc:title>
  <cp:lastModifiedBy>Mokytoja</cp:lastModifiedBy>
  <cp:revision>3</cp:revision>
  <dcterms:modified xsi:type="dcterms:W3CDTF">2012-01-09T07:30:48Z</dcterms:modified>
</cp:coreProperties>
</file>