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256" r:id="rId2"/>
    <p:sldId id="257" r:id="rId3"/>
    <p:sldId id="258" r:id="rId4"/>
    <p:sldId id="290" r:id="rId5"/>
    <p:sldId id="260" r:id="rId6"/>
    <p:sldId id="291" r:id="rId7"/>
    <p:sldId id="292" r:id="rId8"/>
    <p:sldId id="261" r:id="rId9"/>
    <p:sldId id="262" r:id="rId10"/>
    <p:sldId id="263" r:id="rId11"/>
    <p:sldId id="293" r:id="rId12"/>
    <p:sldId id="295" r:id="rId13"/>
    <p:sldId id="265" r:id="rId14"/>
    <p:sldId id="296" r:id="rId15"/>
    <p:sldId id="297" r:id="rId16"/>
    <p:sldId id="298" r:id="rId17"/>
    <p:sldId id="267" r:id="rId18"/>
    <p:sldId id="268" r:id="rId19"/>
    <p:sldId id="299" r:id="rId20"/>
    <p:sldId id="269" r:id="rId21"/>
    <p:sldId id="270" r:id="rId22"/>
    <p:sldId id="271" r:id="rId23"/>
    <p:sldId id="301" r:id="rId24"/>
    <p:sldId id="300" r:id="rId25"/>
    <p:sldId id="273" r:id="rId26"/>
    <p:sldId id="302" r:id="rId27"/>
    <p:sldId id="303" r:id="rId28"/>
    <p:sldId id="304" r:id="rId29"/>
    <p:sldId id="276" r:id="rId30"/>
    <p:sldId id="277" r:id="rId31"/>
    <p:sldId id="278" r:id="rId32"/>
    <p:sldId id="307" r:id="rId33"/>
    <p:sldId id="284" r:id="rId34"/>
    <p:sldId id="280" r:id="rId35"/>
    <p:sldId id="281" r:id="rId36"/>
    <p:sldId id="285" r:id="rId37"/>
    <p:sldId id="306" r:id="rId38"/>
    <p:sldId id="305" r:id="rId39"/>
    <p:sldId id="287" r:id="rId40"/>
    <p:sldId id="288" r:id="rId41"/>
    <p:sldId id="289" r:id="rId4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55" autoAdjust="0"/>
  </p:normalViewPr>
  <p:slideViewPr>
    <p:cSldViewPr>
      <p:cViewPr varScale="1">
        <p:scale>
          <a:sx n="56" d="100"/>
          <a:sy n="56" d="100"/>
        </p:scale>
        <p:origin x="-78" y="-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0763A-FB9E-4280-9FA3-71A01629326F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6D0BA-8FE3-4B70-AB46-847BAF475D9F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C33F51D-D33D-4CAD-812C-9847C098092A}" type="datetimeFigureOut">
              <a:rPr lang="lt-LT" smtClean="0"/>
              <a:pPr/>
              <a:t>2011.12.26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30CC5DC-10D4-4C34-BEF9-5940E4E663C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64807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Ap</a:t>
            </a:r>
            <a:r>
              <a:rPr lang="lt-LT" dirty="0" err="1" smtClean="0"/>
              <a:t>švieta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484784"/>
            <a:ext cx="8856984" cy="4104456"/>
          </a:xfrm>
        </p:spPr>
        <p:txBody>
          <a:bodyPr>
            <a:normAutofit/>
          </a:bodyPr>
          <a:lstStyle/>
          <a:p>
            <a:pPr algn="l"/>
            <a:r>
              <a:rPr lang="lt-LT" b="1" dirty="0" smtClean="0">
                <a:solidFill>
                  <a:schemeClr val="tx1"/>
                </a:solidFill>
              </a:rPr>
              <a:t>Uždavinys</a:t>
            </a:r>
            <a:r>
              <a:rPr lang="lt-LT" dirty="0" smtClean="0">
                <a:solidFill>
                  <a:schemeClr val="tx1"/>
                </a:solidFill>
              </a:rPr>
              <a:t>: remdamiesi chrestomatija, padalomąja medžiaga, IT, dirbdami individualiai ir grupės</a:t>
            </a:r>
            <a:r>
              <a:rPr lang="en-US" dirty="0" smtClean="0">
                <a:solidFill>
                  <a:schemeClr val="tx1"/>
                </a:solidFill>
              </a:rPr>
              <a:t>e,</a:t>
            </a:r>
            <a:r>
              <a:rPr lang="lt-LT" dirty="0" smtClean="0">
                <a:solidFill>
                  <a:schemeClr val="tx1"/>
                </a:solidFill>
              </a:rPr>
              <a:t> susipažinsi</a:t>
            </a:r>
            <a:r>
              <a:rPr lang="en-US" dirty="0" smtClean="0">
                <a:solidFill>
                  <a:schemeClr val="tx1"/>
                </a:solidFill>
              </a:rPr>
              <a:t>m</a:t>
            </a:r>
            <a:r>
              <a:rPr lang="lt-LT" dirty="0" smtClean="0">
                <a:solidFill>
                  <a:schemeClr val="tx1"/>
                </a:solidFill>
              </a:rPr>
              <a:t>e su </a:t>
            </a:r>
            <a:r>
              <a:rPr lang="lt-LT" b="1" dirty="0" err="1" smtClean="0">
                <a:solidFill>
                  <a:schemeClr val="tx1"/>
                </a:solidFill>
              </a:rPr>
              <a:t>Apšvietos</a:t>
            </a:r>
            <a:r>
              <a:rPr lang="lt-LT" b="1" dirty="0" smtClean="0">
                <a:solidFill>
                  <a:schemeClr val="tx1"/>
                </a:solidFill>
              </a:rPr>
              <a:t> epocha </a:t>
            </a:r>
            <a:r>
              <a:rPr lang="lt-LT" dirty="0" smtClean="0">
                <a:solidFill>
                  <a:schemeClr val="tx1"/>
                </a:solidFill>
              </a:rPr>
              <a:t>ir gebėsi</a:t>
            </a:r>
            <a:r>
              <a:rPr lang="en-US" dirty="0" smtClean="0">
                <a:solidFill>
                  <a:schemeClr val="tx1"/>
                </a:solidFill>
              </a:rPr>
              <a:t>m</a:t>
            </a:r>
            <a:r>
              <a:rPr lang="lt-LT" dirty="0" smtClean="0">
                <a:solidFill>
                  <a:schemeClr val="tx1"/>
                </a:solidFill>
              </a:rPr>
              <a:t>e ją apibūdinti ne mažiau kaip </a:t>
            </a:r>
            <a:r>
              <a:rPr lang="lt-LT" b="1" dirty="0" smtClean="0">
                <a:solidFill>
                  <a:schemeClr val="tx1"/>
                </a:solidFill>
              </a:rPr>
              <a:t>4 požymiais (2 apie meną)</a:t>
            </a:r>
            <a:r>
              <a:rPr lang="lt-LT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 smtClean="0">
              <a:solidFill>
                <a:schemeClr val="tx1"/>
              </a:solidFill>
            </a:endParaRPr>
          </a:p>
          <a:p>
            <a:pPr algn="just"/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b="1" dirty="0" smtClean="0">
                <a:solidFill>
                  <a:schemeClr val="tx1"/>
                </a:solidFill>
              </a:rPr>
              <a:t>Vertinimas</a:t>
            </a:r>
            <a:r>
              <a:rPr lang="lt-LT" dirty="0" smtClean="0">
                <a:solidFill>
                  <a:schemeClr val="tx1"/>
                </a:solidFill>
              </a:rPr>
              <a:t>: įsivertinimas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lt-LT" dirty="0" smtClean="0">
                <a:solidFill>
                  <a:schemeClr val="tx1"/>
                </a:solidFill>
              </a:rPr>
              <a:t> neformalus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kaupiamasis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lt-LT" dirty="0" smtClean="0">
              <a:solidFill>
                <a:schemeClr val="tx1"/>
              </a:solidFill>
            </a:endParaRPr>
          </a:p>
          <a:p>
            <a:pPr algn="just"/>
            <a:endParaRPr lang="lt-LT" dirty="0" smtClean="0">
              <a:solidFill>
                <a:schemeClr val="tx1"/>
              </a:solidFill>
            </a:endParaRPr>
          </a:p>
          <a:p>
            <a:pPr algn="just"/>
            <a:endParaRPr lang="lt-LT" dirty="0" smtClean="0">
              <a:solidFill>
                <a:schemeClr val="tx1"/>
              </a:solidFill>
            </a:endParaRPr>
          </a:p>
          <a:p>
            <a:pPr algn="just"/>
            <a:endParaRPr lang="lt-L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pPr algn="ctr">
              <a:buNone/>
            </a:pPr>
            <a:r>
              <a:rPr lang="lt-LT" sz="4400" dirty="0" smtClean="0"/>
              <a:t>Ką reiškia žodis </a:t>
            </a:r>
            <a:r>
              <a:rPr lang="lt-LT" sz="4400" b="1" i="1" dirty="0" err="1" smtClean="0"/>
              <a:t>apšvieta</a:t>
            </a:r>
            <a:r>
              <a:rPr lang="lt-LT" sz="4400" dirty="0" smtClean="0"/>
              <a:t>?</a:t>
            </a:r>
            <a:endParaRPr lang="lt-LT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Ap</a:t>
            </a:r>
            <a:r>
              <a:rPr lang="lt-LT" dirty="0" err="1" smtClean="0"/>
              <a:t>švieta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692696"/>
            <a:ext cx="777686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v-LV" dirty="0" smtClean="0"/>
          </a:p>
          <a:p>
            <a:pPr algn="ctr"/>
            <a:r>
              <a:rPr lang="lv-LV" sz="3200" b="1" dirty="0" smtClean="0"/>
              <a:t>Dabartinės lietuvių kalbos žodynas</a:t>
            </a:r>
          </a:p>
          <a:p>
            <a:pPr algn="ctr"/>
            <a:endParaRPr lang="lv-LV" dirty="0" smtClean="0"/>
          </a:p>
          <a:p>
            <a:r>
              <a:rPr lang="lv-LV" sz="2800" b="1" dirty="0" smtClean="0"/>
              <a:t>apšvie</a:t>
            </a:r>
            <a:r>
              <a:rPr lang="lv-LV" sz="2800" dirty="0" smtClean="0"/>
              <a:t>|</a:t>
            </a:r>
            <a:r>
              <a:rPr lang="lv-LV" sz="2800" b="1" dirty="0" smtClean="0"/>
              <a:t>sti,</a:t>
            </a:r>
            <a:r>
              <a:rPr lang="lv-LV" sz="2800" dirty="0" smtClean="0"/>
              <a:t> ~čia, apšvietė</a:t>
            </a:r>
            <a:br>
              <a:rPr lang="lv-LV" sz="2800" dirty="0" smtClean="0"/>
            </a:br>
            <a:r>
              <a:rPr lang="lv-LV" sz="2800" dirty="0" smtClean="0"/>
              <a:t>1. suteikti šviesos: </a:t>
            </a:r>
            <a:r>
              <a:rPr lang="lv-LV" sz="2800" i="1" dirty="0" smtClean="0"/>
              <a:t>A. gatvę. </a:t>
            </a:r>
            <a:r>
              <a:rPr lang="lv-LV" sz="2800" dirty="0" smtClean="0"/>
              <a:t>| </a:t>
            </a:r>
            <a:r>
              <a:rPr lang="lv-LV" sz="2800" i="1" dirty="0" smtClean="0"/>
              <a:t>sngr.</a:t>
            </a:r>
            <a:r>
              <a:rPr lang="lv-LV" sz="2800" dirty="0" smtClean="0"/>
              <a:t>: </a:t>
            </a:r>
            <a:r>
              <a:rPr lang="lv-LV" sz="2800" i="1" dirty="0" smtClean="0"/>
              <a:t>Apsišviesk ir pamatysi.</a:t>
            </a:r>
            <a:r>
              <a:rPr lang="lv-LV" sz="2800" dirty="0" smtClean="0"/>
              <a:t/>
            </a:r>
            <a:br>
              <a:rPr lang="lv-LV" sz="2800" dirty="0" smtClean="0"/>
            </a:br>
            <a:endParaRPr lang="lv-LV" sz="2800" dirty="0" smtClean="0"/>
          </a:p>
          <a:p>
            <a:r>
              <a:rPr lang="lv-LV" sz="2800" dirty="0" smtClean="0"/>
              <a:t>2. </a:t>
            </a:r>
            <a:r>
              <a:rPr lang="lv-LV" sz="2800" i="1" dirty="0" smtClean="0"/>
              <a:t>prk. </a:t>
            </a:r>
            <a:r>
              <a:rPr lang="lv-LV" sz="2800" dirty="0" smtClean="0"/>
              <a:t>padaryti išprususį: </a:t>
            </a:r>
            <a:r>
              <a:rPr lang="lv-LV" sz="2800" i="1" dirty="0" smtClean="0"/>
              <a:t>A. liaudį. </a:t>
            </a:r>
            <a:r>
              <a:rPr lang="lv-LV" sz="2800" dirty="0" smtClean="0"/>
              <a:t>| </a:t>
            </a:r>
            <a:r>
              <a:rPr lang="lv-LV" sz="2800" i="1" dirty="0" smtClean="0"/>
              <a:t>sngr.</a:t>
            </a:r>
            <a:r>
              <a:rPr lang="lv-LV" sz="2800" dirty="0" smtClean="0"/>
              <a:t>: </a:t>
            </a:r>
            <a:r>
              <a:rPr lang="lv-LV" sz="2800" i="1" dirty="0" smtClean="0"/>
              <a:t>Apsišvietęs žmogus.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737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2700" dirty="0" err="1" smtClean="0">
                <a:solidFill>
                  <a:schemeClr val="tx1"/>
                </a:solidFill>
              </a:rPr>
              <a:t>Apšvieta</a:t>
            </a:r>
            <a:r>
              <a:rPr lang="lt-LT" sz="2700" dirty="0" smtClean="0">
                <a:solidFill>
                  <a:schemeClr val="tx1"/>
                </a:solidFill>
              </a:rPr>
              <a:t> prasidėjo XVII a. pabaigoje Anglijoje ir per </a:t>
            </a:r>
            <a:r>
              <a:rPr lang="lt-LT" sz="2700" dirty="0" smtClean="0">
                <a:solidFill>
                  <a:srgbClr val="FF0000"/>
                </a:solidFill>
              </a:rPr>
              <a:t>XVIII a.</a:t>
            </a:r>
            <a:r>
              <a:rPr lang="lt-LT" sz="2700" dirty="0" smtClean="0">
                <a:solidFill>
                  <a:schemeClr val="tx1"/>
                </a:solidFill>
              </a:rPr>
              <a:t> apėmė visą Europą ir Šiaurės Ameriką.</a:t>
            </a:r>
            <a:r>
              <a:rPr lang="lt-LT" dirty="0" smtClean="0">
                <a:solidFill>
                  <a:schemeClr val="tx1"/>
                </a:solidFill>
              </a:rPr>
              <a:t/>
            </a:r>
            <a:br>
              <a:rPr lang="lt-LT" dirty="0" smtClean="0">
                <a:solidFill>
                  <a:schemeClr val="tx1"/>
                </a:solidFill>
              </a:rPr>
            </a:b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Europa</a:t>
            </a:r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smtClean="0"/>
              <a:t>Šiaurės Amerika</a:t>
            </a:r>
            <a:endParaRPr lang="lt-LT" dirty="0"/>
          </a:p>
        </p:txBody>
      </p:sp>
      <p:pic>
        <p:nvPicPr>
          <p:cNvPr id="7" name="Content Placeholder 6" descr="eunewneb.gif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8053"/>
            <a:ext cx="4040188" cy="3574907"/>
          </a:xfrm>
        </p:spPr>
      </p:pic>
      <p:pic>
        <p:nvPicPr>
          <p:cNvPr id="8" name="Content Placeholder 7" descr="nanewzz.gif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86462" y="1628800"/>
            <a:ext cx="3958901" cy="36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XVIII a. vadinamas </a:t>
            </a:r>
            <a:r>
              <a:rPr lang="lt-LT" b="1" dirty="0" smtClean="0"/>
              <a:t>filosofų amžiumi</a:t>
            </a:r>
            <a:r>
              <a:rPr lang="lt-LT" dirty="0" smtClean="0"/>
              <a:t>, nes tuo metu visuomenėje didžiausią įtaką turėjo nepriklausomi intelektualai (I.Kantas, D.</a:t>
            </a:r>
            <a:r>
              <a:rPr lang="lt-LT" dirty="0" err="1" smtClean="0"/>
              <a:t>Didro</a:t>
            </a:r>
            <a:r>
              <a:rPr lang="lt-LT" dirty="0" smtClean="0"/>
              <a:t>, Volteras, Ž.</a:t>
            </a:r>
            <a:r>
              <a:rPr lang="lt-LT" dirty="0" err="1" smtClean="0"/>
              <a:t>Ž</a:t>
            </a:r>
            <a:r>
              <a:rPr lang="lt-LT" dirty="0" smtClean="0"/>
              <a:t>.Ruso).</a:t>
            </a:r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Ap</a:t>
            </a:r>
            <a:r>
              <a:rPr lang="lt-LT" dirty="0" err="1" smtClean="0"/>
              <a:t>švieta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Ap</a:t>
            </a:r>
            <a:r>
              <a:rPr lang="lt-LT" dirty="0" err="1" smtClean="0"/>
              <a:t>švieta</a:t>
            </a:r>
            <a:endParaRPr lang="lt-L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t-LT" dirty="0" smtClean="0"/>
              <a:t>I.Kantas</a:t>
            </a:r>
            <a:endParaRPr lang="lt-LT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dirty="0" smtClean="0"/>
              <a:t>Volteras</a:t>
            </a:r>
            <a:endParaRPr lang="lt-LT" dirty="0"/>
          </a:p>
        </p:txBody>
      </p:sp>
      <p:pic>
        <p:nvPicPr>
          <p:cNvPr id="15" name="Content Placeholder 14" descr="nuotrauka-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3384376" cy="3816424"/>
          </a:xfrm>
        </p:spPr>
      </p:pic>
      <p:pic>
        <p:nvPicPr>
          <p:cNvPr id="16" name="Content Placeholder 15" descr="nuotrauka-13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76056" y="1412776"/>
            <a:ext cx="3312368" cy="38164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Ap</a:t>
            </a:r>
            <a:r>
              <a:rPr lang="lt-LT" dirty="0" err="1" smtClean="0"/>
              <a:t>švieta</a:t>
            </a:r>
            <a:endParaRPr lang="lt-LT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t-LT" dirty="0" smtClean="0"/>
              <a:t>Ž.</a:t>
            </a:r>
            <a:r>
              <a:rPr lang="lt-LT" dirty="0" err="1" smtClean="0"/>
              <a:t>Ž</a:t>
            </a:r>
            <a:r>
              <a:rPr lang="lt-LT" dirty="0" smtClean="0"/>
              <a:t>.Ruso</a:t>
            </a:r>
            <a:endParaRPr lang="lt-LT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err="1" smtClean="0"/>
              <a:t>D.Didro</a:t>
            </a:r>
            <a:endParaRPr lang="lt-LT" dirty="0"/>
          </a:p>
        </p:txBody>
      </p:sp>
      <p:pic>
        <p:nvPicPr>
          <p:cNvPr id="12" name="Content Placeholder 11" descr="638px-JeanJacques_Rousseau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86368" y="1444625"/>
            <a:ext cx="2981852" cy="3941763"/>
          </a:xfrm>
        </p:spPr>
      </p:pic>
      <p:pic>
        <p:nvPicPr>
          <p:cNvPr id="13" name="Content Placeholder 12" descr="Denis-Diderot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78536" y="1444625"/>
            <a:ext cx="3174753" cy="3941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kiekvienas </a:t>
            </a:r>
            <a:r>
              <a:rPr lang="lt-LT" b="1" dirty="0" smtClean="0"/>
              <a:t>atsako už savo mąstymą ir likimą</a:t>
            </a:r>
            <a:r>
              <a:rPr lang="lt-LT" dirty="0" smtClean="0"/>
              <a:t>, kiekvienas turi tapti savo laimės kalviu;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iš prigimties žmonės apdovanoti </a:t>
            </a:r>
            <a:r>
              <a:rPr lang="lt-LT" b="1" dirty="0" smtClean="0"/>
              <a:t>protu</a:t>
            </a:r>
            <a:r>
              <a:rPr lang="lt-LT" dirty="0" smtClean="0"/>
              <a:t>, kuriuo turi </a:t>
            </a:r>
            <a:r>
              <a:rPr lang="lt-LT" b="1" dirty="0" smtClean="0"/>
              <a:t>išmokti</a:t>
            </a:r>
            <a:r>
              <a:rPr lang="lt-LT" dirty="0" smtClean="0"/>
              <a:t> savarankiškai </a:t>
            </a:r>
            <a:r>
              <a:rPr lang="lt-LT" b="1" dirty="0" smtClean="0"/>
              <a:t>naudotis</a:t>
            </a:r>
            <a:r>
              <a:rPr lang="lt-LT" dirty="0" smtClean="0"/>
              <a:t>;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Filosofai teigė:</a:t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mokslas ir švietimas </a:t>
            </a:r>
            <a:r>
              <a:rPr lang="lt-LT" dirty="0" smtClean="0"/>
              <a:t>yra skirti tam, kad </a:t>
            </a:r>
            <a:r>
              <a:rPr lang="lt-LT" b="1" dirty="0" smtClean="0"/>
              <a:t>išlavintų žmonių protus</a:t>
            </a:r>
            <a:r>
              <a:rPr lang="lt-LT" dirty="0" smtClean="0"/>
              <a:t>, išvaduotų iš prietarų (kai kurie bažnyčią vertino kaip pažangos kliūtį), vergijos, skurdo;</a:t>
            </a:r>
          </a:p>
          <a:p>
            <a:endParaRPr lang="lt-LT" dirty="0" smtClean="0"/>
          </a:p>
          <a:p>
            <a:r>
              <a:rPr lang="lt-LT" dirty="0" smtClean="0"/>
              <a:t>remdamiesi mokslu, atradimais, žmonės gali </a:t>
            </a:r>
            <a:r>
              <a:rPr lang="lt-LT" b="1" dirty="0" smtClean="0"/>
              <a:t>kurti vis tobulesnę visuomenę</a:t>
            </a:r>
            <a:r>
              <a:rPr lang="lt-LT" dirty="0" smtClean="0"/>
              <a:t>, vis šviesesnę ateitį (tik Ž.</a:t>
            </a:r>
            <a:r>
              <a:rPr lang="lt-LT" dirty="0" err="1" smtClean="0"/>
              <a:t>Ž</a:t>
            </a:r>
            <a:r>
              <a:rPr lang="lt-LT" dirty="0" smtClean="0"/>
              <a:t>.Ruso neigė civilizacijos pažangą ir kvietė grįžti ,,atgal į gamtą”);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Filosofai teigė: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Žmonės turi </a:t>
            </a:r>
            <a:r>
              <a:rPr lang="lt-LT" b="1" dirty="0" smtClean="0"/>
              <a:t>būti tolerantiški, ginti minties ir sąžinės laisvę</a:t>
            </a:r>
            <a:r>
              <a:rPr lang="lt-LT" dirty="0" smtClean="0"/>
              <a:t>;</a:t>
            </a:r>
          </a:p>
          <a:p>
            <a:endParaRPr lang="lt-LT" dirty="0" smtClean="0"/>
          </a:p>
          <a:p>
            <a:r>
              <a:rPr lang="lt-LT" b="1" dirty="0" smtClean="0"/>
              <a:t>filosofija turi tarnauti visuomenei</a:t>
            </a:r>
            <a:r>
              <a:rPr lang="lt-LT" dirty="0" smtClean="0"/>
              <a:t>: teikti praktinių patarimų politikos, dorovės, ūkio ir kitais gyvenimo klausimais.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Filosofai teigė: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dro-enc-ista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772816"/>
            <a:ext cx="6680200" cy="34563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sz="2700" dirty="0" smtClean="0"/>
              <a:t>Filosofai savo idėjas skleidė viešai kalbėdami (salonuose, klubuose, draugijose)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Filosofai savo idėjas skleidė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lt-LT" dirty="0" smtClean="0"/>
              <a:t>pasitelkdami spaudą (laikraščius, kalendorius);</a:t>
            </a:r>
          </a:p>
          <a:p>
            <a:endParaRPr lang="lt-LT" dirty="0" smtClean="0"/>
          </a:p>
          <a:p>
            <a:r>
              <a:rPr lang="lt-LT" dirty="0" smtClean="0"/>
              <a:t>leisdami praktinių patarimų knygeles, vadovėlius.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8" name="Content Placeholder 7" descr="books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1556792"/>
            <a:ext cx="4041775" cy="31744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435280" cy="4525963"/>
          </a:xfrm>
        </p:spPr>
        <p:txBody>
          <a:bodyPr/>
          <a:lstStyle/>
          <a:p>
            <a:endParaRPr lang="lt-LT" dirty="0" smtClean="0"/>
          </a:p>
          <a:p>
            <a:r>
              <a:rPr lang="lt-LT" dirty="0" smtClean="0"/>
              <a:t>D.</a:t>
            </a:r>
            <a:r>
              <a:rPr lang="lt-LT" dirty="0" err="1" smtClean="0"/>
              <a:t>Didro</a:t>
            </a:r>
            <a:r>
              <a:rPr lang="lt-LT" dirty="0" smtClean="0"/>
              <a:t>, Volteras, Ž.</a:t>
            </a:r>
            <a:r>
              <a:rPr lang="lt-LT" dirty="0" err="1" smtClean="0"/>
              <a:t>Ž</a:t>
            </a:r>
            <a:r>
              <a:rPr lang="lt-LT" dirty="0" smtClean="0"/>
              <a:t>.Ruso parengė didžiąją prancūzų </a:t>
            </a:r>
            <a:r>
              <a:rPr lang="lt-LT" i="1" dirty="0" smtClean="0"/>
              <a:t>Enciklopediją, arba Aiškinamąjį mokslų, menų ir amatų žodyną (1751-1780 m. – 35 tomai).</a:t>
            </a:r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Filosofai skleidė savo idėjas : </a:t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 smtClean="0"/>
              <a:t>Filosofai savo idėjas skleidė patarinėdami monarchams</a:t>
            </a:r>
            <a:endParaRPr lang="lt-LT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1800" dirty="0" smtClean="0"/>
              <a:t>D.</a:t>
            </a:r>
            <a:r>
              <a:rPr lang="lt-LT" sz="1800" dirty="0" err="1" smtClean="0"/>
              <a:t>Didro</a:t>
            </a:r>
            <a:r>
              <a:rPr lang="lt-LT" sz="1800" dirty="0" smtClean="0"/>
              <a:t> vyko į Peterburgą ,,šviesti” imperatorės Kotrynos II</a:t>
            </a:r>
            <a:endParaRPr lang="lt-LT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lt-LT" sz="1800" dirty="0" smtClean="0"/>
              <a:t>Iki gyvenimo pabaigos buvo jos remiamas</a:t>
            </a:r>
            <a:endParaRPr lang="lt-LT" sz="1800" dirty="0"/>
          </a:p>
        </p:txBody>
      </p:sp>
      <p:pic>
        <p:nvPicPr>
          <p:cNvPr id="9" name="Content Placeholder 8" descr="Jekaterina_II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039210" y="1444625"/>
            <a:ext cx="2876167" cy="3941763"/>
          </a:xfrm>
        </p:spPr>
      </p:pic>
      <p:pic>
        <p:nvPicPr>
          <p:cNvPr id="10" name="Content Placeholder 9" descr="2010-02-06 RU-private 0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60912" y="1556792"/>
            <a:ext cx="3810000" cy="38164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 smtClean="0"/>
              <a:t>Filosofai savo idėjas skleidė patarinėdami monarchams</a:t>
            </a:r>
            <a:endParaRPr lang="lt-LT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dirty="0" smtClean="0"/>
              <a:t>Centre – Fridrichas II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  Volteras kurį laiką gyveno Prūsijos karaliaus Fridricho II rūmuose (,,Žmonių gyvenimą gali pagerinti apsišvietę monarchai”).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7" name="Content Placeholder 6" descr="SCI_12591_1213_sm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412776"/>
            <a:ext cx="3960440" cy="36724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 smtClean="0"/>
              <a:t>Filosofai savo idėjas skleidė patarinėdami monarchams</a:t>
            </a:r>
            <a:endParaRPr lang="lt-LT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dirty="0" smtClean="0"/>
              <a:t>Augustas Poniatovskis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  Volteras patarė Lietuvos ir Lenkijos valdovui Augustui Poniatovskiui įvesti krašte ,,apšviestąjį absoliutizmą”.</a:t>
            </a:r>
            <a:endParaRPr lang="lt-LT" dirty="0"/>
          </a:p>
        </p:txBody>
      </p:sp>
      <p:pic>
        <p:nvPicPr>
          <p:cNvPr id="7" name="Content Placeholder 6" descr="250px-Vigee_Stanislaw_Augustus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412776"/>
            <a:ext cx="3456383" cy="39604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8892480" cy="4525963"/>
          </a:xfrm>
        </p:spPr>
        <p:txBody>
          <a:bodyPr>
            <a:normAutofit/>
          </a:bodyPr>
          <a:lstStyle/>
          <a:p>
            <a:r>
              <a:rPr lang="lt-LT" dirty="0" smtClean="0"/>
              <a:t>XVIII a. pradžioje pasigirsta raginimai </a:t>
            </a:r>
            <a:r>
              <a:rPr lang="lt-LT" b="1" dirty="0" smtClean="0"/>
              <a:t>pasikliauti savo protu, imtis visuomeninių ir politinių reformų  </a:t>
            </a:r>
            <a:r>
              <a:rPr lang="lt-LT" dirty="0" smtClean="0"/>
              <a:t>(LDK </a:t>
            </a:r>
            <a:r>
              <a:rPr lang="lt-LT" dirty="0" err="1" smtClean="0"/>
              <a:t>pakancleris</a:t>
            </a:r>
            <a:r>
              <a:rPr lang="lt-LT" dirty="0" smtClean="0"/>
              <a:t> S. Ščiuka knygoje ,,Lenkijos užtemimas”</a:t>
            </a:r>
            <a:r>
              <a:rPr lang="en-US" dirty="0" smtClean="0"/>
              <a:t> </a:t>
            </a:r>
            <a:r>
              <a:rPr lang="en-US" dirty="0" err="1" smtClean="0"/>
              <a:t>teig</a:t>
            </a:r>
            <a:r>
              <a:rPr lang="lt-LT" dirty="0" smtClean="0"/>
              <a:t>ė: </a:t>
            </a:r>
            <a:r>
              <a:rPr lang="lt-LT" dirty="0" smtClean="0">
                <a:solidFill>
                  <a:srgbClr val="0070C0"/>
                </a:solidFill>
              </a:rPr>
              <a:t>,,Nuo švietimo priklauso valstybės ateitis”</a:t>
            </a:r>
            <a:r>
              <a:rPr lang="lt-LT" dirty="0" smtClean="0"/>
              <a:t>).</a:t>
            </a:r>
            <a:r>
              <a:rPr lang="lt-LT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Subręsta nauja </a:t>
            </a:r>
            <a:r>
              <a:rPr lang="lt-LT" b="1" dirty="0" smtClean="0"/>
              <a:t>tautos, kaip lygiateisių žmonių bendruomenės, samprata </a:t>
            </a:r>
            <a:r>
              <a:rPr lang="lt-LT" dirty="0" smtClean="0"/>
              <a:t>(net VU profesoriai ėjo į 1794 m. sukilimą ginti tautos nepriklausomybės).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Raginama valstybės lėšomis ,,kas savaitę veltui siuntinėti bajorijai krašto ir užsienio naujienas”, ,,mokyti jaunimą politinės geografijos ir istorijos” (S.Ščiuka).</a:t>
            </a:r>
          </a:p>
          <a:p>
            <a:pPr>
              <a:buNone/>
            </a:pPr>
            <a:endParaRPr lang="lt-LT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err="1" smtClean="0"/>
              <a:t>Vilniaus</a:t>
            </a:r>
            <a:r>
              <a:rPr lang="en-US" dirty="0" smtClean="0"/>
              <a:t> </a:t>
            </a:r>
            <a:r>
              <a:rPr lang="en-US" dirty="0" err="1" smtClean="0"/>
              <a:t>universitetas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   1739 m. Vilniaus universitete pradėta dėstyti prancūzų – </a:t>
            </a:r>
            <a:r>
              <a:rPr lang="lt-LT" dirty="0" err="1" smtClean="0"/>
              <a:t>Apšvietos</a:t>
            </a:r>
            <a:r>
              <a:rPr lang="lt-LT" dirty="0" smtClean="0"/>
              <a:t> pasaulio – kalba.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7" name="Content Placeholder 6" descr="250px-GreatCourtyard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484784"/>
            <a:ext cx="3672408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Švietimas Lietuvoje pradėtas suprasti kaip </a:t>
            </a:r>
            <a:r>
              <a:rPr lang="lt-LT" b="1" dirty="0" smtClean="0"/>
              <a:t>visuomenės ir valstybės gelbėjimo būdas</a:t>
            </a:r>
            <a:r>
              <a:rPr lang="lt-LT" dirty="0" smtClean="0"/>
              <a:t>.</a:t>
            </a:r>
            <a:endParaRPr lang="en-US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>
                <a:solidFill>
                  <a:srgbClr val="00B0F0"/>
                </a:solidFill>
              </a:rPr>
              <a:t>,,...lavinti žmogų tam, kad mokėtų tarnauti savo bendruomenei – Respublikai” (Ciceronas).</a:t>
            </a:r>
            <a:endParaRPr lang="en-US" b="1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lt-LT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lt-LT" b="1" dirty="0" smtClean="0">
                <a:solidFill>
                  <a:srgbClr val="0070C0"/>
                </a:solidFill>
              </a:rPr>
              <a:t>,,Auklėjimo paskirtis – ugdyti protingą žmogų, brandų pilietį, kuris mokėtų kurti tėvynės ateitį” (</a:t>
            </a:r>
            <a:r>
              <a:rPr lang="lt-LT" b="1" dirty="0" err="1" smtClean="0">
                <a:solidFill>
                  <a:srgbClr val="0070C0"/>
                </a:solidFill>
              </a:rPr>
              <a:t>Dž</a:t>
            </a:r>
            <a:r>
              <a:rPr lang="lt-LT" b="1" dirty="0" smtClean="0">
                <a:solidFill>
                  <a:srgbClr val="0070C0"/>
                </a:solidFill>
              </a:rPr>
              <a:t>. </a:t>
            </a:r>
            <a:r>
              <a:rPr lang="lt-LT" b="1" dirty="0" err="1" smtClean="0">
                <a:solidFill>
                  <a:srgbClr val="0070C0"/>
                </a:solidFill>
              </a:rPr>
              <a:t>Lokas</a:t>
            </a:r>
            <a:r>
              <a:rPr lang="lt-LT" b="1" dirty="0" smtClean="0">
                <a:solidFill>
                  <a:srgbClr val="0070C0"/>
                </a:solidFill>
              </a:rPr>
              <a:t>).</a:t>
            </a:r>
            <a:endParaRPr lang="lt-LT" b="1" dirty="0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Kokie </a:t>
            </a:r>
            <a:r>
              <a:rPr lang="lt-LT" i="1" dirty="0" smtClean="0"/>
              <a:t>gelbėjimo darbai atlikti Lietuvoje? </a:t>
            </a:r>
          </a:p>
          <a:p>
            <a:pPr>
              <a:buNone/>
            </a:pPr>
            <a:r>
              <a:rPr lang="lt-LT" dirty="0" smtClean="0"/>
              <a:t>(Kokie švietimo pokyčiai vyko Lietuvoje?)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/>
              <a:t>Individualus darbas</a:t>
            </a:r>
            <a:r>
              <a:rPr lang="en-US" dirty="0" smtClean="0"/>
              <a:t>: </a:t>
            </a:r>
            <a:r>
              <a:rPr lang="lt-LT" i="1" dirty="0" smtClean="0"/>
              <a:t>Chrestomatija</a:t>
            </a:r>
            <a:r>
              <a:rPr lang="lt-LT" dirty="0" smtClean="0"/>
              <a:t>,</a:t>
            </a:r>
          </a:p>
          <a:p>
            <a:pPr>
              <a:buNone/>
            </a:pPr>
            <a:r>
              <a:rPr lang="lt-LT" dirty="0" smtClean="0"/>
              <a:t> p. 314 </a:t>
            </a:r>
            <a:r>
              <a:rPr lang="en-US" dirty="0" smtClean="0"/>
              <a:t>(</a:t>
            </a:r>
            <a:r>
              <a:rPr lang="en-US" dirty="0" err="1" smtClean="0"/>
              <a:t>merg</a:t>
            </a:r>
            <a:r>
              <a:rPr lang="lt-LT" dirty="0" err="1" smtClean="0"/>
              <a:t>inos</a:t>
            </a:r>
            <a:r>
              <a:rPr lang="lt-LT" dirty="0" smtClean="0"/>
              <a:t>);</a:t>
            </a:r>
          </a:p>
          <a:p>
            <a:pPr>
              <a:buNone/>
            </a:pPr>
            <a:r>
              <a:rPr lang="lt-LT" dirty="0" smtClean="0"/>
              <a:t> p. 315 (vaikinai). 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VU </a:t>
            </a:r>
            <a:r>
              <a:rPr lang="lt-LT" b="1" dirty="0" smtClean="0"/>
              <a:t>pratybų knygos</a:t>
            </a:r>
            <a:r>
              <a:rPr lang="lt-LT" dirty="0" smtClean="0"/>
              <a:t>, skatinusios svarstyti, kaip tobulinti valstybę.</a:t>
            </a:r>
          </a:p>
          <a:p>
            <a:endParaRPr lang="lt-LT" dirty="0" smtClean="0"/>
          </a:p>
          <a:p>
            <a:r>
              <a:rPr lang="lt-LT" dirty="0" smtClean="0"/>
              <a:t>Jėzuitų mokyklose </a:t>
            </a:r>
            <a:r>
              <a:rPr lang="lt-LT" b="1" dirty="0" smtClean="0"/>
              <a:t>naujas mokymosi būdas</a:t>
            </a:r>
            <a:r>
              <a:rPr lang="lt-LT" dirty="0" smtClean="0"/>
              <a:t>: studentai vaidindavo bajorų seimelius, kuriuose kėlė ir aptarinėjo svarbiausias šalies problemas, reformų projektus.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600" dirty="0" smtClean="0"/>
              <a:t>(atsakymai į klausimą)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dirty="0" smtClean="0"/>
              <a:t>(atsakymai į klausimą)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dirty="0" smtClean="0"/>
              <a:t>Kilmingųjų kolegija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1740 m. Vilniuje jėzuitai atidarė mokyklą, skirtą didikų vaikams (nuo 1751 m. </a:t>
            </a:r>
            <a:r>
              <a:rPr lang="lt-LT" b="1" i="1" dirty="0" smtClean="0"/>
              <a:t>Kilmingųjų kolegija</a:t>
            </a:r>
            <a:r>
              <a:rPr lang="lt-LT" dirty="0" smtClean="0"/>
              <a:t>).</a:t>
            </a:r>
          </a:p>
          <a:p>
            <a:endParaRPr lang="lt-LT" dirty="0"/>
          </a:p>
        </p:txBody>
      </p:sp>
      <p:pic>
        <p:nvPicPr>
          <p:cNvPr id="7" name="Content Placeholder 6" descr="vjg%20stadione-c17e25b9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484784"/>
            <a:ext cx="3960440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600" dirty="0" smtClean="0"/>
              <a:t>(atsakymai į klausimą)</a:t>
            </a:r>
            <a:endParaRPr lang="lt-LT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lt-LT" dirty="0" smtClean="0"/>
              <a:t>Radvilų biblioteka</a:t>
            </a: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1774 Radvilai(-</a:t>
            </a:r>
            <a:r>
              <a:rPr lang="lt-LT" dirty="0" err="1" smtClean="0"/>
              <a:t>os</a:t>
            </a:r>
            <a:r>
              <a:rPr lang="lt-LT" dirty="0" smtClean="0"/>
              <a:t>) Nesvyžiuje įsteigė pirmąją Lietuvos aukštąją karo mokyklą – </a:t>
            </a:r>
            <a:r>
              <a:rPr lang="lt-LT" b="1" dirty="0" smtClean="0"/>
              <a:t>Riterių Akademiją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  <p:pic>
        <p:nvPicPr>
          <p:cNvPr id="11" name="Content Placeholder 10" descr="bibld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572001" y="1484784"/>
            <a:ext cx="4114800" cy="37444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Pasirodė pirmieji </a:t>
            </a:r>
            <a:r>
              <a:rPr lang="lt-LT" b="1" dirty="0" smtClean="0"/>
              <a:t>periodiniai leidiniai</a:t>
            </a:r>
            <a:r>
              <a:rPr lang="lt-LT" dirty="0" smtClean="0"/>
              <a:t>: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nuo 1735 m. VU prof. J. </a:t>
            </a:r>
            <a:r>
              <a:rPr lang="lt-LT" dirty="0" err="1" smtClean="0"/>
              <a:t>Pašakauskio</a:t>
            </a:r>
            <a:r>
              <a:rPr lang="lt-LT" dirty="0" smtClean="0"/>
              <a:t> ,,Politiniai kalendoriai”;</a:t>
            </a:r>
          </a:p>
          <a:p>
            <a:endParaRPr lang="lt-LT" dirty="0" smtClean="0"/>
          </a:p>
          <a:p>
            <a:r>
              <a:rPr lang="lt-LT" dirty="0" smtClean="0"/>
              <a:t>1760 m. pirmasis LDK laikraštis ,,Lietuvos pasiuntinys (,,</a:t>
            </a:r>
            <a:r>
              <a:rPr lang="lt-LT" dirty="0" err="1" smtClean="0"/>
              <a:t>Kurier</a:t>
            </a:r>
            <a:r>
              <a:rPr lang="lt-LT" dirty="0" smtClean="0"/>
              <a:t> </a:t>
            </a:r>
            <a:r>
              <a:rPr lang="lt-LT" dirty="0" err="1" smtClean="0"/>
              <a:t>Litewski</a:t>
            </a:r>
            <a:r>
              <a:rPr lang="lt-LT" dirty="0" smtClean="0"/>
              <a:t>”) ir jo priedai ,,Literatūros žinios” ir ,,Užsienio žinios”.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600" dirty="0" smtClean="0"/>
              <a:t>(atsakymai į klausimą)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600" dirty="0" smtClean="0"/>
              <a:t>(atsakymai į klausimą)</a:t>
            </a:r>
            <a:endParaRPr lang="lt-LT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  Nuo 1759 m. VU spaustuvė pradeda leisti </a:t>
            </a:r>
            <a:r>
              <a:rPr lang="lt-LT" b="1" dirty="0" smtClean="0"/>
              <a:t>lietuvių kalbos vadovėlį ,,Mokslas skaitymo rašto”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  <p:pic>
        <p:nvPicPr>
          <p:cNvPr id="7" name="Content Placeholder 6" descr="mokslas-skaytima-raszta-1790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412776"/>
            <a:ext cx="3528392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600" dirty="0" smtClean="0"/>
              <a:t>(atsakymai į klausimą)</a:t>
            </a:r>
            <a:endParaRPr lang="lt-LT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9" name="Content Placeholder 8" descr="02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412776"/>
            <a:ext cx="4176463" cy="3960440"/>
          </a:xfrm>
        </p:spPr>
      </p:pic>
      <p:sp>
        <p:nvSpPr>
          <p:cNvPr id="12" name="Content Placeholder 11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  1760 m. išleistas P.</a:t>
            </a:r>
            <a:r>
              <a:rPr lang="lt-LT" dirty="0" err="1" smtClean="0"/>
              <a:t>Paprockio</a:t>
            </a:r>
            <a:r>
              <a:rPr lang="lt-LT" dirty="0" smtClean="0"/>
              <a:t> </a:t>
            </a:r>
            <a:r>
              <a:rPr lang="lt-LT" b="1" dirty="0" smtClean="0"/>
              <a:t>geografijos ir istorijos vadovėlis </a:t>
            </a:r>
            <a:r>
              <a:rPr lang="lt-LT" dirty="0" smtClean="0"/>
              <a:t>,,Namų žinios apie Lietuvos didžiąją kunigaikštystę su jos tautos istorija”.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600" dirty="0" smtClean="0"/>
              <a:t>(atsakymai į klausimą)</a:t>
            </a:r>
            <a:endParaRPr lang="lt-LT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  1752 m. T. Žebrauskas ir M.Počobutas VU sukūrė vieną geriausių </a:t>
            </a:r>
            <a:r>
              <a:rPr lang="lt-LT" b="1" dirty="0" smtClean="0"/>
              <a:t>astronomijos observatorijų </a:t>
            </a:r>
            <a:r>
              <a:rPr lang="lt-LT" dirty="0" smtClean="0"/>
              <a:t>Europoje.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12" name="Content Placeholder 11" descr="indre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444625"/>
            <a:ext cx="3960440" cy="3941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b="1" dirty="0" smtClean="0"/>
              <a:t>  Lietuva  ateitį siejo su švietimu ir stengėsi pasiremti Europos </a:t>
            </a:r>
            <a:r>
              <a:rPr lang="lt-LT" b="1" dirty="0" err="1" smtClean="0"/>
              <a:t>apšvietos</a:t>
            </a:r>
            <a:r>
              <a:rPr lang="lt-LT" b="1" dirty="0" smtClean="0"/>
              <a:t> filosofais.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i="1" dirty="0" smtClean="0">
                <a:solidFill>
                  <a:srgbClr val="0070C0"/>
                </a:solidFill>
              </a:rPr>
              <a:t>Jei negalite išvengti, kad Rusija jūsų neprarytų, nesileiskite suvirškinami (Ž.</a:t>
            </a:r>
            <a:r>
              <a:rPr lang="lt-LT" b="1" i="1" dirty="0" err="1" smtClean="0">
                <a:solidFill>
                  <a:srgbClr val="0070C0"/>
                </a:solidFill>
              </a:rPr>
              <a:t>Ž</a:t>
            </a:r>
            <a:r>
              <a:rPr lang="lt-LT" b="1" i="1" dirty="0" smtClean="0">
                <a:solidFill>
                  <a:srgbClr val="0070C0"/>
                </a:solidFill>
              </a:rPr>
              <a:t>.Ruso)</a:t>
            </a:r>
          </a:p>
          <a:p>
            <a:pPr>
              <a:buNone/>
            </a:pPr>
            <a:endParaRPr lang="lt-LT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lt-LT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Kaip Ž.</a:t>
            </a:r>
            <a:r>
              <a:rPr lang="lt-LT" dirty="0" err="1" smtClean="0">
                <a:solidFill>
                  <a:schemeClr val="accent6">
                    <a:lumMod val="50000"/>
                  </a:schemeClr>
                </a:solidFill>
              </a:rPr>
              <a:t>Ž</a:t>
            </a: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.Ruso padėjo lietuviams </a:t>
            </a: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papasakos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X.</a:t>
            </a:r>
            <a:endParaRPr lang="lt-LT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lt-LT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Apšvieta</a:t>
            </a:r>
            <a:r>
              <a:rPr lang="lt-LT" dirty="0" smtClean="0"/>
              <a:t> Lietuvoje</a:t>
            </a:r>
            <a:br>
              <a:rPr lang="lt-LT" dirty="0" smtClean="0"/>
            </a:br>
            <a:r>
              <a:rPr lang="lt-LT" sz="3200" dirty="0" smtClean="0"/>
              <a:t>(apibendrinimas)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Atsigręžta į harmoningas </a:t>
            </a:r>
            <a:r>
              <a:rPr lang="lt-LT" b="1" dirty="0" smtClean="0"/>
              <a:t>Antikos meno formas </a:t>
            </a:r>
            <a:r>
              <a:rPr lang="lt-LT" dirty="0" smtClean="0"/>
              <a:t>(darną, aiškumą, paprastumą).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Iš </a:t>
            </a:r>
            <a:r>
              <a:rPr lang="lt-LT" b="1" dirty="0" smtClean="0"/>
              <a:t>Antikos</a:t>
            </a:r>
            <a:r>
              <a:rPr lang="lt-LT" dirty="0" smtClean="0"/>
              <a:t> sėmėsi </a:t>
            </a:r>
            <a:r>
              <a:rPr lang="lt-LT" b="1" dirty="0" smtClean="0"/>
              <a:t>sektinų pilietinių dorybių bei idealų</a:t>
            </a:r>
            <a:r>
              <a:rPr lang="lt-LT" dirty="0" smtClean="0">
                <a:solidFill>
                  <a:srgbClr val="FF0000"/>
                </a:solidFill>
              </a:rPr>
              <a:t> </a:t>
            </a:r>
            <a:r>
              <a:rPr lang="lt-LT" dirty="0" smtClean="0"/>
              <a:t>(garbingumo, narsumo, šaunumo, pareigingumo).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Apšvietos</a:t>
            </a:r>
            <a:r>
              <a:rPr lang="lt-LT" dirty="0" smtClean="0"/>
              <a:t> menas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Paskirtis – </a:t>
            </a:r>
            <a:r>
              <a:rPr lang="lt-LT" b="1" dirty="0" smtClean="0"/>
              <a:t>auklėti žmones, pagerinti jų elgesį, suteikti praktinių patarimų </a:t>
            </a:r>
            <a:r>
              <a:rPr lang="lt-LT" dirty="0" smtClean="0"/>
              <a:t>(stengtasi kalbėti suprantamai, paprastai, įdomiai, patraukliai – D.</a:t>
            </a:r>
            <a:r>
              <a:rPr lang="lt-LT" dirty="0" err="1" smtClean="0"/>
              <a:t>Defo</a:t>
            </a:r>
            <a:r>
              <a:rPr lang="lt-LT" dirty="0" smtClean="0"/>
              <a:t>, </a:t>
            </a:r>
            <a:r>
              <a:rPr lang="lt-LT" dirty="0" err="1" smtClean="0"/>
              <a:t>Dž</a:t>
            </a:r>
            <a:r>
              <a:rPr lang="lt-LT" dirty="0" smtClean="0"/>
              <a:t>.Sviftas, D.</a:t>
            </a:r>
            <a:r>
              <a:rPr lang="lt-LT" dirty="0" err="1" smtClean="0"/>
              <a:t>Didro</a:t>
            </a:r>
            <a:r>
              <a:rPr lang="lt-LT" dirty="0" smtClean="0"/>
              <a:t>, Volteras).</a:t>
            </a:r>
          </a:p>
          <a:p>
            <a:endParaRPr lang="lt-LT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Apšvietos</a:t>
            </a:r>
            <a:r>
              <a:rPr lang="lt-LT" dirty="0" smtClean="0"/>
              <a:t> menas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481328"/>
            <a:ext cx="8856984" cy="4525963"/>
          </a:xfrm>
        </p:spPr>
        <p:txBody>
          <a:bodyPr/>
          <a:lstStyle/>
          <a:p>
            <a:pPr marL="1588" indent="7938"/>
            <a:r>
              <a:rPr lang="lt-LT" b="1" dirty="0" smtClean="0"/>
              <a:t> Didaktizmas</a:t>
            </a:r>
            <a:r>
              <a:rPr lang="lt-LT" dirty="0" smtClean="0"/>
              <a:t> (siekiama mokyti, auklėti,   moralizuoti).</a:t>
            </a:r>
            <a:endParaRPr lang="lt-LT" b="1" dirty="0" smtClean="0"/>
          </a:p>
          <a:p>
            <a:pPr marL="1588" indent="7938"/>
            <a:endParaRPr lang="lt-LT" b="1" dirty="0" smtClean="0"/>
          </a:p>
          <a:p>
            <a:pPr marL="1588" indent="7938"/>
            <a:r>
              <a:rPr lang="lt-LT" b="1" dirty="0" smtClean="0"/>
              <a:t> Racionalumas </a:t>
            </a:r>
            <a:r>
              <a:rPr lang="lt-LT" dirty="0" smtClean="0"/>
              <a:t>(apgalvotas, aiškiai suvokiamas).</a:t>
            </a:r>
          </a:p>
          <a:p>
            <a:pPr marL="1588" indent="7938"/>
            <a:endParaRPr lang="lt-LT" dirty="0" smtClean="0"/>
          </a:p>
          <a:p>
            <a:pPr marL="1588" indent="7938"/>
            <a:r>
              <a:rPr lang="lt-LT" b="1" dirty="0" smtClean="0"/>
              <a:t> Publicistiškumas </a:t>
            </a:r>
            <a:r>
              <a:rPr lang="lt-LT" dirty="0" smtClean="0"/>
              <a:t>(kalbama visuomenei aktualiomis temomis, stengiamasi paveikti, įtikinti).</a:t>
            </a:r>
          </a:p>
          <a:p>
            <a:pPr marL="1588" indent="7938"/>
            <a:endParaRPr lang="lt-LT" b="1" dirty="0" smtClean="0"/>
          </a:p>
          <a:p>
            <a:pPr marL="1588" indent="7938"/>
            <a:r>
              <a:rPr lang="lt-LT" b="1" dirty="0" smtClean="0"/>
              <a:t> Schematiškumas </a:t>
            </a:r>
            <a:r>
              <a:rPr lang="lt-LT" dirty="0" smtClean="0"/>
              <a:t>(per didelis supaprastinimas).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Ryškiausi </a:t>
            </a:r>
            <a:r>
              <a:rPr lang="lt-LT" sz="3200" dirty="0" err="1" smtClean="0"/>
              <a:t>Apšvietos</a:t>
            </a:r>
            <a:r>
              <a:rPr lang="lt-LT" sz="3200" dirty="0" smtClean="0"/>
              <a:t> literatūros bruožai 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b="1" dirty="0" smtClean="0"/>
              <a:t>nesudėtingi, statiški, buitiški</a:t>
            </a:r>
            <a:r>
              <a:rPr lang="lt-LT" dirty="0" smtClean="0"/>
              <a:t>;</a:t>
            </a:r>
          </a:p>
          <a:p>
            <a:pPr>
              <a:buNone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r>
              <a:rPr lang="lt-LT" dirty="0" smtClean="0"/>
              <a:t>suskirstyti į </a:t>
            </a:r>
            <a:r>
              <a:rPr lang="lt-LT" b="1" dirty="0" smtClean="0"/>
              <a:t>teigiamus</a:t>
            </a:r>
            <a:r>
              <a:rPr lang="lt-LT" dirty="0" smtClean="0"/>
              <a:t> (perteikia kilnias idėjas ir sektiną pavyzdį) ir </a:t>
            </a:r>
            <a:r>
              <a:rPr lang="lt-LT" b="1" dirty="0" smtClean="0"/>
              <a:t>neigiamus</a:t>
            </a:r>
            <a:r>
              <a:rPr lang="lt-LT" dirty="0" smtClean="0"/>
              <a:t> (įkūnija smerktinas ydas);</a:t>
            </a:r>
          </a:p>
          <a:p>
            <a:pPr>
              <a:buNone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r>
              <a:rPr lang="lt-LT" dirty="0" smtClean="0"/>
              <a:t>XVIII a. viduryje atsiradusi sentimentalizmo srovė iškėlė </a:t>
            </a:r>
            <a:r>
              <a:rPr lang="lt-LT" b="1" dirty="0" smtClean="0"/>
              <a:t>jautrų ir kenčiantį žmogų </a:t>
            </a:r>
            <a:r>
              <a:rPr lang="lt-LT" dirty="0" smtClean="0"/>
              <a:t>(Ž.</a:t>
            </a:r>
            <a:r>
              <a:rPr lang="lt-LT" dirty="0" err="1" smtClean="0"/>
              <a:t>Ž</a:t>
            </a:r>
            <a:r>
              <a:rPr lang="lt-LT" dirty="0" smtClean="0"/>
              <a:t>.Ruso, J.V.Gėtė jaunystėje).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>Literatūros kūrinių veikėjai</a:t>
            </a:r>
            <a:r>
              <a:rPr lang="lt-LT" sz="3600" dirty="0" smtClean="0"/>
              <a:t/>
            </a:r>
            <a:br>
              <a:rPr lang="lt-LT" sz="3600" dirty="0" smtClean="0"/>
            </a:b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Imta domėtis </a:t>
            </a:r>
            <a:r>
              <a:rPr lang="lt-LT" b="1" dirty="0" smtClean="0"/>
              <a:t>liaudies kūryba</a:t>
            </a:r>
            <a:r>
              <a:rPr lang="lt-LT" dirty="0" smtClean="0"/>
              <a:t>, naudoti ją kūriniuose.</a:t>
            </a:r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  Kaip lietuvių liaudies daina ,,Aš atsisakiau savo močiutei” atsirado J.V. Gėtės dramoje, </a:t>
            </a: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papasakos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Y</a:t>
            </a:r>
            <a:r>
              <a:rPr lang="lt-LT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lt-LT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Apšvietos</a:t>
            </a:r>
            <a:r>
              <a:rPr lang="lt-LT" dirty="0" smtClean="0"/>
              <a:t> menas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Ar Vakarų Europoje sukurta literatūra buvo skaitoma Lietuvoje? Kaip manote Jūs?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>
                <a:solidFill>
                  <a:srgbClr val="FF0000"/>
                </a:solidFill>
              </a:rPr>
              <a:t>    </a:t>
            </a:r>
            <a:r>
              <a:rPr lang="lt-LT" dirty="0" smtClean="0"/>
              <a:t>Individualus darbas (Atsakymas p. 318  </a:t>
            </a:r>
          </a:p>
          <a:p>
            <a:pPr>
              <a:buNone/>
            </a:pPr>
            <a:r>
              <a:rPr lang="lt-LT" dirty="0" smtClean="0"/>
              <a:t>    II pastraipa).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/>
              <a:t>Apšvietos</a:t>
            </a:r>
            <a:r>
              <a:rPr lang="lt-LT" dirty="0" smtClean="0"/>
              <a:t> menas Lietuvoje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098571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Patenkinamas</a:t>
            </a:r>
            <a:r>
              <a:rPr lang="en-US" dirty="0" smtClean="0"/>
              <a:t> </a:t>
            </a:r>
            <a:r>
              <a:rPr lang="en-US" dirty="0" err="1" smtClean="0"/>
              <a:t>lygis</a:t>
            </a:r>
            <a:r>
              <a:rPr lang="en-US" dirty="0" smtClean="0"/>
              <a:t> </a:t>
            </a:r>
            <a:r>
              <a:rPr lang="lt-LT" dirty="0" smtClean="0"/>
              <a:t>–</a:t>
            </a:r>
            <a:r>
              <a:rPr lang="lt-LT" dirty="0" smtClean="0">
                <a:solidFill>
                  <a:srgbClr val="FF0000"/>
                </a:solidFill>
              </a:rPr>
              <a:t> </a:t>
            </a:r>
            <a:r>
              <a:rPr lang="lt-LT" dirty="0" smtClean="0"/>
              <a:t>p. 318, paskutinė </a:t>
            </a:r>
            <a:r>
              <a:rPr lang="lt-LT" dirty="0" smtClean="0"/>
              <a:t>pastraipa</a:t>
            </a:r>
            <a:r>
              <a:rPr lang="en-US" dirty="0" smtClean="0"/>
              <a:t>.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en-US" dirty="0" err="1" smtClean="0"/>
              <a:t>Pagrindinis</a:t>
            </a:r>
            <a:r>
              <a:rPr lang="en-US" dirty="0" smtClean="0"/>
              <a:t> </a:t>
            </a:r>
            <a:r>
              <a:rPr lang="en-US" dirty="0" err="1" smtClean="0"/>
              <a:t>lygis</a:t>
            </a:r>
            <a:r>
              <a:rPr lang="en-US" dirty="0" smtClean="0"/>
              <a:t> </a:t>
            </a:r>
            <a:r>
              <a:rPr lang="lt-LT" dirty="0" smtClean="0"/>
              <a:t>– </a:t>
            </a:r>
            <a:r>
              <a:rPr lang="lt-LT" dirty="0" smtClean="0"/>
              <a:t>p</a:t>
            </a:r>
            <a:r>
              <a:rPr lang="en-US" dirty="0" smtClean="0"/>
              <a:t>.</a:t>
            </a:r>
            <a:r>
              <a:rPr lang="lt-LT" dirty="0" smtClean="0"/>
              <a:t> 319, po </a:t>
            </a:r>
            <a:r>
              <a:rPr lang="lt-LT" dirty="0" smtClean="0"/>
              <a:t>posmo</a:t>
            </a:r>
            <a:r>
              <a:rPr lang="en-US" dirty="0" smtClean="0"/>
              <a:t>.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en-US" dirty="0" smtClean="0"/>
              <a:t>Auk</a:t>
            </a:r>
            <a:r>
              <a:rPr lang="lt-LT" dirty="0" smtClean="0"/>
              <a:t>š</a:t>
            </a:r>
            <a:r>
              <a:rPr lang="en-US" dirty="0" err="1" smtClean="0"/>
              <a:t>tesnysis</a:t>
            </a:r>
            <a:r>
              <a:rPr lang="en-US" dirty="0" smtClean="0"/>
              <a:t> </a:t>
            </a:r>
            <a:r>
              <a:rPr lang="en-US" dirty="0" err="1" smtClean="0"/>
              <a:t>lygis</a:t>
            </a:r>
            <a:r>
              <a:rPr lang="en-US" dirty="0" smtClean="0"/>
              <a:t> </a:t>
            </a:r>
            <a:r>
              <a:rPr lang="lt-LT" dirty="0" smtClean="0"/>
              <a:t>– </a:t>
            </a:r>
            <a:r>
              <a:rPr lang="lt-LT" dirty="0" smtClean="0"/>
              <a:t>p. 320 iki 321 naujos </a:t>
            </a:r>
            <a:r>
              <a:rPr lang="lt-LT" dirty="0" smtClean="0"/>
              <a:t>pastraipos</a:t>
            </a:r>
            <a:r>
              <a:rPr lang="en-US" dirty="0" smtClean="0"/>
              <a:t>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706090"/>
          </a:xfrm>
        </p:spPr>
        <p:txBody>
          <a:bodyPr>
            <a:noAutofit/>
          </a:bodyPr>
          <a:lstStyle/>
          <a:p>
            <a:pPr algn="ctr"/>
            <a:r>
              <a:rPr lang="lt-LT" sz="2800" dirty="0" smtClean="0"/>
              <a:t>Kas buvo kuriama Lietuvoje?  Apie ką kalbama?</a:t>
            </a:r>
            <a:br>
              <a:rPr lang="lt-LT" sz="2800" dirty="0" smtClean="0"/>
            </a:b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/>
              <a:t>Patenkinamas lygis – </a:t>
            </a:r>
            <a:r>
              <a:rPr lang="lt-LT" b="1" dirty="0" smtClean="0"/>
              <a:t>poezija</a:t>
            </a:r>
            <a:r>
              <a:rPr lang="lt-LT" dirty="0" smtClean="0"/>
              <a:t> (šlovino I.Masalskio, Stanislovo Augusto nuopelnus Lietuvai).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Pagrindinis lygis – </a:t>
            </a:r>
            <a:r>
              <a:rPr lang="lt-LT" b="1" dirty="0" smtClean="0"/>
              <a:t>apysaka</a:t>
            </a:r>
            <a:r>
              <a:rPr lang="lt-LT" dirty="0" smtClean="0"/>
              <a:t> (rodė visuomenei teigiamus, sektinus herojus, peikė neigiamas apraiškas).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Aukštesnysis lygis – </a:t>
            </a:r>
            <a:r>
              <a:rPr lang="lt-LT" b="1" dirty="0" smtClean="0"/>
              <a:t>pamokslas</a:t>
            </a:r>
            <a:r>
              <a:rPr lang="lt-LT" dirty="0" smtClean="0"/>
              <a:t> (aiškino, kad tikroji tėvynės meilė turi būti veikli, pagrįsta darbais).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100" dirty="0" smtClean="0"/>
              <a:t>Kas buvo kuriama Lietuvoje?  Apie ką kalbama?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400" dirty="0" smtClean="0"/>
              <a:t>Iš pagarbos Antikai ir tautos harmoningos ateities siekio iškilo du didžiausi lietuviškos </a:t>
            </a:r>
            <a:r>
              <a:rPr lang="lt-LT" sz="2400" dirty="0" err="1" smtClean="0"/>
              <a:t>Apšvietos</a:t>
            </a:r>
            <a:r>
              <a:rPr lang="lt-LT" sz="2400" dirty="0" smtClean="0"/>
              <a:t> kūriniai</a:t>
            </a:r>
            <a:endParaRPr lang="lt-LT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536" y="5445224"/>
            <a:ext cx="3682752" cy="762000"/>
          </a:xfrm>
        </p:spPr>
        <p:txBody>
          <a:bodyPr/>
          <a:lstStyle/>
          <a:p>
            <a:pPr algn="ctr"/>
            <a:r>
              <a:rPr lang="lt-LT" dirty="0" smtClean="0"/>
              <a:t>K.Donelaičio ,,Metai”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139952" y="5445224"/>
            <a:ext cx="4824536" cy="762000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dirty="0" smtClean="0"/>
              <a:t>Lauryno Stuokos – Gucevičiaus Katedra</a:t>
            </a:r>
            <a:endParaRPr lang="lt-LT" dirty="0"/>
          </a:p>
        </p:txBody>
      </p:sp>
      <p:pic>
        <p:nvPicPr>
          <p:cNvPr id="9" name="Content Placeholder 8" descr="metai-donelaitis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84784"/>
            <a:ext cx="3096344" cy="3744416"/>
          </a:xfrm>
        </p:spPr>
      </p:pic>
      <p:pic>
        <p:nvPicPr>
          <p:cNvPr id="10" name="Content Placeholder 9" descr="Vilniaus_Katedr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484784"/>
            <a:ext cx="4041775" cy="38164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1328"/>
            <a:ext cx="889248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smtClean="0"/>
              <a:t>Naudodamiesi padalomąja </a:t>
            </a:r>
            <a:r>
              <a:rPr lang="lt-LT" dirty="0" smtClean="0"/>
              <a:t>medžiaga, vadovėliu, programa, pasitarkite su suolo draugu ir išskirkite </a:t>
            </a:r>
            <a:r>
              <a:rPr lang="lt-LT" b="1" dirty="0" smtClean="0"/>
              <a:t>4 (2 apie meną)</a:t>
            </a:r>
            <a:r>
              <a:rPr lang="lt-LT" dirty="0" smtClean="0"/>
              <a:t> </a:t>
            </a:r>
            <a:r>
              <a:rPr lang="lt-LT" b="1" dirty="0" smtClean="0"/>
              <a:t>svarbiausius </a:t>
            </a:r>
            <a:r>
              <a:rPr lang="lt-LT" b="1" dirty="0" err="1" smtClean="0"/>
              <a:t>Apšvietos</a:t>
            </a:r>
            <a:r>
              <a:rPr lang="lt-LT" b="1" dirty="0" smtClean="0"/>
              <a:t> epochos bruožus.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Kokie </a:t>
            </a:r>
            <a:r>
              <a:rPr lang="lt-LT" dirty="0" err="1" smtClean="0"/>
              <a:t>Apšvietos</a:t>
            </a:r>
            <a:r>
              <a:rPr lang="lt-LT" dirty="0" smtClean="0"/>
              <a:t> epochos </a:t>
            </a:r>
            <a:r>
              <a:rPr lang="lt-LT" b="1" dirty="0" smtClean="0"/>
              <a:t>bruožai aktualūs šiandien</a:t>
            </a:r>
            <a:r>
              <a:rPr lang="lt-LT" dirty="0" smtClean="0"/>
              <a:t>? Atsakymą pagrįskite.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Darbas</a:t>
            </a:r>
            <a:r>
              <a:rPr lang="lt-LT" dirty="0" smtClean="0"/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grupėse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Uždavinys</a:t>
            </a:r>
            <a:r>
              <a:rPr lang="lt-LT" dirty="0" smtClean="0"/>
              <a:t>: &lt;...&gt; susipažinsite su </a:t>
            </a:r>
            <a:r>
              <a:rPr lang="lt-LT" b="1" dirty="0" err="1" smtClean="0"/>
              <a:t>Apšvietos</a:t>
            </a:r>
            <a:r>
              <a:rPr lang="lt-LT" b="1" dirty="0" smtClean="0"/>
              <a:t> epocha </a:t>
            </a:r>
            <a:r>
              <a:rPr lang="lt-LT" dirty="0" smtClean="0"/>
              <a:t>ir gebėsite ją apibūdinti ne mažiau kaip </a:t>
            </a:r>
            <a:r>
              <a:rPr lang="lt-LT" b="1" dirty="0" smtClean="0"/>
              <a:t>4 požymiais (2 apie meną)</a:t>
            </a:r>
            <a:r>
              <a:rPr lang="lt-LT" dirty="0" smtClean="0"/>
              <a:t> .</a:t>
            </a:r>
          </a:p>
          <a:p>
            <a:endParaRPr lang="lt-LT" dirty="0" smtClean="0"/>
          </a:p>
          <a:p>
            <a:r>
              <a:rPr lang="lt-LT" dirty="0" smtClean="0"/>
              <a:t>Atsako į 2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Įvertinu.</a:t>
            </a:r>
          </a:p>
          <a:p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Darbo grupėse aptarimas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Įsivertinti pagal 2,6,8 </a:t>
            </a:r>
            <a:r>
              <a:rPr lang="lt-LT" dirty="0" smtClean="0"/>
              <a:t>klausimus </a:t>
            </a:r>
            <a:r>
              <a:rPr lang="lt-LT" smtClean="0"/>
              <a:t>(turim refleksijos </a:t>
            </a:r>
            <a:r>
              <a:rPr lang="lt-LT" dirty="0" smtClean="0"/>
              <a:t>lapus).</a:t>
            </a:r>
            <a:endParaRPr lang="lt-LT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Refleksija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839</TotalTime>
  <Words>1202</Words>
  <Application>Microsoft Office PowerPoint</Application>
  <PresentationFormat>On-screen Show (4:3)</PresentationFormat>
  <Paragraphs>176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Concourse</vt:lpstr>
      <vt:lpstr>Apšvieta</vt:lpstr>
      <vt:lpstr>Apšvieta</vt:lpstr>
      <vt:lpstr>Slide 3</vt:lpstr>
      <vt:lpstr>Apšvieta prasidėjo XVII a. pabaigoje Anglijoje ir per XVIII a. apėmė visą Europą ir Šiaurės Ameriką. </vt:lpstr>
      <vt:lpstr>Apšvieta</vt:lpstr>
      <vt:lpstr>Apšvieta</vt:lpstr>
      <vt:lpstr>Apšvieta</vt:lpstr>
      <vt:lpstr>Filosofai teigė: </vt:lpstr>
      <vt:lpstr>Filosofai teigė:</vt:lpstr>
      <vt:lpstr>Filosofai teigė:</vt:lpstr>
      <vt:lpstr> Filosofai savo idėjas skleidė viešai kalbėdami (salonuose, klubuose, draugijose)  </vt:lpstr>
      <vt:lpstr>Filosofai savo idėjas skleidė  </vt:lpstr>
      <vt:lpstr>Filosofai skleidė savo idėjas :  </vt:lpstr>
      <vt:lpstr>Filosofai savo idėjas skleidė patarinėdami monarchams</vt:lpstr>
      <vt:lpstr>Filosofai savo idėjas skleidė patarinėdami monarchams</vt:lpstr>
      <vt:lpstr>Filosofai savo idėjas skleidė patarinėdami monarchams</vt:lpstr>
      <vt:lpstr>Apšvieta Lietuvoje</vt:lpstr>
      <vt:lpstr>Apšvieta Lietuvoje</vt:lpstr>
      <vt:lpstr>Apšvieta Lietuvoje</vt:lpstr>
      <vt:lpstr>Apšvieta Lietuvoje</vt:lpstr>
      <vt:lpstr>Apšvieta Lietuvoje</vt:lpstr>
      <vt:lpstr>Apšvieta Lietuvoje (atsakymai į klausimą)</vt:lpstr>
      <vt:lpstr>Apšvieta Lietuvoje (atsakymai į klausimą)</vt:lpstr>
      <vt:lpstr>Apšvieta Lietuvoje (atsakymai į klausimą)</vt:lpstr>
      <vt:lpstr>Apšvieta Lietuvoje (atsakymai į klausimą)</vt:lpstr>
      <vt:lpstr>Apšvieta Lietuvoje (atsakymai į klausimą)</vt:lpstr>
      <vt:lpstr>Apšvieta Lietuvoje (atsakymai į klausimą)</vt:lpstr>
      <vt:lpstr>Apšvieta Lietuvoje (atsakymai į klausimą)</vt:lpstr>
      <vt:lpstr>Apšvieta Lietuvoje (apibendrinimas)</vt:lpstr>
      <vt:lpstr>Apšvietos menas</vt:lpstr>
      <vt:lpstr>Apšvietos menas</vt:lpstr>
      <vt:lpstr>Ryškiausi Apšvietos literatūros bruožai </vt:lpstr>
      <vt:lpstr>  Literatūros kūrinių veikėjai </vt:lpstr>
      <vt:lpstr>Apšvietos menas</vt:lpstr>
      <vt:lpstr>Apšvietos menas Lietuvoje</vt:lpstr>
      <vt:lpstr>Kas buvo kuriama Lietuvoje?  Apie ką kalbama? </vt:lpstr>
      <vt:lpstr>Kas buvo kuriama Lietuvoje?  Apie ką kalbama?  </vt:lpstr>
      <vt:lpstr>Iš pagarbos Antikai ir tautos harmoningos ateities siekio iškilo du didžiausi lietuviškos Apšvietos kūriniai</vt:lpstr>
      <vt:lpstr>Darbas grupėse</vt:lpstr>
      <vt:lpstr>Darbo grupėse aptarimas</vt:lpstr>
      <vt:lpstr>Refleksija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Apšvieta</dc:title>
  <dc:creator>seima</dc:creator>
  <cp:lastModifiedBy>seima</cp:lastModifiedBy>
  <cp:revision>119</cp:revision>
  <dcterms:created xsi:type="dcterms:W3CDTF">2011-11-03T11:03:29Z</dcterms:created>
  <dcterms:modified xsi:type="dcterms:W3CDTF">2011-12-26T17:49:22Z</dcterms:modified>
</cp:coreProperties>
</file>