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70" r:id="rId10"/>
    <p:sldId id="271" r:id="rId11"/>
    <p:sldId id="273" r:id="rId12"/>
    <p:sldId id="275" r:id="rId13"/>
    <p:sldId id="276" r:id="rId14"/>
    <p:sldId id="274" r:id="rId15"/>
    <p:sldId id="277" r:id="rId16"/>
    <p:sldId id="278" r:id="rId17"/>
    <p:sldId id="272" r:id="rId18"/>
    <p:sldId id="279" r:id="rId19"/>
    <p:sldId id="282" r:id="rId20"/>
    <p:sldId id="280" r:id="rId21"/>
    <p:sldId id="281" r:id="rId22"/>
    <p:sldId id="26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E5FC48-469E-4DB4-99AB-8C4AD2A03501}"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8D8FD1E4-875E-43E6-BE16-1DA5A3B66A6E}">
      <dgm:prSet phldrT="[Text]"/>
      <dgm:spPr/>
      <dgm:t>
        <a:bodyPr/>
        <a:lstStyle/>
        <a:p>
          <a:r>
            <a:rPr lang="lt-LT" dirty="0" smtClean="0">
              <a:solidFill>
                <a:srgbClr val="FFFF00"/>
              </a:solidFill>
            </a:rPr>
            <a:t>Folkloras</a:t>
          </a:r>
          <a:endParaRPr lang="en-US" dirty="0">
            <a:solidFill>
              <a:srgbClr val="FFFF00"/>
            </a:solidFill>
          </a:endParaRPr>
        </a:p>
      </dgm:t>
    </dgm:pt>
    <dgm:pt modelId="{D356D11A-6182-416B-866D-4E63668C6CD3}" type="parTrans" cxnId="{693E0851-F33C-40B7-B492-2B7D89390E08}">
      <dgm:prSet/>
      <dgm:spPr/>
      <dgm:t>
        <a:bodyPr/>
        <a:lstStyle/>
        <a:p>
          <a:endParaRPr lang="en-US"/>
        </a:p>
      </dgm:t>
    </dgm:pt>
    <dgm:pt modelId="{F9BF1FCD-C3A2-44AF-9D0F-58BD2B46D97F}" type="sibTrans" cxnId="{693E0851-F33C-40B7-B492-2B7D89390E08}">
      <dgm:prSet/>
      <dgm:spPr/>
      <dgm:t>
        <a:bodyPr/>
        <a:lstStyle/>
        <a:p>
          <a:endParaRPr lang="en-US"/>
        </a:p>
      </dgm:t>
    </dgm:pt>
    <dgm:pt modelId="{00099147-D995-46BA-9452-B5E04D248700}">
      <dgm:prSet phldrT="[Text]"/>
      <dgm:spPr>
        <a:solidFill>
          <a:schemeClr val="accent2">
            <a:lumMod val="60000"/>
            <a:lumOff val="40000"/>
            <a:alpha val="90000"/>
          </a:schemeClr>
        </a:solidFill>
      </dgm:spPr>
      <dgm:t>
        <a:bodyPr/>
        <a:lstStyle/>
        <a:p>
          <a:r>
            <a:rPr lang="lt-LT" dirty="0" smtClean="0"/>
            <a:t>Tai yra tautosaka, arba liaudies kūryba: dainos, pasakos, sakmės, legendos, mitai...</a:t>
          </a:r>
          <a:endParaRPr lang="en-US" dirty="0"/>
        </a:p>
      </dgm:t>
    </dgm:pt>
    <dgm:pt modelId="{CA6D715F-F4C2-4749-B2FF-B844B242D027}" type="parTrans" cxnId="{5A621F07-FE28-499F-AF3C-7B75CA420665}">
      <dgm:prSet/>
      <dgm:spPr/>
      <dgm:t>
        <a:bodyPr/>
        <a:lstStyle/>
        <a:p>
          <a:endParaRPr lang="en-US"/>
        </a:p>
      </dgm:t>
    </dgm:pt>
    <dgm:pt modelId="{881C8345-D006-4F5B-B3EE-B3E80A349A77}" type="sibTrans" cxnId="{5A621F07-FE28-499F-AF3C-7B75CA420665}">
      <dgm:prSet/>
      <dgm:spPr/>
      <dgm:t>
        <a:bodyPr/>
        <a:lstStyle/>
        <a:p>
          <a:endParaRPr lang="en-US"/>
        </a:p>
      </dgm:t>
    </dgm:pt>
    <dgm:pt modelId="{B7D6AC4B-D998-46EE-897F-755C677BDD5D}">
      <dgm:prSet phldrT="[Text]" phldr="1"/>
      <dgm:spPr>
        <a:solidFill>
          <a:schemeClr val="accent2">
            <a:lumMod val="60000"/>
            <a:lumOff val="40000"/>
            <a:alpha val="90000"/>
          </a:schemeClr>
        </a:solidFill>
      </dgm:spPr>
      <dgm:t>
        <a:bodyPr/>
        <a:lstStyle/>
        <a:p>
          <a:endParaRPr lang="en-US"/>
        </a:p>
      </dgm:t>
    </dgm:pt>
    <dgm:pt modelId="{E1127C04-00C4-4E39-8C1E-70227EE2781B}" type="parTrans" cxnId="{9A321383-C77B-4D6F-B423-27140CA1C146}">
      <dgm:prSet/>
      <dgm:spPr/>
      <dgm:t>
        <a:bodyPr/>
        <a:lstStyle/>
        <a:p>
          <a:endParaRPr lang="en-US"/>
        </a:p>
      </dgm:t>
    </dgm:pt>
    <dgm:pt modelId="{964CD27E-B946-42EB-99CD-5A50BC681965}" type="sibTrans" cxnId="{9A321383-C77B-4D6F-B423-27140CA1C146}">
      <dgm:prSet/>
      <dgm:spPr/>
      <dgm:t>
        <a:bodyPr/>
        <a:lstStyle/>
        <a:p>
          <a:endParaRPr lang="en-US"/>
        </a:p>
      </dgm:t>
    </dgm:pt>
    <dgm:pt modelId="{631E44B0-8272-45ED-9D4F-0A20A63540CD}">
      <dgm:prSet phldrT="[Text]"/>
      <dgm:spPr/>
      <dgm:t>
        <a:bodyPr/>
        <a:lstStyle/>
        <a:p>
          <a:r>
            <a:rPr lang="lt-LT" dirty="0" smtClean="0">
              <a:solidFill>
                <a:srgbClr val="FFFF00"/>
              </a:solidFill>
            </a:rPr>
            <a:t>Autorinė kūryba</a:t>
          </a:r>
          <a:endParaRPr lang="en-US" dirty="0">
            <a:solidFill>
              <a:srgbClr val="FFFF00"/>
            </a:solidFill>
          </a:endParaRPr>
        </a:p>
      </dgm:t>
    </dgm:pt>
    <dgm:pt modelId="{8C1818A2-C876-4766-AE83-E4DF4C33C53F}" type="parTrans" cxnId="{FF2584D7-CB11-43CD-A244-E8F48BF722D7}">
      <dgm:prSet/>
      <dgm:spPr/>
      <dgm:t>
        <a:bodyPr/>
        <a:lstStyle/>
        <a:p>
          <a:endParaRPr lang="en-US"/>
        </a:p>
      </dgm:t>
    </dgm:pt>
    <dgm:pt modelId="{CFD27897-D12D-4D08-ADEF-2C47CA8AE814}" type="sibTrans" cxnId="{FF2584D7-CB11-43CD-A244-E8F48BF722D7}">
      <dgm:prSet/>
      <dgm:spPr/>
      <dgm:t>
        <a:bodyPr/>
        <a:lstStyle/>
        <a:p>
          <a:endParaRPr lang="en-US"/>
        </a:p>
      </dgm:t>
    </dgm:pt>
    <dgm:pt modelId="{B8CEDE99-641D-4C5F-A46E-C9F49C7CEB50}">
      <dgm:prSet phldrT="[Text]"/>
      <dgm:spPr>
        <a:solidFill>
          <a:schemeClr val="accent2">
            <a:lumMod val="60000"/>
            <a:lumOff val="40000"/>
            <a:alpha val="90000"/>
          </a:schemeClr>
        </a:solidFill>
      </dgm:spPr>
      <dgm:t>
        <a:bodyPr/>
        <a:lstStyle/>
        <a:p>
          <a:r>
            <a:rPr lang="lt-LT" dirty="0" smtClean="0"/>
            <a:t>Autorių sukurti kūriniai (literatūrinės pasakos).</a:t>
          </a:r>
          <a:endParaRPr lang="en-US" dirty="0"/>
        </a:p>
      </dgm:t>
    </dgm:pt>
    <dgm:pt modelId="{620E844E-62D6-47EF-898B-C0840B30737B}" type="parTrans" cxnId="{A512901C-6630-404C-9BAC-88ACF7FC125A}">
      <dgm:prSet/>
      <dgm:spPr/>
      <dgm:t>
        <a:bodyPr/>
        <a:lstStyle/>
        <a:p>
          <a:endParaRPr lang="en-US"/>
        </a:p>
      </dgm:t>
    </dgm:pt>
    <dgm:pt modelId="{4FA542F0-2B98-4D3F-BBBD-60D6652A2E47}" type="sibTrans" cxnId="{A512901C-6630-404C-9BAC-88ACF7FC125A}">
      <dgm:prSet/>
      <dgm:spPr/>
      <dgm:t>
        <a:bodyPr/>
        <a:lstStyle/>
        <a:p>
          <a:endParaRPr lang="en-US"/>
        </a:p>
      </dgm:t>
    </dgm:pt>
    <dgm:pt modelId="{15AFC104-ACF1-44BD-9F8D-37F5D3E0EF2C}">
      <dgm:prSet phldrT="[Text]" phldr="1"/>
      <dgm:spPr>
        <a:solidFill>
          <a:schemeClr val="accent2">
            <a:lumMod val="60000"/>
            <a:lumOff val="40000"/>
            <a:alpha val="90000"/>
          </a:schemeClr>
        </a:solidFill>
      </dgm:spPr>
      <dgm:t>
        <a:bodyPr/>
        <a:lstStyle/>
        <a:p>
          <a:endParaRPr lang="en-US" dirty="0"/>
        </a:p>
      </dgm:t>
    </dgm:pt>
    <dgm:pt modelId="{E3B48044-EC1A-4893-8590-DE1AB7131836}" type="parTrans" cxnId="{6CD8408A-80CA-4B3C-8838-194C0C378BBC}">
      <dgm:prSet/>
      <dgm:spPr/>
      <dgm:t>
        <a:bodyPr/>
        <a:lstStyle/>
        <a:p>
          <a:endParaRPr lang="en-US"/>
        </a:p>
      </dgm:t>
    </dgm:pt>
    <dgm:pt modelId="{5931B216-9C7A-48C0-9A12-94E07CF71E9E}" type="sibTrans" cxnId="{6CD8408A-80CA-4B3C-8838-194C0C378BBC}">
      <dgm:prSet/>
      <dgm:spPr/>
      <dgm:t>
        <a:bodyPr/>
        <a:lstStyle/>
        <a:p>
          <a:endParaRPr lang="en-US"/>
        </a:p>
      </dgm:t>
    </dgm:pt>
    <dgm:pt modelId="{8CC24BA2-F8A2-4F0F-A845-F4921D7F7DD8}" type="pres">
      <dgm:prSet presAssocID="{5FE5FC48-469E-4DB4-99AB-8C4AD2A03501}" presName="Name0" presStyleCnt="0">
        <dgm:presLayoutVars>
          <dgm:dir/>
          <dgm:animLvl val="lvl"/>
          <dgm:resizeHandles/>
        </dgm:presLayoutVars>
      </dgm:prSet>
      <dgm:spPr/>
      <dgm:t>
        <a:bodyPr/>
        <a:lstStyle/>
        <a:p>
          <a:endParaRPr lang="en-US"/>
        </a:p>
      </dgm:t>
    </dgm:pt>
    <dgm:pt modelId="{7AA033FB-B17C-4EE4-A884-6C173C130489}" type="pres">
      <dgm:prSet presAssocID="{8D8FD1E4-875E-43E6-BE16-1DA5A3B66A6E}" presName="linNode" presStyleCnt="0"/>
      <dgm:spPr/>
    </dgm:pt>
    <dgm:pt modelId="{91A2511D-8EBD-4989-B854-E2991CE17B8E}" type="pres">
      <dgm:prSet presAssocID="{8D8FD1E4-875E-43E6-BE16-1DA5A3B66A6E}" presName="parentShp" presStyleLbl="node1" presStyleIdx="0" presStyleCnt="2">
        <dgm:presLayoutVars>
          <dgm:bulletEnabled val="1"/>
        </dgm:presLayoutVars>
      </dgm:prSet>
      <dgm:spPr/>
      <dgm:t>
        <a:bodyPr/>
        <a:lstStyle/>
        <a:p>
          <a:endParaRPr lang="en-US"/>
        </a:p>
      </dgm:t>
    </dgm:pt>
    <dgm:pt modelId="{9C8793E0-DEFB-49A3-8F8E-10833696AB1C}" type="pres">
      <dgm:prSet presAssocID="{8D8FD1E4-875E-43E6-BE16-1DA5A3B66A6E}" presName="childShp" presStyleLbl="bgAccFollowNode1" presStyleIdx="0" presStyleCnt="2">
        <dgm:presLayoutVars>
          <dgm:bulletEnabled val="1"/>
        </dgm:presLayoutVars>
      </dgm:prSet>
      <dgm:spPr/>
      <dgm:t>
        <a:bodyPr/>
        <a:lstStyle/>
        <a:p>
          <a:endParaRPr lang="en-US"/>
        </a:p>
      </dgm:t>
    </dgm:pt>
    <dgm:pt modelId="{30816B60-7230-4D07-B2A1-95357B4F6E13}" type="pres">
      <dgm:prSet presAssocID="{F9BF1FCD-C3A2-44AF-9D0F-58BD2B46D97F}" presName="spacing" presStyleCnt="0"/>
      <dgm:spPr/>
    </dgm:pt>
    <dgm:pt modelId="{65886EAC-F7DB-4408-B56C-6B2F355F4B3D}" type="pres">
      <dgm:prSet presAssocID="{631E44B0-8272-45ED-9D4F-0A20A63540CD}" presName="linNode" presStyleCnt="0"/>
      <dgm:spPr/>
    </dgm:pt>
    <dgm:pt modelId="{A058C78F-D53B-414E-B534-89314163A736}" type="pres">
      <dgm:prSet presAssocID="{631E44B0-8272-45ED-9D4F-0A20A63540CD}" presName="parentShp" presStyleLbl="node1" presStyleIdx="1" presStyleCnt="2">
        <dgm:presLayoutVars>
          <dgm:bulletEnabled val="1"/>
        </dgm:presLayoutVars>
      </dgm:prSet>
      <dgm:spPr/>
      <dgm:t>
        <a:bodyPr/>
        <a:lstStyle/>
        <a:p>
          <a:endParaRPr lang="en-US"/>
        </a:p>
      </dgm:t>
    </dgm:pt>
    <dgm:pt modelId="{C3154D6D-93B6-4F47-B9D5-C07E4F157967}" type="pres">
      <dgm:prSet presAssocID="{631E44B0-8272-45ED-9D4F-0A20A63540CD}" presName="childShp" presStyleLbl="bgAccFollowNode1" presStyleIdx="1" presStyleCnt="2">
        <dgm:presLayoutVars>
          <dgm:bulletEnabled val="1"/>
        </dgm:presLayoutVars>
      </dgm:prSet>
      <dgm:spPr/>
      <dgm:t>
        <a:bodyPr/>
        <a:lstStyle/>
        <a:p>
          <a:endParaRPr lang="en-US"/>
        </a:p>
      </dgm:t>
    </dgm:pt>
  </dgm:ptLst>
  <dgm:cxnLst>
    <dgm:cxn modelId="{F2365B00-1DD6-46AA-AB10-4E1824B75666}" type="presOf" srcId="{15AFC104-ACF1-44BD-9F8D-37F5D3E0EF2C}" destId="{C3154D6D-93B6-4F47-B9D5-C07E4F157967}" srcOrd="0" destOrd="1" presId="urn:microsoft.com/office/officeart/2005/8/layout/vList6"/>
    <dgm:cxn modelId="{693E0851-F33C-40B7-B492-2B7D89390E08}" srcId="{5FE5FC48-469E-4DB4-99AB-8C4AD2A03501}" destId="{8D8FD1E4-875E-43E6-BE16-1DA5A3B66A6E}" srcOrd="0" destOrd="0" parTransId="{D356D11A-6182-416B-866D-4E63668C6CD3}" sibTransId="{F9BF1FCD-C3A2-44AF-9D0F-58BD2B46D97F}"/>
    <dgm:cxn modelId="{C575BB3F-EFB0-4925-B6A5-62ABC2C8EF01}" type="presOf" srcId="{8D8FD1E4-875E-43E6-BE16-1DA5A3B66A6E}" destId="{91A2511D-8EBD-4989-B854-E2991CE17B8E}" srcOrd="0" destOrd="0" presId="urn:microsoft.com/office/officeart/2005/8/layout/vList6"/>
    <dgm:cxn modelId="{092242F6-5E0B-4700-AB8C-E17C0963172D}" type="presOf" srcId="{00099147-D995-46BA-9452-B5E04D248700}" destId="{9C8793E0-DEFB-49A3-8F8E-10833696AB1C}" srcOrd="0" destOrd="0" presId="urn:microsoft.com/office/officeart/2005/8/layout/vList6"/>
    <dgm:cxn modelId="{C9AC5F3B-CAE3-4DB7-B8DE-08BC1BD56A4C}" type="presOf" srcId="{B8CEDE99-641D-4C5F-A46E-C9F49C7CEB50}" destId="{C3154D6D-93B6-4F47-B9D5-C07E4F157967}" srcOrd="0" destOrd="0" presId="urn:microsoft.com/office/officeart/2005/8/layout/vList6"/>
    <dgm:cxn modelId="{5DD3C235-855B-41FF-A8C6-8ED1D45B4E7D}" type="presOf" srcId="{B7D6AC4B-D998-46EE-897F-755C677BDD5D}" destId="{9C8793E0-DEFB-49A3-8F8E-10833696AB1C}" srcOrd="0" destOrd="1" presId="urn:microsoft.com/office/officeart/2005/8/layout/vList6"/>
    <dgm:cxn modelId="{5A621F07-FE28-499F-AF3C-7B75CA420665}" srcId="{8D8FD1E4-875E-43E6-BE16-1DA5A3B66A6E}" destId="{00099147-D995-46BA-9452-B5E04D248700}" srcOrd="0" destOrd="0" parTransId="{CA6D715F-F4C2-4749-B2FF-B844B242D027}" sibTransId="{881C8345-D006-4F5B-B3EE-B3E80A349A77}"/>
    <dgm:cxn modelId="{FF2584D7-CB11-43CD-A244-E8F48BF722D7}" srcId="{5FE5FC48-469E-4DB4-99AB-8C4AD2A03501}" destId="{631E44B0-8272-45ED-9D4F-0A20A63540CD}" srcOrd="1" destOrd="0" parTransId="{8C1818A2-C876-4766-AE83-E4DF4C33C53F}" sibTransId="{CFD27897-D12D-4D08-ADEF-2C47CA8AE814}"/>
    <dgm:cxn modelId="{0E183190-F82B-4E21-A4AB-BFC86CE22A0F}" type="presOf" srcId="{631E44B0-8272-45ED-9D4F-0A20A63540CD}" destId="{A058C78F-D53B-414E-B534-89314163A736}" srcOrd="0" destOrd="0" presId="urn:microsoft.com/office/officeart/2005/8/layout/vList6"/>
    <dgm:cxn modelId="{9A321383-C77B-4D6F-B423-27140CA1C146}" srcId="{8D8FD1E4-875E-43E6-BE16-1DA5A3B66A6E}" destId="{B7D6AC4B-D998-46EE-897F-755C677BDD5D}" srcOrd="1" destOrd="0" parTransId="{E1127C04-00C4-4E39-8C1E-70227EE2781B}" sibTransId="{964CD27E-B946-42EB-99CD-5A50BC681965}"/>
    <dgm:cxn modelId="{6CD8408A-80CA-4B3C-8838-194C0C378BBC}" srcId="{631E44B0-8272-45ED-9D4F-0A20A63540CD}" destId="{15AFC104-ACF1-44BD-9F8D-37F5D3E0EF2C}" srcOrd="1" destOrd="0" parTransId="{E3B48044-EC1A-4893-8590-DE1AB7131836}" sibTransId="{5931B216-9C7A-48C0-9A12-94E07CF71E9E}"/>
    <dgm:cxn modelId="{526F9AB5-590E-4C44-8C68-D71C6A17AE7B}" type="presOf" srcId="{5FE5FC48-469E-4DB4-99AB-8C4AD2A03501}" destId="{8CC24BA2-F8A2-4F0F-A845-F4921D7F7DD8}" srcOrd="0" destOrd="0" presId="urn:microsoft.com/office/officeart/2005/8/layout/vList6"/>
    <dgm:cxn modelId="{A512901C-6630-404C-9BAC-88ACF7FC125A}" srcId="{631E44B0-8272-45ED-9D4F-0A20A63540CD}" destId="{B8CEDE99-641D-4C5F-A46E-C9F49C7CEB50}" srcOrd="0" destOrd="0" parTransId="{620E844E-62D6-47EF-898B-C0840B30737B}" sibTransId="{4FA542F0-2B98-4D3F-BBBD-60D6652A2E47}"/>
    <dgm:cxn modelId="{038410B4-60D5-45D5-8A39-FE326B5BE363}" type="presParOf" srcId="{8CC24BA2-F8A2-4F0F-A845-F4921D7F7DD8}" destId="{7AA033FB-B17C-4EE4-A884-6C173C130489}" srcOrd="0" destOrd="0" presId="urn:microsoft.com/office/officeart/2005/8/layout/vList6"/>
    <dgm:cxn modelId="{57E1B528-E1C3-43C1-AB7B-54F80923AA36}" type="presParOf" srcId="{7AA033FB-B17C-4EE4-A884-6C173C130489}" destId="{91A2511D-8EBD-4989-B854-E2991CE17B8E}" srcOrd="0" destOrd="0" presId="urn:microsoft.com/office/officeart/2005/8/layout/vList6"/>
    <dgm:cxn modelId="{FC2FFEA6-6BB5-4CE9-8B15-45519FBB3FBB}" type="presParOf" srcId="{7AA033FB-B17C-4EE4-A884-6C173C130489}" destId="{9C8793E0-DEFB-49A3-8F8E-10833696AB1C}" srcOrd="1" destOrd="0" presId="urn:microsoft.com/office/officeart/2005/8/layout/vList6"/>
    <dgm:cxn modelId="{B9C523A4-9D97-4152-800C-C96F081523F5}" type="presParOf" srcId="{8CC24BA2-F8A2-4F0F-A845-F4921D7F7DD8}" destId="{30816B60-7230-4D07-B2A1-95357B4F6E13}" srcOrd="1" destOrd="0" presId="urn:microsoft.com/office/officeart/2005/8/layout/vList6"/>
    <dgm:cxn modelId="{F339DF1C-24DB-4572-8E89-204A558CB67C}" type="presParOf" srcId="{8CC24BA2-F8A2-4F0F-A845-F4921D7F7DD8}" destId="{65886EAC-F7DB-4408-B56C-6B2F355F4B3D}" srcOrd="2" destOrd="0" presId="urn:microsoft.com/office/officeart/2005/8/layout/vList6"/>
    <dgm:cxn modelId="{B580A73F-FF1A-444B-BC94-003D15C53687}" type="presParOf" srcId="{65886EAC-F7DB-4408-B56C-6B2F355F4B3D}" destId="{A058C78F-D53B-414E-B534-89314163A736}" srcOrd="0" destOrd="0" presId="urn:microsoft.com/office/officeart/2005/8/layout/vList6"/>
    <dgm:cxn modelId="{E2568049-1167-4A4D-8C45-4D18BCDF81EB}" type="presParOf" srcId="{65886EAC-F7DB-4408-B56C-6B2F355F4B3D}" destId="{C3154D6D-93B6-4F47-B9D5-C07E4F157967}" srcOrd="1" destOrd="0" presId="urn:microsoft.com/office/officeart/2005/8/layout/vList6"/>
  </dgm:cxnLst>
  <dgm:bg/>
  <dgm:whole/>
</dgm:dataModel>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06-Nov-11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06-Nov-11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06-Nov-11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06-Nov-11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06-Nov-11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06-Nov-11</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ransition>
    <p:plu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06-Nov-11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06-Nov-11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8BD707-D9CF-40AE-B4C6-C98DA3205C09}" type="datetimeFigureOut">
              <a:rPr lang="en-US" smtClean="0"/>
              <a:pPr/>
              <a:t>06-Nov-11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06-Nov-11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06-Nov-11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plu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8BD707-D9CF-40AE-B4C6-C98DA3205C09}" type="datetimeFigureOut">
              <a:rPr lang="en-US" smtClean="0"/>
              <a:pPr/>
              <a:t>06-Nov-11</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plus/>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e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2.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5" Type="http://schemas.openxmlformats.org/officeDocument/2006/relationships/image" Target="../media/image2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jpeg"/><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hyperlink" Target="http://lt.wikipedia.org/wiki/Vaizdas:Nisse_d_apres_nature_ill_jnl_fal.png" TargetMode="Externa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13.jpe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0.gif"/><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064" y="914400"/>
            <a:ext cx="6480048" cy="4724400"/>
          </a:xfrm>
        </p:spPr>
        <p:txBody>
          <a:bodyPr>
            <a:normAutofit/>
          </a:bodyPr>
          <a:lstStyle/>
          <a:p>
            <a:pPr algn="l"/>
            <a:r>
              <a:rPr lang="lt-LT" dirty="0" smtClean="0">
                <a:solidFill>
                  <a:schemeClr val="bg1">
                    <a:lumMod val="95000"/>
                    <a:lumOff val="5000"/>
                  </a:schemeClr>
                </a:solidFill>
              </a:rPr>
              <a:t>ŠIAURĖS ŠALIŲ </a:t>
            </a:r>
            <a:br>
              <a:rPr lang="lt-LT" dirty="0" smtClean="0">
                <a:solidFill>
                  <a:schemeClr val="bg1">
                    <a:lumMod val="95000"/>
                    <a:lumOff val="5000"/>
                  </a:schemeClr>
                </a:solidFill>
              </a:rPr>
            </a:br>
            <a:r>
              <a:rPr lang="lt-LT" dirty="0" smtClean="0">
                <a:solidFill>
                  <a:schemeClr val="bg1">
                    <a:lumMod val="95000"/>
                    <a:lumOff val="5000"/>
                  </a:schemeClr>
                </a:solidFill>
              </a:rPr>
              <a:t>PASAKŲ HEROJAI</a:t>
            </a:r>
            <a:endParaRPr lang="en-US" dirty="0">
              <a:solidFill>
                <a:schemeClr val="bg1">
                  <a:lumMod val="95000"/>
                  <a:lumOff val="5000"/>
                </a:schemeClr>
              </a:solidFill>
            </a:endParaRPr>
          </a:p>
        </p:txBody>
      </p:sp>
      <p:sp>
        <p:nvSpPr>
          <p:cNvPr id="3" name="Subtitle 2"/>
          <p:cNvSpPr>
            <a:spLocks noGrp="1"/>
          </p:cNvSpPr>
          <p:nvPr>
            <p:ph type="subTitle" idx="1"/>
          </p:nvPr>
        </p:nvSpPr>
        <p:spPr/>
        <p:txBody>
          <a:bodyPr/>
          <a:lstStyle/>
          <a:p>
            <a:endParaRPr lang="en-US" dirty="0"/>
          </a:p>
        </p:txBody>
      </p:sp>
      <p:pic>
        <p:nvPicPr>
          <p:cNvPr id="1026" name="Picture 2"/>
          <p:cNvPicPr>
            <a:picLocks noChangeAspect="1" noChangeArrowheads="1"/>
          </p:cNvPicPr>
          <p:nvPr/>
        </p:nvPicPr>
        <p:blipFill>
          <a:blip r:embed="rId2"/>
          <a:srcRect/>
          <a:stretch>
            <a:fillRect/>
          </a:stretch>
        </p:blipFill>
        <p:spPr bwMode="auto">
          <a:xfrm>
            <a:off x="4876800" y="457200"/>
            <a:ext cx="3971930" cy="6081454"/>
          </a:xfrm>
          <a:prstGeom prst="rect">
            <a:avLst/>
          </a:prstGeom>
          <a:noFill/>
          <a:ln w="9525">
            <a:noFill/>
            <a:miter lim="800000"/>
            <a:headEnd/>
            <a:tailEnd/>
          </a:ln>
          <a:effectLst/>
        </p:spPr>
      </p:pic>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Kas yra šiaurės šalys?</a:t>
            </a:r>
            <a:endParaRPr lang="en-US" dirty="0"/>
          </a:p>
        </p:txBody>
      </p:sp>
      <p:sp>
        <p:nvSpPr>
          <p:cNvPr id="3" name="Content Placeholder 2"/>
          <p:cNvSpPr>
            <a:spLocks noGrp="1"/>
          </p:cNvSpPr>
          <p:nvPr>
            <p:ph idx="1"/>
          </p:nvPr>
        </p:nvSpPr>
        <p:spPr/>
        <p:txBody>
          <a:bodyPr>
            <a:normAutofit/>
          </a:bodyPr>
          <a:lstStyle/>
          <a:p>
            <a:r>
              <a:rPr lang="lt-LT" b="1" dirty="0" smtClean="0"/>
              <a:t>Šiaurės šalys</a:t>
            </a:r>
            <a:r>
              <a:rPr lang="lt-LT" dirty="0" smtClean="0"/>
              <a:t> apima regioną </a:t>
            </a:r>
            <a:r>
              <a:rPr lang="lt-LT" dirty="0" smtClean="0">
                <a:solidFill>
                  <a:srgbClr val="FFFF00"/>
                </a:solidFill>
              </a:rPr>
              <a:t>Šiaurės Europoje</a:t>
            </a:r>
            <a:r>
              <a:rPr lang="lt-LT" dirty="0" smtClean="0">
                <a:solidFill>
                  <a:srgbClr val="C00000"/>
                </a:solidFill>
              </a:rPr>
              <a:t> </a:t>
            </a:r>
            <a:r>
              <a:rPr lang="lt-LT" dirty="0" smtClean="0"/>
              <a:t>ir </a:t>
            </a:r>
            <a:r>
              <a:rPr lang="lt-LT" dirty="0" smtClean="0">
                <a:solidFill>
                  <a:srgbClr val="FFFF00"/>
                </a:solidFill>
              </a:rPr>
              <a:t>Šiaurės Atlante</a:t>
            </a:r>
            <a:r>
              <a:rPr lang="lt-LT" dirty="0" smtClean="0"/>
              <a:t>. Visos šios šalys naudoja </a:t>
            </a:r>
            <a:r>
              <a:rPr lang="lt-LT" dirty="0" smtClean="0">
                <a:solidFill>
                  <a:srgbClr val="FFFF00"/>
                </a:solidFill>
              </a:rPr>
              <a:t>Šiaurės kryžių </a:t>
            </a:r>
            <a:r>
              <a:rPr lang="lt-LT" dirty="0" smtClean="0"/>
              <a:t>savo vėliavose.</a:t>
            </a:r>
          </a:p>
          <a:p>
            <a:r>
              <a:rPr lang="lt-LT" dirty="0" smtClean="0"/>
              <a:t>Kartais sakoma, kad Šiaurės šalys tai </a:t>
            </a:r>
            <a:r>
              <a:rPr lang="lt-LT" dirty="0" smtClean="0">
                <a:solidFill>
                  <a:srgbClr val="FFFF00"/>
                </a:solidFill>
              </a:rPr>
              <a:t>Skandinavija</a:t>
            </a:r>
            <a:r>
              <a:rPr lang="lt-LT" dirty="0" smtClean="0"/>
              <a:t>, tačiau tai nėra visiškai taip.</a:t>
            </a:r>
          </a:p>
          <a:p>
            <a:r>
              <a:rPr lang="lt-LT" dirty="0" smtClean="0"/>
              <a:t>Taigi šiaurės šalys:</a:t>
            </a:r>
          </a:p>
        </p:txBody>
      </p:sp>
    </p:spTree>
  </p:cSld>
  <p:clrMapOvr>
    <a:masterClrMapping/>
  </p:clrMapOvr>
  <p:transition>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Danija</a:t>
            </a:r>
            <a:endParaRPr lang="en-US" dirty="0"/>
          </a:p>
        </p:txBody>
      </p:sp>
      <p:sp>
        <p:nvSpPr>
          <p:cNvPr id="3" name="Content Placeholder 2"/>
          <p:cNvSpPr>
            <a:spLocks noGrp="1"/>
          </p:cNvSpPr>
          <p:nvPr>
            <p:ph idx="1"/>
          </p:nvPr>
        </p:nvSpPr>
        <p:spPr/>
        <p:txBody>
          <a:bodyPr/>
          <a:lstStyle/>
          <a:p>
            <a:endParaRPr lang="en-US" dirty="0"/>
          </a:p>
        </p:txBody>
      </p:sp>
      <p:pic>
        <p:nvPicPr>
          <p:cNvPr id="4" name="Picture 2" descr="C:\Users\benas\Desktop\denmark_flag.gif"/>
          <p:cNvPicPr>
            <a:picLocks noChangeAspect="1" noChangeArrowheads="1"/>
          </p:cNvPicPr>
          <p:nvPr/>
        </p:nvPicPr>
        <p:blipFill>
          <a:blip r:embed="rId2"/>
          <a:srcRect/>
          <a:stretch>
            <a:fillRect/>
          </a:stretch>
        </p:blipFill>
        <p:spPr bwMode="auto">
          <a:xfrm>
            <a:off x="5867400" y="381000"/>
            <a:ext cx="1519518" cy="993531"/>
          </a:xfrm>
          <a:prstGeom prst="rect">
            <a:avLst/>
          </a:prstGeom>
          <a:noFill/>
        </p:spPr>
      </p:pic>
      <p:pic>
        <p:nvPicPr>
          <p:cNvPr id="2050" name="Picture 2" descr="C:\Users\benas\Desktop\denmark_map.gif"/>
          <p:cNvPicPr>
            <a:picLocks noChangeAspect="1" noChangeArrowheads="1"/>
          </p:cNvPicPr>
          <p:nvPr/>
        </p:nvPicPr>
        <p:blipFill>
          <a:blip r:embed="rId3"/>
          <a:srcRect/>
          <a:stretch>
            <a:fillRect/>
          </a:stretch>
        </p:blipFill>
        <p:spPr bwMode="auto">
          <a:xfrm>
            <a:off x="2002156" y="1676400"/>
            <a:ext cx="4640580" cy="4419600"/>
          </a:xfrm>
          <a:prstGeom prst="rect">
            <a:avLst/>
          </a:prstGeom>
          <a:noFill/>
        </p:spPr>
      </p:pic>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Islandija</a:t>
            </a:r>
            <a:endParaRPr lang="en-US" dirty="0"/>
          </a:p>
        </p:txBody>
      </p:sp>
      <p:sp>
        <p:nvSpPr>
          <p:cNvPr id="3" name="Content Placeholder 2"/>
          <p:cNvSpPr>
            <a:spLocks noGrp="1"/>
          </p:cNvSpPr>
          <p:nvPr>
            <p:ph idx="1"/>
          </p:nvPr>
        </p:nvSpPr>
        <p:spPr/>
        <p:txBody>
          <a:bodyPr/>
          <a:lstStyle/>
          <a:p>
            <a:endParaRPr lang="en-US"/>
          </a:p>
        </p:txBody>
      </p:sp>
      <p:pic>
        <p:nvPicPr>
          <p:cNvPr id="3074" name="Picture 2" descr="C:\Users\benas\Desktop\iceland_flag.gif"/>
          <p:cNvPicPr>
            <a:picLocks noChangeAspect="1" noChangeArrowheads="1"/>
          </p:cNvPicPr>
          <p:nvPr/>
        </p:nvPicPr>
        <p:blipFill>
          <a:blip r:embed="rId2"/>
          <a:srcRect/>
          <a:stretch>
            <a:fillRect/>
          </a:stretch>
        </p:blipFill>
        <p:spPr bwMode="auto">
          <a:xfrm>
            <a:off x="6019800" y="381000"/>
            <a:ext cx="1515035" cy="990600"/>
          </a:xfrm>
          <a:prstGeom prst="rect">
            <a:avLst/>
          </a:prstGeom>
          <a:noFill/>
        </p:spPr>
      </p:pic>
      <p:pic>
        <p:nvPicPr>
          <p:cNvPr id="3075" name="Picture 3" descr="C:\Users\benas\Desktop\iceland_map.gif"/>
          <p:cNvPicPr>
            <a:picLocks noChangeAspect="1" noChangeArrowheads="1"/>
          </p:cNvPicPr>
          <p:nvPr/>
        </p:nvPicPr>
        <p:blipFill>
          <a:blip r:embed="rId3"/>
          <a:srcRect/>
          <a:stretch>
            <a:fillRect/>
          </a:stretch>
        </p:blipFill>
        <p:spPr bwMode="auto">
          <a:xfrm>
            <a:off x="1881851" y="1676400"/>
            <a:ext cx="5090931" cy="4419600"/>
          </a:xfrm>
          <a:prstGeom prst="rect">
            <a:avLst/>
          </a:prstGeom>
          <a:noFill/>
        </p:spPr>
      </p:pic>
    </p:spTree>
  </p:cSld>
  <p:clrMapOvr>
    <a:masterClrMapping/>
  </p:clrMapOvr>
  <p:transition>
    <p:plu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Norvegija</a:t>
            </a:r>
            <a:endParaRPr lang="en-US" dirty="0"/>
          </a:p>
        </p:txBody>
      </p:sp>
      <p:sp>
        <p:nvSpPr>
          <p:cNvPr id="3" name="Content Placeholder 2"/>
          <p:cNvSpPr>
            <a:spLocks noGrp="1"/>
          </p:cNvSpPr>
          <p:nvPr>
            <p:ph idx="1"/>
          </p:nvPr>
        </p:nvSpPr>
        <p:spPr/>
        <p:txBody>
          <a:bodyPr/>
          <a:lstStyle/>
          <a:p>
            <a:endParaRPr lang="en-US"/>
          </a:p>
        </p:txBody>
      </p:sp>
      <p:pic>
        <p:nvPicPr>
          <p:cNvPr id="4098" name="Picture 2" descr="C:\Users\benas\Desktop\untitled.png"/>
          <p:cNvPicPr>
            <a:picLocks noChangeAspect="1" noChangeArrowheads="1"/>
          </p:cNvPicPr>
          <p:nvPr/>
        </p:nvPicPr>
        <p:blipFill>
          <a:blip r:embed="rId2"/>
          <a:srcRect/>
          <a:stretch>
            <a:fillRect/>
          </a:stretch>
        </p:blipFill>
        <p:spPr bwMode="auto">
          <a:xfrm>
            <a:off x="6019800" y="381000"/>
            <a:ext cx="1350904" cy="981075"/>
          </a:xfrm>
          <a:prstGeom prst="rect">
            <a:avLst/>
          </a:prstGeom>
          <a:noFill/>
        </p:spPr>
      </p:pic>
      <p:pic>
        <p:nvPicPr>
          <p:cNvPr id="4099" name="Picture 3" descr="C:\Users\benas\Desktop\norvegija_karte.jpg"/>
          <p:cNvPicPr>
            <a:picLocks noChangeAspect="1" noChangeArrowheads="1"/>
          </p:cNvPicPr>
          <p:nvPr/>
        </p:nvPicPr>
        <p:blipFill>
          <a:blip r:embed="rId3"/>
          <a:srcRect/>
          <a:stretch>
            <a:fillRect/>
          </a:stretch>
        </p:blipFill>
        <p:spPr bwMode="auto">
          <a:xfrm>
            <a:off x="2447568" y="1600200"/>
            <a:ext cx="4225376" cy="4495800"/>
          </a:xfrm>
          <a:prstGeom prst="rect">
            <a:avLst/>
          </a:prstGeom>
          <a:noFill/>
        </p:spPr>
      </p:pic>
    </p:spTree>
  </p:cSld>
  <p:clrMapOvr>
    <a:masterClrMapping/>
  </p:clrMapOvr>
  <p:transition>
    <p:plu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Suomija</a:t>
            </a:r>
            <a:endParaRPr lang="en-US" dirty="0"/>
          </a:p>
        </p:txBody>
      </p:sp>
      <p:sp>
        <p:nvSpPr>
          <p:cNvPr id="3" name="Content Placeholder 2"/>
          <p:cNvSpPr>
            <a:spLocks noGrp="1"/>
          </p:cNvSpPr>
          <p:nvPr>
            <p:ph idx="1"/>
          </p:nvPr>
        </p:nvSpPr>
        <p:spPr/>
        <p:txBody>
          <a:bodyPr/>
          <a:lstStyle/>
          <a:p>
            <a:endParaRPr lang="en-US"/>
          </a:p>
        </p:txBody>
      </p:sp>
      <p:pic>
        <p:nvPicPr>
          <p:cNvPr id="5122" name="Picture 2" descr="C:\Users\benas\Desktop\imagesCA9DKVLM.jpg"/>
          <p:cNvPicPr>
            <a:picLocks noChangeAspect="1" noChangeArrowheads="1"/>
          </p:cNvPicPr>
          <p:nvPr/>
        </p:nvPicPr>
        <p:blipFill>
          <a:blip r:embed="rId2"/>
          <a:srcRect/>
          <a:stretch>
            <a:fillRect/>
          </a:stretch>
        </p:blipFill>
        <p:spPr bwMode="auto">
          <a:xfrm>
            <a:off x="5715000" y="304800"/>
            <a:ext cx="1647842" cy="1120775"/>
          </a:xfrm>
          <a:prstGeom prst="rect">
            <a:avLst/>
          </a:prstGeom>
          <a:noFill/>
        </p:spPr>
      </p:pic>
      <p:pic>
        <p:nvPicPr>
          <p:cNvPr id="5123" name="Picture 3" descr="C:\Users\benas\Desktop\finland_map.gif"/>
          <p:cNvPicPr>
            <a:picLocks noChangeAspect="1" noChangeArrowheads="1"/>
          </p:cNvPicPr>
          <p:nvPr/>
        </p:nvPicPr>
        <p:blipFill>
          <a:blip r:embed="rId3"/>
          <a:srcRect/>
          <a:stretch>
            <a:fillRect/>
          </a:stretch>
        </p:blipFill>
        <p:spPr bwMode="auto">
          <a:xfrm>
            <a:off x="3810000" y="1557338"/>
            <a:ext cx="2714625" cy="4554206"/>
          </a:xfrm>
          <a:prstGeom prst="rect">
            <a:avLst/>
          </a:prstGeom>
          <a:noFill/>
        </p:spPr>
      </p:pic>
    </p:spTree>
  </p:cSld>
  <p:clrMapOvr>
    <a:masterClrMapping/>
  </p:clrMapOvr>
  <p:transition>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Švedija</a:t>
            </a:r>
            <a:endParaRPr lang="en-US" dirty="0"/>
          </a:p>
        </p:txBody>
      </p:sp>
      <p:sp>
        <p:nvSpPr>
          <p:cNvPr id="3" name="Content Placeholder 2"/>
          <p:cNvSpPr>
            <a:spLocks noGrp="1"/>
          </p:cNvSpPr>
          <p:nvPr>
            <p:ph idx="1"/>
          </p:nvPr>
        </p:nvSpPr>
        <p:spPr/>
        <p:txBody>
          <a:bodyPr/>
          <a:lstStyle/>
          <a:p>
            <a:endParaRPr lang="en-US"/>
          </a:p>
        </p:txBody>
      </p:sp>
      <p:pic>
        <p:nvPicPr>
          <p:cNvPr id="6146" name="Picture 2" descr="C:\Users\benas\Desktop\sweden_map.gif"/>
          <p:cNvPicPr>
            <a:picLocks noChangeAspect="1" noChangeArrowheads="1"/>
          </p:cNvPicPr>
          <p:nvPr/>
        </p:nvPicPr>
        <p:blipFill>
          <a:blip r:embed="rId2"/>
          <a:srcRect/>
          <a:stretch>
            <a:fillRect/>
          </a:stretch>
        </p:blipFill>
        <p:spPr bwMode="auto">
          <a:xfrm>
            <a:off x="3429000" y="1524000"/>
            <a:ext cx="2395693" cy="4571999"/>
          </a:xfrm>
          <a:prstGeom prst="rect">
            <a:avLst/>
          </a:prstGeom>
          <a:noFill/>
        </p:spPr>
      </p:pic>
      <p:pic>
        <p:nvPicPr>
          <p:cNvPr id="6147" name="Picture 3" descr="C:\Users\benas\Desktop\sweden_flag.gif"/>
          <p:cNvPicPr>
            <a:picLocks noChangeAspect="1" noChangeArrowheads="1"/>
          </p:cNvPicPr>
          <p:nvPr/>
        </p:nvPicPr>
        <p:blipFill>
          <a:blip r:embed="rId3"/>
          <a:srcRect/>
          <a:stretch>
            <a:fillRect/>
          </a:stretch>
        </p:blipFill>
        <p:spPr bwMode="auto">
          <a:xfrm>
            <a:off x="5638800" y="457200"/>
            <a:ext cx="1398493" cy="914400"/>
          </a:xfrm>
          <a:prstGeom prst="rect">
            <a:avLst/>
          </a:prstGeom>
          <a:noFill/>
        </p:spPr>
      </p:pic>
    </p:spTree>
  </p:cSld>
  <p:clrMapOvr>
    <a:masterClrMapping/>
  </p:clrMapOvr>
  <p:transition>
    <p:plu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rgbClr val="FFFF00"/>
                </a:solidFill>
              </a:rPr>
              <a:t>Šiaurės šalių literatūra:</a:t>
            </a:r>
            <a:endParaRPr lang="en-US" dirty="0">
              <a:solidFill>
                <a:srgbClr val="FFFF00"/>
              </a:solidFill>
            </a:endParaRPr>
          </a:p>
        </p:txBody>
      </p:sp>
      <p:graphicFrame>
        <p:nvGraphicFramePr>
          <p:cNvPr id="6" name="Content Placeholder 5"/>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dirty="0" smtClean="0">
                <a:solidFill>
                  <a:srgbClr val="FFFF00"/>
                </a:solidFill>
              </a:rPr>
              <a:t>Pagrindiniai Šiaurės šalių tautosakos personažai:</a:t>
            </a:r>
            <a:endParaRPr lang="en-US" b="1" dirty="0">
              <a:solidFill>
                <a:srgbClr val="FFFF00"/>
              </a:solidFill>
            </a:endParaRPr>
          </a:p>
        </p:txBody>
      </p:sp>
      <p:pic>
        <p:nvPicPr>
          <p:cNvPr id="4" name="Picture 2" descr="E:\SANDRA\PROJEKTAI\muzika-troliui\trolis2.jpg"/>
          <p:cNvPicPr>
            <a:picLocks noGrp="1" noChangeAspect="1" noChangeArrowheads="1"/>
          </p:cNvPicPr>
          <p:nvPr>
            <p:ph idx="1"/>
          </p:nvPr>
        </p:nvPicPr>
        <p:blipFill>
          <a:blip r:embed="rId2"/>
          <a:srcRect/>
          <a:stretch>
            <a:fillRect/>
          </a:stretch>
        </p:blipFill>
        <p:spPr bwMode="auto">
          <a:xfrm>
            <a:off x="6096000" y="76200"/>
            <a:ext cx="1839729" cy="1295400"/>
          </a:xfrm>
          <a:prstGeom prst="rect">
            <a:avLst/>
          </a:prstGeom>
          <a:noFill/>
        </p:spPr>
      </p:pic>
      <p:pic>
        <p:nvPicPr>
          <p:cNvPr id="6" name="Picture 8" descr="http://babecitybabes.com/wp-content/uploads/2011/02/butterfly-garden-gnome.jpg"/>
          <p:cNvPicPr>
            <a:picLocks noChangeAspect="1" noChangeArrowheads="1"/>
          </p:cNvPicPr>
          <p:nvPr/>
        </p:nvPicPr>
        <p:blipFill>
          <a:blip r:embed="rId3"/>
          <a:srcRect/>
          <a:stretch>
            <a:fillRect/>
          </a:stretch>
        </p:blipFill>
        <p:spPr bwMode="auto">
          <a:xfrm>
            <a:off x="8000112" y="0"/>
            <a:ext cx="1143888" cy="1752600"/>
          </a:xfrm>
          <a:prstGeom prst="rect">
            <a:avLst/>
          </a:prstGeom>
          <a:noFill/>
        </p:spPr>
      </p:pic>
      <p:pic>
        <p:nvPicPr>
          <p:cNvPr id="7" name="Picture 4"/>
          <p:cNvPicPr>
            <a:picLocks noChangeAspect="1" noChangeArrowheads="1"/>
          </p:cNvPicPr>
          <p:nvPr/>
        </p:nvPicPr>
        <p:blipFill>
          <a:blip r:embed="rId4"/>
          <a:srcRect/>
          <a:stretch>
            <a:fillRect/>
          </a:stretch>
        </p:blipFill>
        <p:spPr>
          <a:xfrm>
            <a:off x="6553200" y="1447800"/>
            <a:ext cx="1400048" cy="1981200"/>
          </a:xfrm>
          <a:prstGeom prst="rect">
            <a:avLst/>
          </a:prstGeom>
          <a:noFill/>
          <a:ln w="38100">
            <a:solidFill>
              <a:srgbClr val="993366"/>
            </a:solidFill>
          </a:ln>
        </p:spPr>
      </p:pic>
      <p:pic>
        <p:nvPicPr>
          <p:cNvPr id="8" name="Picture 2" descr="http://www.silkandshadows.com/wp-content/uploads/2009/06/dragon2.jpg"/>
          <p:cNvPicPr>
            <a:picLocks noChangeAspect="1" noChangeArrowheads="1"/>
          </p:cNvPicPr>
          <p:nvPr/>
        </p:nvPicPr>
        <p:blipFill>
          <a:blip r:embed="rId5"/>
          <a:srcRect/>
          <a:stretch>
            <a:fillRect/>
          </a:stretch>
        </p:blipFill>
        <p:spPr bwMode="auto">
          <a:xfrm>
            <a:off x="4572000" y="1447800"/>
            <a:ext cx="1931561" cy="1489089"/>
          </a:xfrm>
          <a:prstGeom prst="rect">
            <a:avLst/>
          </a:prstGeom>
          <a:noFill/>
        </p:spPr>
      </p:pic>
      <p:pic>
        <p:nvPicPr>
          <p:cNvPr id="9" name="Picture 2" descr="http://upload.wikimedia.org/wikipedia/commons/thumb/6/69/Giants_and_Freia.jpg/220px-Giants_and_Freia.jpg"/>
          <p:cNvPicPr>
            <a:picLocks noChangeAspect="1" noChangeArrowheads="1"/>
          </p:cNvPicPr>
          <p:nvPr/>
        </p:nvPicPr>
        <p:blipFill>
          <a:blip r:embed="rId6"/>
          <a:srcRect/>
          <a:stretch>
            <a:fillRect/>
          </a:stretch>
        </p:blipFill>
        <p:spPr bwMode="auto">
          <a:xfrm>
            <a:off x="2971800" y="1447800"/>
            <a:ext cx="1562236" cy="2209800"/>
          </a:xfrm>
          <a:prstGeom prst="rect">
            <a:avLst/>
          </a:prstGeom>
          <a:noFill/>
        </p:spPr>
      </p:pic>
      <p:pic>
        <p:nvPicPr>
          <p:cNvPr id="10" name="Picture 2" descr="C:\Documents and Settings\Administrator\My Documents\Atsiuntimai\mermaid-sisters-live-wallpaper-11-1.jpg"/>
          <p:cNvPicPr>
            <a:picLocks noChangeAspect="1" noChangeArrowheads="1"/>
          </p:cNvPicPr>
          <p:nvPr/>
        </p:nvPicPr>
        <p:blipFill>
          <a:blip r:embed="rId7"/>
          <a:srcRect/>
          <a:stretch>
            <a:fillRect/>
          </a:stretch>
        </p:blipFill>
        <p:spPr bwMode="auto">
          <a:xfrm>
            <a:off x="4648200" y="2971800"/>
            <a:ext cx="1693776" cy="24384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1" name="Picture 10"/>
          <p:cNvPicPr>
            <a:picLocks noChangeAspect="1" noChangeArrowheads="1"/>
          </p:cNvPicPr>
          <p:nvPr/>
        </p:nvPicPr>
        <p:blipFill>
          <a:blip r:embed="rId8"/>
          <a:srcRect/>
          <a:stretch>
            <a:fillRect/>
          </a:stretch>
        </p:blipFill>
        <p:spPr>
          <a:xfrm>
            <a:off x="1600200" y="1447800"/>
            <a:ext cx="1363683" cy="1981200"/>
          </a:xfrm>
          <a:prstGeom prst="rect">
            <a:avLst/>
          </a:prstGeom>
          <a:noFill/>
          <a:ln w="38100">
            <a:solidFill>
              <a:srgbClr val="993366"/>
            </a:solidFill>
          </a:ln>
        </p:spPr>
      </p:pic>
      <p:pic>
        <p:nvPicPr>
          <p:cNvPr id="12" name="Picture 2" descr="C:\Documents and Settings\Administrator\My Documents\Atsiuntimai\Thor Engelstad- Huldra-absolute.jpg"/>
          <p:cNvPicPr>
            <a:picLocks noChangeAspect="1" noChangeArrowheads="1"/>
          </p:cNvPicPr>
          <p:nvPr/>
        </p:nvPicPr>
        <p:blipFill>
          <a:blip r:embed="rId9"/>
          <a:srcRect/>
          <a:stretch>
            <a:fillRect/>
          </a:stretch>
        </p:blipFill>
        <p:spPr bwMode="auto">
          <a:xfrm>
            <a:off x="6399680" y="3505200"/>
            <a:ext cx="2744320" cy="1971574"/>
          </a:xfrm>
          <a:prstGeom prst="rect">
            <a:avLst/>
          </a:prstGeom>
          <a:noFill/>
          <a:effectLst>
            <a:softEdge rad="63500"/>
          </a:effectLst>
        </p:spPr>
      </p:pic>
      <p:pic>
        <p:nvPicPr>
          <p:cNvPr id="13" name="Picture 12" descr="C:\Documents and Settings\Administrator\My Documents\Atsiuntimai\which_witch_is_which_witch.jpg"/>
          <p:cNvPicPr>
            <a:picLocks noChangeAspect="1" noChangeArrowheads="1"/>
          </p:cNvPicPr>
          <p:nvPr/>
        </p:nvPicPr>
        <p:blipFill>
          <a:blip r:embed="rId10"/>
          <a:srcRect/>
          <a:stretch>
            <a:fillRect/>
          </a:stretch>
        </p:blipFill>
        <p:spPr bwMode="auto">
          <a:xfrm>
            <a:off x="2971800" y="3733800"/>
            <a:ext cx="1647568" cy="3124200"/>
          </a:xfrm>
          <a:prstGeom prst="rect">
            <a:avLst/>
          </a:prstGeom>
          <a:noFill/>
          <a:effectLst>
            <a:softEdge rad="317500"/>
          </a:effectLst>
        </p:spPr>
      </p:pic>
      <p:pic>
        <p:nvPicPr>
          <p:cNvPr id="14" name="Picture 4" descr="C:\Documents and Settings\Administrator\My Documents\Atsiuntimai\feral_Troll.jpg"/>
          <p:cNvPicPr>
            <a:picLocks noChangeAspect="1" noChangeArrowheads="1"/>
          </p:cNvPicPr>
          <p:nvPr/>
        </p:nvPicPr>
        <p:blipFill>
          <a:blip r:embed="rId11"/>
          <a:srcRect/>
          <a:stretch>
            <a:fillRect/>
          </a:stretch>
        </p:blipFill>
        <p:spPr bwMode="auto">
          <a:xfrm>
            <a:off x="8012158" y="1905000"/>
            <a:ext cx="1131842" cy="1524000"/>
          </a:xfrm>
          <a:prstGeom prst="rect">
            <a:avLst/>
          </a:prstGeom>
          <a:noFill/>
          <a:effectLst>
            <a:softEdge rad="63500"/>
          </a:effectLst>
        </p:spPr>
      </p:pic>
      <p:pic>
        <p:nvPicPr>
          <p:cNvPr id="15" name="Picture 5"/>
          <p:cNvPicPr>
            <a:picLocks noChangeAspect="1" noChangeArrowheads="1"/>
          </p:cNvPicPr>
          <p:nvPr/>
        </p:nvPicPr>
        <p:blipFill>
          <a:blip r:embed="rId12"/>
          <a:srcRect/>
          <a:stretch>
            <a:fillRect/>
          </a:stretch>
        </p:blipFill>
        <p:spPr>
          <a:xfrm>
            <a:off x="4648200" y="5486400"/>
            <a:ext cx="1922804" cy="1371600"/>
          </a:xfrm>
          <a:prstGeom prst="rect">
            <a:avLst/>
          </a:prstGeom>
          <a:noFill/>
          <a:ln w="38100">
            <a:solidFill>
              <a:srgbClr val="993366"/>
            </a:solidFill>
          </a:ln>
        </p:spPr>
      </p:pic>
      <p:pic>
        <p:nvPicPr>
          <p:cNvPr id="16" name="Picture 4" descr="http://www.varvar.ru/arhiv/gallery/russian/vasilyev/images/konstantin_vasilyev_valkirija.jpg"/>
          <p:cNvPicPr>
            <a:picLocks noChangeAspect="1" noChangeArrowheads="1"/>
          </p:cNvPicPr>
          <p:nvPr/>
        </p:nvPicPr>
        <p:blipFill>
          <a:blip r:embed="rId13"/>
          <a:srcRect/>
          <a:stretch>
            <a:fillRect/>
          </a:stretch>
        </p:blipFill>
        <p:spPr bwMode="auto">
          <a:xfrm>
            <a:off x="0" y="3428999"/>
            <a:ext cx="2998409" cy="3142511"/>
          </a:xfrm>
          <a:prstGeom prst="rect">
            <a:avLst/>
          </a:prstGeom>
          <a:noFill/>
        </p:spPr>
      </p:pic>
      <p:pic>
        <p:nvPicPr>
          <p:cNvPr id="17" name="Picture 2"/>
          <p:cNvPicPr>
            <a:picLocks noChangeAspect="1" noChangeArrowheads="1"/>
          </p:cNvPicPr>
          <p:nvPr/>
        </p:nvPicPr>
        <p:blipFill>
          <a:blip r:embed="rId14" cstate="print"/>
          <a:srcRect/>
          <a:stretch>
            <a:fillRect/>
          </a:stretch>
        </p:blipFill>
        <p:spPr bwMode="auto">
          <a:xfrm>
            <a:off x="6705600" y="5424639"/>
            <a:ext cx="2314620" cy="1433361"/>
          </a:xfrm>
          <a:prstGeom prst="rect">
            <a:avLst/>
          </a:prstGeom>
          <a:noFill/>
          <a:ln w="9525">
            <a:noFill/>
            <a:miter lim="800000"/>
            <a:headEnd/>
            <a:tailEnd/>
          </a:ln>
          <a:effectLst>
            <a:innerShdw blurRad="63500" dist="50800" dir="2700000">
              <a:prstClr val="black">
                <a:alpha val="50000"/>
              </a:prstClr>
            </a:innerShdw>
            <a:softEdge rad="12700"/>
          </a:effectLst>
        </p:spPr>
      </p:pic>
      <p:pic>
        <p:nvPicPr>
          <p:cNvPr id="18" name="Picture 3"/>
          <p:cNvPicPr>
            <a:picLocks noChangeAspect="1" noChangeArrowheads="1"/>
          </p:cNvPicPr>
          <p:nvPr/>
        </p:nvPicPr>
        <p:blipFill>
          <a:blip r:embed="rId15" cstate="print"/>
          <a:srcRect/>
          <a:stretch>
            <a:fillRect/>
          </a:stretch>
        </p:blipFill>
        <p:spPr>
          <a:xfrm>
            <a:off x="106218" y="1447800"/>
            <a:ext cx="1443182" cy="1905000"/>
          </a:xfrm>
          <a:prstGeom prst="rect">
            <a:avLst/>
          </a:prstGeom>
          <a:noFill/>
          <a:ln w="38100">
            <a:solidFill>
              <a:srgbClr val="993366"/>
            </a:solidFill>
          </a:ln>
        </p:spPr>
      </p:pic>
    </p:spTree>
  </p:cSld>
  <p:clrMapOvr>
    <a:masterClrMapping/>
  </p:clrMapOvr>
  <p:transition>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Troliai</a:t>
            </a:r>
            <a:endParaRPr lang="en-US" dirty="0"/>
          </a:p>
        </p:txBody>
      </p:sp>
      <p:pic>
        <p:nvPicPr>
          <p:cNvPr id="4" name="Picture 6"/>
          <p:cNvPicPr>
            <a:picLocks noGrp="1" noChangeAspect="1" noChangeArrowheads="1"/>
          </p:cNvPicPr>
          <p:nvPr>
            <p:ph idx="1"/>
          </p:nvPr>
        </p:nvPicPr>
        <p:blipFill>
          <a:blip r:embed="rId2"/>
          <a:srcRect/>
          <a:stretch>
            <a:fillRect/>
          </a:stretch>
        </p:blipFill>
        <p:spPr>
          <a:xfrm>
            <a:off x="6629400" y="304800"/>
            <a:ext cx="2305050" cy="2375255"/>
          </a:xfrm>
          <a:noFill/>
          <a:ln w="38100">
            <a:solidFill>
              <a:srgbClr val="993366"/>
            </a:solidFill>
          </a:ln>
        </p:spPr>
      </p:pic>
      <p:sp>
        <p:nvSpPr>
          <p:cNvPr id="5" name="Rectangle 4"/>
          <p:cNvSpPr/>
          <p:nvPr/>
        </p:nvSpPr>
        <p:spPr>
          <a:xfrm>
            <a:off x="609600" y="1524000"/>
            <a:ext cx="3810000" cy="3970318"/>
          </a:xfrm>
          <a:prstGeom prst="rect">
            <a:avLst/>
          </a:prstGeom>
        </p:spPr>
        <p:txBody>
          <a:bodyPr wrap="square">
            <a:spAutoFit/>
          </a:bodyPr>
          <a:lstStyle/>
          <a:p>
            <a:pPr>
              <a:lnSpc>
                <a:spcPct val="90000"/>
              </a:lnSpc>
              <a:buFont typeface="Arial" pitchFamily="34" charset="0"/>
              <a:buChar char="•"/>
              <a:defRPr/>
            </a:pPr>
            <a:r>
              <a:rPr lang="lt-LT" sz="2800" dirty="0" smtClean="0"/>
              <a:t>Troliai vaizduojami žmogaus pavidalo, dideli, bjaurūs, labai seni. Siejami su kalnais, akmenimis. Gyvena vieniši kalnų urvuose, miškų tankmėje ir nepakenčia saulės šviesos. </a:t>
            </a:r>
          </a:p>
        </p:txBody>
      </p:sp>
      <p:pic>
        <p:nvPicPr>
          <p:cNvPr id="6" name="Picture 4" descr="C:\Documents and Settings\Administrator\My Documents\Atsiuntimai\Troll_becoming_a_mountain_ill_jnl.png"/>
          <p:cNvPicPr>
            <a:picLocks noChangeAspect="1" noChangeArrowheads="1"/>
          </p:cNvPicPr>
          <p:nvPr/>
        </p:nvPicPr>
        <p:blipFill>
          <a:blip r:embed="rId3"/>
          <a:srcRect/>
          <a:stretch>
            <a:fillRect/>
          </a:stretch>
        </p:blipFill>
        <p:spPr bwMode="auto">
          <a:xfrm>
            <a:off x="4191000" y="1524000"/>
            <a:ext cx="2166953" cy="2521527"/>
          </a:xfrm>
          <a:prstGeom prst="rect">
            <a:avLst/>
          </a:prstGeom>
          <a:noFill/>
          <a:effectLst>
            <a:softEdge rad="127000"/>
          </a:effectLst>
        </p:spPr>
      </p:pic>
      <p:pic>
        <p:nvPicPr>
          <p:cNvPr id="7" name="Picture 3"/>
          <p:cNvPicPr>
            <a:picLocks noChangeAspect="1" noChangeArrowheads="1"/>
          </p:cNvPicPr>
          <p:nvPr/>
        </p:nvPicPr>
        <p:blipFill>
          <a:blip r:embed="rId4" cstate="print"/>
          <a:srcRect/>
          <a:stretch>
            <a:fillRect/>
          </a:stretch>
        </p:blipFill>
        <p:spPr>
          <a:xfrm>
            <a:off x="6635932" y="2895600"/>
            <a:ext cx="2429691" cy="2362200"/>
          </a:xfrm>
          <a:prstGeom prst="rect">
            <a:avLst/>
          </a:prstGeom>
        </p:spPr>
      </p:pic>
      <p:pic>
        <p:nvPicPr>
          <p:cNvPr id="1026" name="Picture 2" descr="E:\SANDRA\PROJEKTAI\muzika-troliui\trolis2.jpg"/>
          <p:cNvPicPr>
            <a:picLocks noChangeAspect="1" noChangeArrowheads="1"/>
          </p:cNvPicPr>
          <p:nvPr/>
        </p:nvPicPr>
        <p:blipFill>
          <a:blip r:embed="rId5"/>
          <a:srcRect/>
          <a:stretch>
            <a:fillRect/>
          </a:stretch>
        </p:blipFill>
        <p:spPr bwMode="auto">
          <a:xfrm>
            <a:off x="3810000" y="4648200"/>
            <a:ext cx="2723819" cy="1616900"/>
          </a:xfrm>
          <a:prstGeom prst="rect">
            <a:avLst/>
          </a:prstGeom>
          <a:noFill/>
        </p:spPr>
      </p:pic>
    </p:spTree>
  </p:cSld>
  <p:clrMapOvr>
    <a:masterClrMapping/>
  </p:clrMapOvr>
  <p:transition>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Nykštukai (gnomai, dvergai)</a:t>
            </a:r>
            <a:endParaRPr lang="en-US" dirty="0"/>
          </a:p>
        </p:txBody>
      </p:sp>
      <p:sp>
        <p:nvSpPr>
          <p:cNvPr id="3" name="Content Placeholder 2"/>
          <p:cNvSpPr>
            <a:spLocks noGrp="1"/>
          </p:cNvSpPr>
          <p:nvPr>
            <p:ph idx="1"/>
          </p:nvPr>
        </p:nvSpPr>
        <p:spPr>
          <a:xfrm>
            <a:off x="5181600" y="1371600"/>
            <a:ext cx="3505200" cy="3657600"/>
          </a:xfrm>
        </p:spPr>
        <p:txBody>
          <a:bodyPr>
            <a:normAutofit fontScale="92500" lnSpcReduction="10000"/>
          </a:bodyPr>
          <a:lstStyle/>
          <a:p>
            <a:r>
              <a:rPr lang="lt-LT" dirty="0" smtClean="0"/>
              <a:t>Gyvena kalnuose ir kalnų požemiuose. Jie žemesni už žmones, bet tvirti, stambaus sudėjimo. Barzdoti, ilgaamžiai.</a:t>
            </a:r>
          </a:p>
          <a:p>
            <a:endParaRPr lang="en-US" dirty="0"/>
          </a:p>
        </p:txBody>
      </p:sp>
      <p:pic>
        <p:nvPicPr>
          <p:cNvPr id="4" name="Picture 3"/>
          <p:cNvPicPr>
            <a:picLocks noChangeAspect="1" noChangeArrowheads="1"/>
          </p:cNvPicPr>
          <p:nvPr/>
        </p:nvPicPr>
        <p:blipFill>
          <a:blip r:embed="rId2"/>
          <a:srcRect/>
          <a:stretch>
            <a:fillRect/>
          </a:stretch>
        </p:blipFill>
        <p:spPr>
          <a:xfrm>
            <a:off x="2667000" y="1371600"/>
            <a:ext cx="2590800" cy="1676400"/>
          </a:xfrm>
          <a:prstGeom prst="rect">
            <a:avLst/>
          </a:prstGeom>
        </p:spPr>
      </p:pic>
      <p:pic>
        <p:nvPicPr>
          <p:cNvPr id="2050" name="Picture 2" descr="http://upload.wikimedia.org/wikipedia/commons/thumb/1/1c/Nisse_d_apres_nature_ill_jnl_fal.png/220px-Nisse_d_apres_nature_ill_jnl_fal.png">
            <a:hlinkClick r:id="rId3"/>
          </p:cNvPr>
          <p:cNvPicPr>
            <a:picLocks noChangeAspect="1" noChangeArrowheads="1"/>
          </p:cNvPicPr>
          <p:nvPr/>
        </p:nvPicPr>
        <p:blipFill>
          <a:blip r:embed="rId4"/>
          <a:srcRect/>
          <a:stretch>
            <a:fillRect/>
          </a:stretch>
        </p:blipFill>
        <p:spPr bwMode="auto">
          <a:xfrm>
            <a:off x="7048500" y="4286249"/>
            <a:ext cx="2095500" cy="2571751"/>
          </a:xfrm>
          <a:prstGeom prst="rect">
            <a:avLst/>
          </a:prstGeom>
          <a:noFill/>
        </p:spPr>
      </p:pic>
      <p:sp>
        <p:nvSpPr>
          <p:cNvPr id="2054" name="AutoShape 6" descr="data:image/jpg;base64,/9j/4AAQSkZJRgABAQAAAQABAAD/2wCEAAkGBhQSERUUEhQWFRQWGBgaGBgYFxgYGBoYGhgXGBgYGBwXHCcfGBojGhUYHy8gIycpLCwsGB8xNTAqNSYrLCkBCQoKDgwOGg8PGiwlHyQsLC8sLyoqLCwpLCwsLCwsLCwsLCwsLCwsLCwsLCwsLCwsLCwsLCwsLCwpLCwsLCwsKf/AABEIARYAtQMBIgACEQEDEQH/xAAcAAACAgMBAQAAAAAAAAAAAAAEBQMGAAECBwj/xAA/EAACAQMCBAMGBAUDAgYDAAABAhEAAyEEEgUxQVEiYXEGEzKBkaGxwdHwFCNCUvEHYuEVchYzgpLC0iRDov/EABoBAAIDAQEAAAAAAAAAAAAAAAIDAQQFAAb/xAAwEQACAQMDAgQEBgMBAAAAAAAAAQIDESEEEjFBYQUTIlEycYHwFJGhscHhI0LxFf/aAAwDAQACEQMRAD8AC09mBMdT+tbexjl1/wA0emnG3vWNaj7Vn2wWrgD28dZH39a6taOT8/pNF3LWCYphwrh3vBMNg+mfL8ZqYq50nY5scPVViMdup65req0DskBAAe5z/wAVYdPYQW90jbmD6GM/P8KT8W1qkhd4XYQY5GenWSc8hTHZC02yj67QtbcL7vBORPL07iJqbhls20L5x4IP9syCO1WL2hh9sZIK58p8U/I0RxHT7uYgRnpnpQuKfAe8r3CeMIbhWYIkxMY6/rSP2n4ttu4nfcEu3VbUkKi9mInPZqC4vYC6jHPv50t12sLPLktg5OfP8aiGDm7nd26RtIAEDH510NUv9QDHvS7XXdwQg5AzUNyzI3wQB967ZcrTV2N7nEfDjH77Vi7xDAyKF0N9IlgB2oldYCY6dO1JkrcIRLGEiW3bl5J6SR3qRLwyoBH41CmogkYxWX13GQ+fKlfMW1nJ25AxcnaTziu9wjbbgVHCiNxJ7T+lEXbPh3ACodgWD+7YGZJP5fOuHujbHOPkfqKGua4swKyIoh2OJXDczR7WuQ9rXJrTX9wI/pHXnUdu+BKnafLofrRr6ckCAAV5x1FQ3VWOYEdCK7dFkJpnC6n/AGgetZWW3Vs7ayodvYm9j1ZlMYFROuB18qO24M0PcXr2q20aSB7yco6fnVp4GuywHMAtz7QJH4ZquXQINKdfqrrW2tLcIByAPp8h5VMMHSyXS/q96ggiATPaOefU1Trpe5dC2oViCXdhOc5AnB8+1C6Q6ixaJB3KVClY5knpH9U8qi13FmsWWuQqkKuNym4W6kiZUA4gTPOalS7EWsOFHuyA0skQWmZxGQMD0rvj2uZV/lFSAu6WJPyx6c5xVYt+1Toin3ZtKzSbjELgnLdZjn3+td8b46Htj3VzeLg57dpA5Se8wR86FJo5ld1dzfdLRzkx8qXXLRaQPvRt47fEexpVqrsDDTPaoS9gJStwDuh+Axii9FqBtKNy6VvWez9xLaXT8LiRnPzoRQqCTJbpTHaUcHVaUo4krMM9zHh2E1CdQVaCvhFaOoYjDVPbtjZDNk9aDjkRf3N2rTb5USK6aVM53E4Fa9+FHgJkc/Ouv4oHxRJP2peWwW2cJrSWyCx7dqls3325EAmobNsi5ut5kZ8qn1W+YHTI8zXSSvZESSvZEZ4YBBBMmjjo9wHiJB86H0+tLYbDDpW7ekuZI747UuTl1YMm+rCdRZNtNwJwOXOhbZW9bBZoNEWL6jDAq3XODWNpxukQF/OgTtzz7i07ckDWIwGiAAfPzrKKv3tjYCkYisrlKTRKcj1iCJnl/wAfrULkAxzo1rUz6UKUznn1q6zSRE6yAe/L86VatM7lzBpvqcLH7FAtyP77ULCGPCXUjfBOCAPxInqYH0qpcb1Vy5q199ZYacFisiQzKJAMc8DkTnpTH/xBasjbc3SMoVg9eXPFIuM+2RvNbRDcyVIydgMySy4DEDpRqSYNmhBx+17zUM55SIXoDEkY+GARW9GnQZjqOXoKk4k6EqtuCSAXYDJciCD8xOO9HaC1AwPX8KGTO6Cj2gO22oA5n7c6TaY7riDb8RA++afe04C7BPNSfwoLgVjdcH+3P5fnXNqMGxlCl5tWMfdouHHdMG0dkf8AcPvIrz/URJjIr03X2idMB/aaoPE7fuw2BE/POar6Wd/T8jY8Xo22zXu1/K/kF01gNJC49am/h5UqGG6lp1JiBIrhVbvVtxb6nnXFtjOw7IIaNs5Io13QLMiDypfaVogg7SOtcmzuxgR50mUbvItxvyw2/qypG1a7S5uzuHehNJqD8PapbdwJMgEmgcbYtkXJWxY7uwSXB8XWti6ykZIDVBfI7kE9KLs3VvAKyn5VDwuxEuAnbtIkBp5GtG+igKwnt1ArnSoEWDOCRnpWNeKnabczyaImkWzYVYkQbxJgRiso46aIxzrKVvfQXufQ9VQTM9/8UOqCSSYyQflNEhpGOn41jqfnWsawNrFlfKlVnTTPU0+a3iKA91DGBFA0EmVP2j4VuSfXoex7VVrvC9q4YsJ5DlPlXoXF7bFQqCCTzPOBMxFKrXCAYxy/Ggs08DL4yV3R8L2Qx5/rTzRaMAculE/wsOZkiBijtPpwVBxTEKZ557a2/wCen/b+dd+zKf1R1FS/6gWCt5PQj7/80TwKxFtf3++tK1EttM0/Cqe/URv3LjdUHT1537RWACrESOR/EfnXpFgA6c9+1UnjOm3W26mCR6jP5VTpS2zizc1lLzaE4+2SoqilucDpUlq4C0dutdHaFAZIJ5Go9Vo9oBBwa1OTxwXY1QMhiWrb2kLyD8qA0ZIOBNT3dOxZegPXtS3G0sMS42fISbMZAgHnXd/RMQCuR3obU22WADuntU2n1IUQfp0NLadroCztc502kJZi5xTbSMFJVQZ5g0v1XERtI2xNSWtSwtggTn7UqalJZBmpSWQkEhiWzkRNObOrlYuKuOXahOD2Pfbi+AO5rltZbRQJwSR6elVqkd3zFOLCr+oLhSqTGMGtUmW7dH/lzt6Vld5Ps1+Zzp/I9t2eHGDWFSCP16frUej1KuoZSCvQ/jU5WZ7CtRSTWDROQcZx86Ccdu9G3ExHSgXE94muJIb+FLHkIn60LbUROP8ANGai14YP6zma40QkR51JwFa08sT50w02hBBHXGBU38MJ+9MNFZ2me/0okgWzz3/UrgDFEvAfA0N5KevypTwtIRf+0ffP516vxTQe+tsCvhIIj1FeW2BBMcpj6VQ1ssWN/wACjerJ+yLNoz/Kiq3qhBI86sGkvRbPekevGZqlfCPRKOZJlT4hcVS1sjIOCft9qU3QSYin/GdFucNIyOvdf+IoFrOMEGK1aU1tTPB1oeVVlD2YBeuQRtxRY1giJmorkZ61zd0MpuUetG1F2uIcUE/w24DYTM5og6dWwOf3oTQPtUg4NbtPsbcomep6Upxd2r8AKDvljO/7m5Fs42DnXCWSMBgUPTrSnUW4MzknJru7c2HcpxQum3wyakXJ4G+n4ZcYOyAlV7mK71GrT3Kfy/GDS/Q6m6wbLAHtgURxHQ7bQYSWxS2luSkLsrpMOt3FcYPLpPKspJYR0yV+LPOsoXR9mLdB9GezcEt7LbbgzclXbyEDIgkDn1pxZAjlQ+ktEKFA8IjM5nqT86MFmJ7UVNu9y83chbPr28hUDjMchM0ag6mobhEktj9Ks7jgLWHFcaQ/IVzqrs8v81JpTkfvpRnDCzb8XLH2iiL6HeijAMz+++a4svAmP06UzsMIk+UUaBI9YCtlm/tRifOBXjWjGa9e9pdXt0l8x/8ArI+o2/nXkWkFZ+vfCPTeARxOXyGxtylAaxcedOdNhKVa/maoW6m8pN4EHE7QZO20z+X6Uh3gzAj86s2otSGU9RSvV6BZm3gDv3rR081azPI+LQ26i/ugOwqjAEk86It2tnPM8hUVm4RL7Zjmai1fFGMHbHarDTk7IyeXYLQpceGSCOdRnUrLIR4ZwRUaXt4nANS6qySwUcoyelDts7Ng2SfJmpVVK4nHKhRZBeQJE8qZXNGoXDZHU/lQtxFRhmZ6iog1bDJTTWA3YxVipHhEkcj6UsGsuMRzx0inQuoqyWmR86j/AOppbcRBxB9KrxlZv03Ex5tY5sXAVG5CfMCspiuvUj+WY7+tZSXLPATpS6fueuWJPWtXNXJ5cv3NFIoI9DXP8OJJNWdrXA44Cj9KG1CgmTP/ABRzjE4oa9kTXPBIjvKAZrNNcxXGvu+IACeYPYYkTUK3Ryo/MQRYeH6jpz/4o06jIAAI+4FVy3rNo+setMtNqTtVuRKiR+VOhO4LRB7ban/8VhOGKD7z/wDGvPtOMCrh7b6qdOoHVx9lP61U9Hms/Wu80et8Djai+7G1loSluspnbIC0Bq6q2NVNCm4uc0kv6cxhpOcU+v8AP6UmvWodm79Kt0Dz3jUMRn9AHSXdsqQfyoV7R3Q3wziibl0u39vSiXseAB4xyNXlJJ92ecUVcGGmCQx5Gpv+plAIEg/hUdy2Nsc65VwF2kelQ47uTnBPk3b4hcdoAGT1rWrVt3j59hUtzTQqvj5V0NSCAGEz1rkknhBJJcEdrUuwCAfOpTwBgu4HPOKlOlkfy5z8XcUzt3tttlgzECetV6lRw+AS3bgUDTDm0qT0XlW65u8RgAbSCOdZU7Zsm0j6Etp+NbuT2xmjfdfjWr1s4xz5/Sm2sEmJLl47eXOomu4J9aM1tsTHSgLj4joKTtdwxLwjQ3P5jPBRyxUAZEHr51plE+k04uazZZ2jpSK3rTuOBQSSiFyKtRxNlJDCB36A054JcR0t+9NzP9QjaMwCepHpyqtt7N3NQ9y6XiSQqzCwMD51afYrR7rF21yuWnwPIgEfcN9KXuaXpZb06hJ2mD+3PDWtBFLbgfEp8uVVnTrGKv8AxrhbXrKh2O61uCnaYYHO08gIPWlPD/ZYK4/iHgH+0YkfU/OoqRdRp+5vaPVU9PTcX09kJxMCKj1Fs9qt+ot6LeLdtsjmTgcsEbu9DcW4fZteIvgSSDB8IEknaJA5k0DpbXtuOXiFOS3Wf1KNf5x3pp7M+zmmvM9zVlotLO0NAbJ7ZPbBp42ks31UWrJVnAhg2CCJ3ZyfpyJrX/RLa21VA4dnEn3iZj/bliMdxnpViMNl7O+DO1WrhqIqO189Sle1XDUVxcsWvdBlJFvcXwDAJ3cie3Kl1q61y2F2RtHIjrVh9qLpOrdRkW9qD5AEj/3E0nu3ZkE7ek+dR5jR5itVSqtRWEwC1pSzHcOQoZrLBTCnJ/cU8tWSAuc1tlIM7h6UxaiwD1F3gT6HSI4O8kHkBXX8IyEyAY5TTHVWCVxAzOK0dI0g4aQJ7/KiVZO7bGwqReWwfhFmSzE7fLvRmrsEqIyPKtjQqyMBIPea5tcN2nBYQBOcGqs5qUnK4lzTe44e4qBQ1vp151lEah2JxBHSayhTxn9wU11/c9q0uqdy23mCInlE5o/UIYmcigOE8RtsvhBBPMHn/jzFScQvtB2xy/4/Kr6VlktpZE2r1wDZ6zQVzWST0np1FL21ku0kkiBPn2+XKpheDkQuADn/ALfykmhiNfBmqvgjrFVfWcWFuRIo7i+sKoQCK884pxCHJmT596B0/MlYFMf2/aB2PhbaJBk8gPTrTL2R9q2s6yRuuI/huHspPx/I/aa8/wBPqHuFVU7mYwF7eZ8v0q/6DRLbtQvP+oxzNXKOh3u3QRW1aoJNcnqGq1s3fAJHhE+HtMzlhgz/AE/OivA4YMQvi3GcYPbPlVI4BcYIp94YXxbASOUiSv8AVgHxExFWG7ds3lB95tido3LJHOCAZEd8culIrUmsLlF6hXT9UuGMbmise+DKEDHaG2rLMFEJvPQAd/yqfirWgbcR4WEhYnIIyIzzqua7iWnIFqxc8Q5i2C0MOeR8THGZxy6zSn3uoI8aMijJMIGIBnxHcYx2zIqvL0uzayW6dpK6Tx2L1xG7YIV98bDIiOnT6Yqn8X4r/DW1eEIbcQNksOtvxdATuEntQ9j2r09xFa4jtc5wqFhP+4dsggzInrQl6zd1b7Nm0N41U7QVUYBMKMHIG7p6VYhTab3MqVKqcUoX+pT31m4l5+IksT1JNdHT4OOeZozi2gNksHHkw6T/AHDy/wA0IXYJMiKqVqUqcrMw5ck2wwMEj1qNmA8JXPStHVwJ3AnrJitvcGCRzP7iq9n1ACFZVXNcLpYyDn8qmsBSYI9K72qpgyOwpd30JTBEXaDnmTNQm7tBYSRyphc0JiVbmZ/4qF9OBkmfT86lSXUncRWH3AQY8j0rK6s9ZA59qyhk8kOWT0HX3Lgtb7C7pUAwdrDrKnPL0rvRcWf+EJuSHEgk+XLl60v/AIh7YZZjacZ5jp+lT6mxtsbSctlj5n8hFbEpJ5Newka5ev3bdu0oRB4rjnJMZC07YhUDHwrDiO4/SaT6PUMnhtiS0lj5fs1zxrjaC17vdL9fJZBJ8u1KuyJMq/HuIQC3PsvzwKpPEL+5qYcV4xvds4Hwjzzn5T9aTnnVyhT2q75BfBafY3Qc7pH+1f8A5H8vrVnvaoW2cHlzB6ULwXTTZtKogi2D8+ZP1NHXbttx44VlIweYMzHms5rcpx2QMKtLzajuW7RXGe2mfAxXAXYCDG3cJJMBXYjlMYqU8JRla46KQArspzukTat+h5k9flQ/CNQFtWizGWQ3GZjPiBaQT0lfxFPrXEwq27ZUG7aK+HH81VkDae+04U9eUzjEkvVk3Yv0qxBpuCDdbS4BuabjREBQSSRH9xBiOiDvUFzhwYNuBwNwVmYjKpcURPYOKF1urba3uSf5QO2cMbDNkR3tsWU+TeVH8O17au6TAUHbIJmLdsRJ7yxFDKMVloZFy4RWeL6T+G1LXFSVDsIjwsM7kEf1BeXr6w04Jxa0LT6h2KszDaohoQfCsnMARgd6Z+13s0dTpmXTHxK+/PNzkHPIHxH9mvPNJeOm2rdDAoQCu3xAgGYnngT9aiFWLvi4NXTyeG7ZyNPa7iKXWVkmWAkEHGSIO7n4e2KrJ0u07QTtJkeh71Yvafi4dVNpQ23G5oDHsYGQI6HlNVYXtx3OYMZjkI5Yo9VTX4aMu/8ABmV3/laOr4AMQCs/KaKW9AEqI6dqg0+gEFi26eUfX51KH3+EiFHLMViysAyV9xErEDPnUd6+wgMnMiT0BopUCrMlh2FZuVlEffNK3diLmhgyT4eZNSaZwxwAFI613c5bSRMdunpXESAoI84EZ8qXchkGoBnAEelZU9vVbcExHlNbotz9jrkHEfaxgVbElpjyUf8A2P2ofiPtu9xVRSM8zy+/QUu4/di5DocYVZ2kjmWOMAz08qquovgwFEc5zzz0+VbsaSlk12ehabiZtgPcuKqso5sBA/2rMseQFVfivGrd03DbBDMwVB2QTLE9WYxjoBSXQabe6rMSQJPISRzmrXc0ds31tpG4qskgbVIySMZBrpOFJ2sA5WKk2nMcsz9qL4Vw43b6J3Mn0HOiuLIi3WFuTt5kmZPWPKpuH3fd3kZYkET5g8/35U6nUUmr8MiTe1texdtNaIIZCAU7iRHY1HrOLOSVNpADjdtz2qfS6kOSySpjMQT9DzFA6hfEr3G8IOBiSSYGB61tz4MGF7jfhPEkSxdDId7eAQJXZG52P+4wF5cvWnV69us2Lkbgd1pv9wthfhPQwQJ7oKqZstbJL5H9LKMgDGYzVp4DqrV1LJFwA23yp5CWiY5jMN5g+VZFRRfrg7pv8jboyklsmrNL8wnR6Z1e4QxJt3MOT4pg9/7lBBHUgT1rfELqi7/LCFjbJuKsBc+IECPDgSY69qk4jp7lpbdtebXi9xp8W5ZBX1O6fnSXiUaZboFzwXZCuDulVOEO3lOfv3qvLOCzB2e5MuPBuIqkLgRgqDMN2+9R+0PE7O73ce9uETEYUdyelUe1xbaxNq5uyhYc8ncIn/0865ua8s7sXgvGAhk4gAYgDETPU1SenmuEaC1NJ5bs1yJNeZutGBuMRy5/hNQ6nQyAwIk4J7eVa19yHIBHgEH1mT9DQ7oGSTIDNA7Bgoyfqa2tU1+G2vlWPKO8qrkuCbrzk9ABiRUl4XCZIz0A/EULpLDIvKY6bpHrRa6xoUwSs5gTHy9a81JWeBnyOGuuynYPEpyD2jM12VwD8JBBc5gCtvJILOBkEA49QYqS/dY5Ug5gwPD/AIoL8EBJKXMkbhBG4fgK2bZMbYWMGRn5Uv8A45kcW9oyJEYFFXgx2sNgzHIkd8x9KBxf0OsSaviK2jtIB65bP25VugNei3H3PabIGQcGt0yNOFs3v99wlGNip8c4j7x3MkyfmFHKliZM1zcaSa7tqK9CltVjU5Z6P/pXwFH36hwrhTsRWAI3QCzR3AIA9TV/4jwGw9qfdqByE4M+RUSOYyT+VUX/AEr4qFt3bYbk+4A89rAAn/8AmvSbeqm0wSGYMGHxYwZI25JiREjnUWXUFnhXHuHnT33twcEwecznM/vFH+znCFugu0sQdoAMZiZPWOXKvQeIeztq+CbiLu3GMMHmAT8BMxPKcdRTPhXB7GnTZZQLIkkDxGMeJjJLHljA9TQqGbgPKsik8PujlGR3wQR+BrvienV1DZkGe/zPfNScV0+zUXCMeI4qazomvTsDEgS0KSB6x+FbbqwUN03YwlSm6jhBN5B7OpbZIMyww2Vzmmuga26FLhtqwLTuVhzaRtYHaQQeokUot2yGazyJ8SyOo5jPLnROh4iFc+8lWIg4qhV01Ktlc9i/T1VWjiXHfoMCii4Yv/1bp94DJgCQTOYAEA8hUGt4bYFsu21iOR3zJ5ACD15QKDumyzH3YyTloj1qYaS2gkDxEiB1x1P1NKWga/2H/wDoJ42i7WXLVg+Bds8xtaGHQE+XOgdT7TjbCqUYjmT8pGM+tOtXpGfxETHf9/hSu9wkk/CP/d+oqWlS9KkLdXzHucfyK62ryBBjyo7iV4MqWgxTbn1JxAqDi7ESGOyfhgeHHSec0Fa1WVLj3kcoOPWqVaV/hDTdrJDr3DFVTcAw/fTNTafVtbb3bEN5x+feuLJtXMjcxiZEyOeD++lTWWAPwjdEqPLufOsqXFmit2ZFe4aS/wAYA3AgjJM9/KaNO9UYDaSDyUASO5ArBYs3G3GZE8pAxkYFdjTLaYrvkETv6d89qVKV1/RDfuK3urcdFXxXP6iZgT/THlzpvpNCyNtlTPQSD2kjrUHD9JbDs+8MWII9efOidRxEqxCqGbbzzkzyrpu/piFLOEQ37oBjdPltmPKtVImqun47YBgcp/OsoLJcr9QLI8wBzU7uNoAEHMnv2qJVgVzXpjX4DdDr2suHQww5dvOfKvT/AGX9qPeqGtttdfiT9/EpryJqO4Jrms3kdehz2K/1A/L8qhrB1z3LTWg0OMDJeMR1KgRhT37U1VnBLEwCFjGBJJhR3g/fpSfg/EUdFZfhcDOI8j9ela1vFTOxTHMHvE5HPJPU+ZkxQOVkHGDk7IWXdC17VqmBbfJZckQskZEA4+9el8O0aW7QRFAA6D95NUvgGla5e3YJVT5AdMfM8+tXjQuQDOeg9az6tWU5JSeEaf4WNCOFl5ZVfargB3DUKCSoIYDnt7jvEcqrFzTrc5gHsR+VXHjftC1vWm0gkKoJE9ScD1iq17S6a1duB7VpkY/GZABOIKhTz796t6bUOl6WsFav4ZLU2ksXFWqsrbWRAA51zpbqsQXOeiDnH+717U2u+y2nNlCLhe407kbcAvbNccD4Yy3ipyoXwkgSJxzq3PVup6Y4M+fhEqK8yWf4/P8A4GWuE3ribvhTOAOcAmCR1gfCKi4rwS5bEmIPM9sCflmJ71c14sEm2IAxmOZAiTFBHiO9yLpDKwI5cu2ecf8ANBaNrCfKPE/azTujiCCsysZz1ml/D7DPauLtACyd0xmrLrNCFZ7R5BiP3Pak3GsWwnYrgDn0z+NU5yzt7lrU6WVGEH0ds9/7CtERbsT7xJ7GOvPlmj+G6W4zj3hWB8KifF2EfrVWsQlxlcKQQIMbtvaYprorlx2K3Ghlgq27wkA9O9VatK13f77GfKFsjPW6FWuvsZkZZXDQBjB8xUt1mXTlSA5PXof0Fc6XXLcV0U7mglvXPI9uVccBtl7cOeUjZ1kdR2xFVcperpYU7kul14ELsjcSGCCVUDk0+lS8SuiyNyncTgSTAn9JoSwrWkK+J5EqAo/Gaj0Tm3DMrMGPIiSO/pUbVe6/6TKzdzd7huouHeCPEByYgYEYrKn1XErikCyH2wDG04npyxWUxOduhKb7FBa3JyYBjI6fL0rnUWYYgGRzBiJHep/cB1cgwVAMdWzBiO3Ose6zAFjO0ADoY6etbl2aYMlqp1f5HqajQ5HY1YjqLDBQD4/BkjnkSoj6UE5tWxc4ecD95pbQTmSNxVpIBbIHliMdzTHhNzcw94YLHxMB8KkgHaPT51JxqyRdctgk4+dQ2U25qh5jlyz2dHRU4JNLNuS7cA19tL9y3Z3srMoRiByAMz2k8scop/pdaQUnrJqlcG4e9y27qp92h8bbognl50bvGASYX4RyjvEULg27or1NOm2k7+/vwcNtfVvceQGfxEZIUGAR8hU+ts2xcPuiTb/pJ5+db01jcYVZJMAAEk1tsGIyJBHaP8VZeFYZRiotZ6cfyQajR3ERbhWLb4VpGY/wedQ6XVlM/vkaIuksoUkkLMCcAnnA6UPYCncGB5CI+f6UUcMra1yenlu57fMMF8kTMz50v1F6JYkhR59smpr2lkfy3A9edVLjOrYv7kHCnxR1PMD5fjTN1uTC09B1pqEftHOse2yh1Le8ZnLgjAz4SD5g8vKkvFNIYF4c0IEd5mPzo9VxBovWaFhob9zqFVh/6XH5TVWU8m7rdNH8PJdsX+/oVrScHukM3h2vmAQCPr08qbtpbd5FQAgKMAHxedV6zxIll2M3mBOB18getNuGhrjH3SlIxJJye8efelVlNZeDxUk3lnCcIKPIY7R8fQ4yPUU00ttQ3vFaUY+LGRPnzjuPOsSHFy1dYhwwH4GRA5VvQBTusNu2gyInxZ6duX2qrObaz9r3FOUn99CVoUkF9rEHaAvhWcT2FA29PdR2BuBtwncScjA6x9KO12k3IwQywI+L1x9Py86E1vvrsqHQEHdBy2MR5Chp5XP5kRfQMt8ZAw7gkeGQoggconyisqHTooELbvYABPcxk8+9ZQSjG/D/AEOaVykaTVe7J2z4lKkSRPkfLAxR+h9n7zqj4FtlLFiJVQP7oyKW20Mk1dODW9Rc09tFQbGDoXIBUJkmFxub1kVu1puCurfU05NpXKfqdKV5KfIr4laf3yrVq4xGBBXqBnnifQ1cmZNPofdhpuSTb5Bi27mCcEDr1qmXLjMSe5zHKop1PMTxgKMr5R7MtpeIaRL6iLoEOOouAAMD+I9RS67pGGCIgVUPYX2sOjd2l3Vioa0ADu55E5DDkD9a9ltaa1qba3E5MPQjuGHQjqKzK0XRlng9R4f4mlHZPoVHR6llRkUsAxG4AmDHIkdaNBkgTjrTx/ZbEig73AGXl+xUxq9zSVehN+l2JdNd2sCp2sDgjpXF24WYucs2SZ5mohaZRkGh/wCMiBBmrPmYF+SnLchjotXbtktdt+8WCNsxnofxqu8Q1LI028GZPWZ6UYdSDtB5QT8+f40vdiZMSYP2rnWwC9Juln6+wJe45cYR7sA5zOPpE/ek9qyQ5ZjuYmSfnn8acjQ3GaFU5g084V7HgspfO6fwn8qTOu+rChptPplv4EfBeBG9ckjw1L/qNxBdPozYT47vgUDntBBb7Y9TVp4rxOxoUZmIXoBiSQMwPp+deLe0ntCdVfW4TAHwifhE/fOfOooKVWal0RieJa5VPRA44dZu21ULbOTuJ8o7dO9S6DiN9XZwkAnbyxIzEkc80TpuI/zCBdBXaOYAE8jFN7Dq9i4o5kky2JOIA6gSB96OpUt8UVn5nlt1m9yOLHFUvXQ6jYESOmTnmOvWobzLc/nI0bSFO4FQBymfSoAy2Ji0S4CztGMzLHsZ+tMSItLKlpHiRgpHTl+lV5JJ3XyXyAk0ndcHaIHTF1WJUjEAmDgggn0qDhty9gEiVAkCDHmSfQYqW21mVAIUQQq4EGTJO3l/mh9XYZmPuWMwJxHaQZzkZHz70tLmL/VC+wc2uNliH8U5BMfMYGIP41qlX8AxZmBDzgm4CGx0P1NZUunT6v8Ag70LkRallLZcMSsmBAHaSMfKp9Nbd7i2bd5thIjLBQSDkDykig0u7WBjAPIH603uXbW+y1t1VgZLdhj4u3WtqeEasiLV6G4ZsIjvaRo3RvO7lKsAIU4xUXHuDnTsgE7WjJI+MDxYGAJ5T0p/rOPKq2m97cbcGOwbZmCAZjw56eVJNfxl7s+7BRRPhmdoiCRIkk5BpEJzbTtgTFzb4OfZhHF+VyApLHtOJq9cN469li1psYkHIMdx39KQeyemUWS8+J5BHKFU9I9aOFqCQIHp6U6rBSWRrlbKL5wz/UayYW9NsnmT4ln1AkfMVbdJqUuqGRg6kYIMg14des9MHzo3hWuay022ZZjdtYjHeOuazp6KL+B2ZahqG+T2h9Mp5igbvA7ZJMDkfzqs2uOanZK3N/bcFJ/Ksv8AtXqkHK36bDJkY/qxSPw1aPDHw1Tjw2O19mrYI9PyrdjgFpSTGKpev9sNYch0UHGEE9f7pxypTq/aDUujFtTc9AQpnsAuc0a01Z8tIc/EJ25Z6Nq9TptOu666WxGNxAPyHM+gqi+0P+qmzw6O3uI5XH+H1CgyfnHpVNfSM5LtM+ZJPYgk9eRohOEDyPf0qxT0sIu83f8AYo1NZOXUV6i9duXfe32Llgck+Ux5DngVrgWkF65tCj3Q+IhZjHfnzim+o4abtlxjAMGO3KqxwHUurwm4iPEAYHrVupB7G44wUakeWiynh6G+yptIC7jEGGGDPLsPrUOp4oqqbZBZwynAB2nnyIoka23uG1VO8bTGCCZPzIisHCIFxjks0wM7lBBzOJiRjsKz48rf2sV45fqMTiEqoJVliZ2nJDEkc5EACs4jrvehc7bm4ECcGMhSekia1wvhwa67RsJLRbCmCmM+IRMxy71jcPJYEwCviCkgAgNGYyWI5elC4xjMGUYqVju/ctXHKFNlxYU8sk5kHrFHnaWbxDfKq/TpgAT2mgVS1cuFt5LE4B+HEAAHn+HWom0De896zBeXSZgxEjpBFLaT62x+op24ub4lpyzSLvuz1B5E4yPOImsqXWXkQ+NrokThZB6GIHpW6ZCU9uF+n9Bxk7f0Vm5bzzB/xyrPdHbugwDBPTNG29FbKyL25uiopbPQE9z8qH4lp0UqVOHGAJxHQk8zjmOs4rWUt3Bpkmq01y4i3CCyhACYgAAnaJ/q6Z7yPMguxWIJHOD5HB/OpXBBVSScAgK24Qc4gkTB9am03D2L7X3Jicg8sRz9ZrkrEj32O1IIKYDKN3M56EmcDpTsqzEwMweg5HnP2qs8L0uxxdtmVBKt3+gxnnVlt6prxD2o2tAMg588cjyo45wBLkEe144OME4HlHWpL1oDp8WSPn+xRL2T72W5xA6DGDUOsu+KdvM4XJnEfPpQShch54OLN+6pVQ3SRzAiSPlEUbdul8MzfWY+tCKNoXeI2kgTzhoic0UiSY6nv36Vm160otIq1Kkk0V3/AKm4eFckScxM5iYP1o9DIJJgzz8xnt1BIpLY0DLcKsYZDn/H750yt3mN7IHOSABHmR2x2q+0nm5ZU79Q15KyNyjAOO8/8VKNJtQuGBGA0eRzmfI0bqdcGt7VXoQZwI7+tD3NFb90I5yvcDJAOOtFFxa9ICkmsAHElRhv95BAJiRBx1HSqVwq+LTElicGQOR7AyJIn0qzccvBm91bycTAyFB7YkknkOlKtRZtkEFoK4RUtmSInczEic+ualtfCMig/Qa2yyyFCBVyx5rJOFPyoC9fNt/eqHa3JUqxYAyMZPKZmPKubOki0nMKzM7N2AECfv8AWmGm4tbWz7kLLB8WwCS5/uJjHhPLyHOqjW1uUbvNrdgZSd3LnoQpYuWrltxb9024SJEeKJkRABz05VNxPR3EughveLz3JLAS2N6g+IdZ86O0WuAtMPA5XduDMR4pkBSRMDlFS2NW9y07BkBZSFSQCCR8JPyOOcdarSqyve3YRKo73t2JdXxO17vwokSAuQIIwSDzmkF/37WghYOCQdxBEeLlPXzJpxprJdgPdKpUrAME7JEkQMwfTpQ/EeHozXH/APLA2yR5EeKPOYzQU5Ri7f2ITSeSDXap7ZGxDc3SSAcLnH1rKGDe/ZtjspU5OIIPwxPYCKynxpxS9SV/qSrLlfuG6jTBPdyWhg27bC5AEEQPMihuI3E9yCwZoZtokAKcZxzrKyrCxaxqcgWjuNaKXAAScdf31pnxqyEZVuku+4SwwMsZ6+WKysps/iSIQJc177CyhVVWYxGcgY9MUz9mdNclm3BV2bgo6kmATjmAK3WUEXZOwMR5b3Sis07laDH9rKIPceL7VzqtOZBMY7T0iOfmeVZWVYjmKYM8HGp0jMp3EYAIIGcEYPzilV7iuyQsjbywPv35n6CtVlJlFOTTQu1w86f3r2rpgG4vj7yCVMeRC/emqaUKOQEdhW6ys7Utxmorgq18OyAuIXlVS0dDH36VXl4iNhW2Cu0FpPYc8TE1usq1SxRuFS+C5WrV84Y5KsWHr3PngUw1CK122pBhgp55AbwxPyn696ysqzPDX1LwZqrbsosqQFC78nEL4TiOfL71JbvOlv3iQqBQf7nYsQoLkjPPlyEDFZWUunmKTAXwjTR2LabmIkMZOAPFB5DkB19a3wbTI5VGtqLhUkuDunmDJInkaysrOh6nZlOOUWL/AMPlLa3QRKoQMmYJAgmM5ArzfUKXvXfeAB1MnafBIMYkTyjnWVldo/8Aftb9x8YJBmg04trHUncYxz6efL71usrKZUb3Mqz+Jn//2Q=="/>
          <p:cNvSpPr>
            <a:spLocks noChangeAspect="1" noChangeArrowheads="1"/>
          </p:cNvSpPr>
          <p:nvPr/>
        </p:nvSpPr>
        <p:spPr bwMode="auto">
          <a:xfrm>
            <a:off x="63500" y="-1274763"/>
            <a:ext cx="1724025" cy="26479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6" name="Picture 8" descr="http://babecitybabes.com/wp-content/uploads/2011/02/butterfly-garden-gnome.jpg"/>
          <p:cNvPicPr>
            <a:picLocks noChangeAspect="1" noChangeArrowheads="1"/>
          </p:cNvPicPr>
          <p:nvPr/>
        </p:nvPicPr>
        <p:blipFill>
          <a:blip r:embed="rId5"/>
          <a:srcRect/>
          <a:stretch>
            <a:fillRect/>
          </a:stretch>
        </p:blipFill>
        <p:spPr bwMode="auto">
          <a:xfrm>
            <a:off x="228600" y="1371600"/>
            <a:ext cx="2138573" cy="3276600"/>
          </a:xfrm>
          <a:prstGeom prst="rect">
            <a:avLst/>
          </a:prstGeom>
          <a:noFill/>
        </p:spPr>
      </p:pic>
      <p:pic>
        <p:nvPicPr>
          <p:cNvPr id="2058" name="Picture 10" descr="http://fullnoise.com.au/forum/Avatars/gnomes.jpg"/>
          <p:cNvPicPr>
            <a:picLocks noChangeAspect="1" noChangeArrowheads="1"/>
          </p:cNvPicPr>
          <p:nvPr/>
        </p:nvPicPr>
        <p:blipFill>
          <a:blip r:embed="rId6"/>
          <a:srcRect/>
          <a:stretch>
            <a:fillRect/>
          </a:stretch>
        </p:blipFill>
        <p:spPr bwMode="auto">
          <a:xfrm>
            <a:off x="2895600" y="3200400"/>
            <a:ext cx="2128266" cy="3200400"/>
          </a:xfrm>
          <a:prstGeom prst="rect">
            <a:avLst/>
          </a:prstGeom>
          <a:noFill/>
        </p:spPr>
      </p:pic>
    </p:spTree>
  </p:cSld>
  <p:clrMapOvr>
    <a:masterClrMapping/>
  </p:clrMapOvr>
  <p:transition>
    <p:plu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Elfai</a:t>
            </a:r>
            <a:endParaRPr lang="en-US" dirty="0"/>
          </a:p>
        </p:txBody>
      </p:sp>
      <p:sp>
        <p:nvSpPr>
          <p:cNvPr id="3" name="Content Placeholder 2"/>
          <p:cNvSpPr>
            <a:spLocks noGrp="1"/>
          </p:cNvSpPr>
          <p:nvPr>
            <p:ph idx="1"/>
          </p:nvPr>
        </p:nvSpPr>
        <p:spPr>
          <a:xfrm>
            <a:off x="838200" y="1219201"/>
            <a:ext cx="5029200" cy="3809999"/>
          </a:xfrm>
        </p:spPr>
        <p:txBody>
          <a:bodyPr>
            <a:normAutofit fontScale="85000" lnSpcReduction="10000"/>
          </a:bodyPr>
          <a:lstStyle/>
          <a:p>
            <a:r>
              <a:rPr lang="lt-LT" b="1" dirty="0" smtClean="0"/>
              <a:t>Elfai</a:t>
            </a:r>
            <a:r>
              <a:rPr lang="lt-LT" dirty="0" smtClean="0"/>
              <a:t> dažniausiai vaizduojami kaip maži, jaunatviški žmogeliukai smailiomis ausimis ir nuostabaus grožio moterys. Elfai gyvena miškuose, po žeme arba šuliniuose ir šaltiniuose. Tikėta, kad jie yra ilgaamžiai arba nemirtingi ir turi magiškų galių. </a:t>
            </a:r>
            <a:endParaRPr lang="en-US" dirty="0"/>
          </a:p>
        </p:txBody>
      </p:sp>
      <p:pic>
        <p:nvPicPr>
          <p:cNvPr id="4" name="Picture 4"/>
          <p:cNvPicPr>
            <a:picLocks noChangeAspect="1" noChangeArrowheads="1"/>
          </p:cNvPicPr>
          <p:nvPr/>
        </p:nvPicPr>
        <p:blipFill>
          <a:blip r:embed="rId2"/>
          <a:srcRect/>
          <a:stretch>
            <a:fillRect/>
          </a:stretch>
        </p:blipFill>
        <p:spPr>
          <a:xfrm>
            <a:off x="6781800" y="304800"/>
            <a:ext cx="2153920" cy="3048000"/>
          </a:xfrm>
          <a:prstGeom prst="rect">
            <a:avLst/>
          </a:prstGeom>
          <a:noFill/>
          <a:ln w="38100">
            <a:solidFill>
              <a:srgbClr val="993366"/>
            </a:solidFill>
          </a:ln>
        </p:spPr>
      </p:pic>
      <p:pic>
        <p:nvPicPr>
          <p:cNvPr id="5" name="Picture 2"/>
          <p:cNvPicPr>
            <a:picLocks noChangeAspect="1" noChangeArrowheads="1"/>
          </p:cNvPicPr>
          <p:nvPr/>
        </p:nvPicPr>
        <p:blipFill>
          <a:blip r:embed="rId3" cstate="print"/>
          <a:srcRect/>
          <a:stretch>
            <a:fillRect/>
          </a:stretch>
        </p:blipFill>
        <p:spPr bwMode="auto">
          <a:xfrm>
            <a:off x="7162800" y="3505200"/>
            <a:ext cx="1785257" cy="3124200"/>
          </a:xfrm>
          <a:prstGeom prst="rect">
            <a:avLst/>
          </a:prstGeom>
          <a:noFill/>
          <a:ln w="9525">
            <a:noFill/>
            <a:miter lim="800000"/>
            <a:headEnd/>
            <a:tailEnd/>
          </a:ln>
          <a:effectLst/>
          <a:scene3d>
            <a:camera prst="orthographicFront"/>
            <a:lightRig rig="threePt" dir="t"/>
          </a:scene3d>
          <a:sp3d>
            <a:bevelT/>
          </a:sp3d>
        </p:spPr>
      </p:pic>
      <p:pic>
        <p:nvPicPr>
          <p:cNvPr id="30722" name="Picture 2" descr="http://t1.gstatic.com/images?q=tbn:ANd9GcThSpdTeLhhfjKv3OjrTK6DARGPelwCtcFFMo17EmogWA5KLBn8"/>
          <p:cNvPicPr>
            <a:picLocks noChangeAspect="1" noChangeArrowheads="1"/>
          </p:cNvPicPr>
          <p:nvPr/>
        </p:nvPicPr>
        <p:blipFill>
          <a:blip r:embed="rId4"/>
          <a:srcRect/>
          <a:stretch>
            <a:fillRect/>
          </a:stretch>
        </p:blipFill>
        <p:spPr bwMode="auto">
          <a:xfrm>
            <a:off x="609600" y="4937760"/>
            <a:ext cx="1409700" cy="1691640"/>
          </a:xfrm>
          <a:prstGeom prst="rect">
            <a:avLst/>
          </a:prstGeom>
          <a:noFill/>
        </p:spPr>
      </p:pic>
      <p:pic>
        <p:nvPicPr>
          <p:cNvPr id="30724" name="Picture 4" descr="http://www.enchantedfantasies.com/Enchanted%20Fantasies%20Images/medelves.JPG"/>
          <p:cNvPicPr>
            <a:picLocks noChangeAspect="1" noChangeArrowheads="1"/>
          </p:cNvPicPr>
          <p:nvPr/>
        </p:nvPicPr>
        <p:blipFill>
          <a:blip r:embed="rId5"/>
          <a:srcRect/>
          <a:stretch>
            <a:fillRect/>
          </a:stretch>
        </p:blipFill>
        <p:spPr bwMode="auto">
          <a:xfrm>
            <a:off x="3200013" y="4572000"/>
            <a:ext cx="3194984" cy="2133600"/>
          </a:xfrm>
          <a:prstGeom prst="rect">
            <a:avLst/>
          </a:prstGeom>
          <a:noFill/>
        </p:spPr>
      </p:pic>
    </p:spTree>
  </p:cSld>
  <p:clrMapOvr>
    <a:masterClrMapping/>
  </p:clrMapOvr>
  <p:transition>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Drakonai (slibinai)</a:t>
            </a:r>
            <a:endParaRPr lang="en-US" dirty="0"/>
          </a:p>
        </p:txBody>
      </p:sp>
      <p:sp>
        <p:nvSpPr>
          <p:cNvPr id="3" name="Content Placeholder 2"/>
          <p:cNvSpPr>
            <a:spLocks noGrp="1"/>
          </p:cNvSpPr>
          <p:nvPr>
            <p:ph idx="1"/>
          </p:nvPr>
        </p:nvSpPr>
        <p:spPr>
          <a:xfrm>
            <a:off x="152400" y="1600201"/>
            <a:ext cx="5257800" cy="3200399"/>
          </a:xfrm>
        </p:spPr>
        <p:txBody>
          <a:bodyPr>
            <a:normAutofit fontScale="85000" lnSpcReduction="10000"/>
          </a:bodyPr>
          <a:lstStyle/>
          <a:p>
            <a:r>
              <a:rPr lang="lt-LT" sz="3200" dirty="0" smtClean="0"/>
              <a:t>Drakonai – pabaisos, kurios vaizduojamos su arba be užpakalinių kojų, švytinčiomis akimis, bei ilgais karčiais. Daugelyje pasakų ėda žmones, gyvena po vandeniu. Drakonai dar dažnai yra vadinami jūros gyvatėmis.</a:t>
            </a:r>
          </a:p>
          <a:p>
            <a:endParaRPr lang="en-US" dirty="0"/>
          </a:p>
        </p:txBody>
      </p:sp>
      <p:pic>
        <p:nvPicPr>
          <p:cNvPr id="4" name="Picture 4"/>
          <p:cNvPicPr>
            <a:picLocks noChangeAspect="1" noChangeArrowheads="1"/>
          </p:cNvPicPr>
          <p:nvPr/>
        </p:nvPicPr>
        <p:blipFill>
          <a:blip r:embed="rId2"/>
          <a:srcRect/>
          <a:stretch>
            <a:fillRect/>
          </a:stretch>
        </p:blipFill>
        <p:spPr>
          <a:xfrm>
            <a:off x="914400" y="4724400"/>
            <a:ext cx="2872740" cy="1981200"/>
          </a:xfrm>
          <a:prstGeom prst="rect">
            <a:avLst/>
          </a:prstGeom>
          <a:noFill/>
          <a:ln w="38100">
            <a:solidFill>
              <a:srgbClr val="993366"/>
            </a:solidFill>
          </a:ln>
        </p:spPr>
      </p:pic>
      <p:pic>
        <p:nvPicPr>
          <p:cNvPr id="5" name="Picture 2"/>
          <p:cNvPicPr>
            <a:picLocks noChangeAspect="1" noChangeArrowheads="1"/>
          </p:cNvPicPr>
          <p:nvPr/>
        </p:nvPicPr>
        <p:blipFill>
          <a:blip r:embed="rId3"/>
          <a:srcRect/>
          <a:stretch>
            <a:fillRect/>
          </a:stretch>
        </p:blipFill>
        <p:spPr bwMode="auto">
          <a:xfrm>
            <a:off x="5029200" y="4114800"/>
            <a:ext cx="3838620" cy="2377119"/>
          </a:xfrm>
          <a:prstGeom prst="rect">
            <a:avLst/>
          </a:prstGeom>
          <a:noFill/>
          <a:ln w="9525">
            <a:noFill/>
            <a:miter lim="800000"/>
            <a:headEnd/>
            <a:tailEnd/>
          </a:ln>
          <a:effectLst>
            <a:innerShdw blurRad="63500" dist="50800" dir="2700000">
              <a:prstClr val="black">
                <a:alpha val="50000"/>
              </a:prstClr>
            </a:innerShdw>
            <a:softEdge rad="12700"/>
          </a:effectLst>
        </p:spPr>
      </p:pic>
      <p:pic>
        <p:nvPicPr>
          <p:cNvPr id="32770" name="Picture 2" descr="http://www.silkandshadows.com/wp-content/uploads/2009/06/dragon2.jpg"/>
          <p:cNvPicPr>
            <a:picLocks noChangeAspect="1" noChangeArrowheads="1"/>
          </p:cNvPicPr>
          <p:nvPr/>
        </p:nvPicPr>
        <p:blipFill>
          <a:blip r:embed="rId4"/>
          <a:srcRect/>
          <a:stretch>
            <a:fillRect/>
          </a:stretch>
        </p:blipFill>
        <p:spPr bwMode="auto">
          <a:xfrm>
            <a:off x="5334000" y="228600"/>
            <a:ext cx="3657165" cy="2819400"/>
          </a:xfrm>
          <a:prstGeom prst="rect">
            <a:avLst/>
          </a:prstGeom>
          <a:noFill/>
        </p:spPr>
      </p:pic>
    </p:spTree>
  </p:cSld>
  <p:clrMapOvr>
    <a:masterClrMapping/>
  </p:clrMapOvr>
  <p:transition>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lt-LT" dirty="0" smtClean="0"/>
              <a:t>Milžinai (jotunai)</a:t>
            </a:r>
            <a:endParaRPr lang="en-US" dirty="0"/>
          </a:p>
        </p:txBody>
      </p:sp>
      <p:sp>
        <p:nvSpPr>
          <p:cNvPr id="3" name="Content Placeholder 2"/>
          <p:cNvSpPr>
            <a:spLocks noGrp="1"/>
          </p:cNvSpPr>
          <p:nvPr>
            <p:ph idx="1"/>
          </p:nvPr>
        </p:nvSpPr>
        <p:spPr>
          <a:xfrm>
            <a:off x="5105400" y="1600201"/>
            <a:ext cx="3733800" cy="4191000"/>
          </a:xfrm>
        </p:spPr>
        <p:txBody>
          <a:bodyPr>
            <a:normAutofit fontScale="92500" lnSpcReduction="10000"/>
          </a:bodyPr>
          <a:lstStyle/>
          <a:p>
            <a:r>
              <a:rPr lang="lt-LT" b="1" dirty="0" smtClean="0"/>
              <a:t>Milžinai</a:t>
            </a:r>
            <a:r>
              <a:rPr lang="lt-LT" dirty="0" smtClean="0"/>
              <a:t> – mitologinės būtybės, panašios į žmones. Jie pasižymi išskirtiniu dydžiu ir nepaprasta jėga. Milžinai yra minimi įvairių tautų mitologijoje.</a:t>
            </a:r>
            <a:endParaRPr lang="en-US" dirty="0"/>
          </a:p>
        </p:txBody>
      </p:sp>
      <p:pic>
        <p:nvPicPr>
          <p:cNvPr id="31746" name="Picture 2" descr="http://upload.wikimedia.org/wikipedia/commons/thumb/6/69/Giants_and_Freia.jpg/220px-Giants_and_Freia.jpg"/>
          <p:cNvPicPr>
            <a:picLocks noChangeAspect="1" noChangeArrowheads="1"/>
          </p:cNvPicPr>
          <p:nvPr/>
        </p:nvPicPr>
        <p:blipFill>
          <a:blip r:embed="rId2"/>
          <a:srcRect/>
          <a:stretch>
            <a:fillRect/>
          </a:stretch>
        </p:blipFill>
        <p:spPr bwMode="auto">
          <a:xfrm>
            <a:off x="457200" y="228600"/>
            <a:ext cx="2703870" cy="3429000"/>
          </a:xfrm>
          <a:prstGeom prst="rect">
            <a:avLst/>
          </a:prstGeom>
          <a:noFill/>
        </p:spPr>
      </p:pic>
      <p:pic>
        <p:nvPicPr>
          <p:cNvPr id="31748" name="Picture 4" descr="http://www.utgardas.lt/viduriai/straipsniai/pasaulio_sukurimas_img/02.jpg"/>
          <p:cNvPicPr>
            <a:picLocks noChangeAspect="1" noChangeArrowheads="1"/>
          </p:cNvPicPr>
          <p:nvPr/>
        </p:nvPicPr>
        <p:blipFill>
          <a:blip r:embed="rId3"/>
          <a:srcRect/>
          <a:stretch>
            <a:fillRect/>
          </a:stretch>
        </p:blipFill>
        <p:spPr bwMode="auto">
          <a:xfrm>
            <a:off x="2286000" y="3810000"/>
            <a:ext cx="2914650" cy="2826328"/>
          </a:xfrm>
          <a:prstGeom prst="rect">
            <a:avLst/>
          </a:prstGeom>
          <a:noFill/>
        </p:spPr>
      </p:pic>
    </p:spTree>
  </p:cSld>
  <p:clrMapOvr>
    <a:masterClrMapping/>
  </p:clrMapOvr>
  <p:transition>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Undinės</a:t>
            </a:r>
            <a:endParaRPr lang="en-US" dirty="0"/>
          </a:p>
        </p:txBody>
      </p:sp>
      <p:sp>
        <p:nvSpPr>
          <p:cNvPr id="3" name="Content Placeholder 2"/>
          <p:cNvSpPr>
            <a:spLocks noGrp="1"/>
          </p:cNvSpPr>
          <p:nvPr>
            <p:ph idx="1"/>
          </p:nvPr>
        </p:nvSpPr>
        <p:spPr>
          <a:xfrm>
            <a:off x="457200" y="1600201"/>
            <a:ext cx="5715000" cy="2971799"/>
          </a:xfrm>
        </p:spPr>
        <p:txBody>
          <a:bodyPr>
            <a:normAutofit fontScale="85000" lnSpcReduction="10000"/>
          </a:bodyPr>
          <a:lstStyle/>
          <a:p>
            <a:pPr>
              <a:defRPr/>
            </a:pPr>
            <a:r>
              <a:rPr lang="lt-LT" sz="3200" dirty="0" smtClean="0"/>
              <a:t>Undinės – labai gražios moterys, kurios sėdi ant uolų ir šukuoja savo auksinius plaukus. Skandinavų pasakose vienos undinės yra geros, saugo vyrus nuo audrų ir pavojų, kitos -  blogos, pražudo jūreivius.</a:t>
            </a:r>
          </a:p>
          <a:p>
            <a:endParaRPr lang="en-US" dirty="0"/>
          </a:p>
        </p:txBody>
      </p:sp>
      <p:pic>
        <p:nvPicPr>
          <p:cNvPr id="4" name="Picture 4" descr="user posted image"/>
          <p:cNvPicPr>
            <a:picLocks noChangeAspect="1" noChangeArrowheads="1"/>
          </p:cNvPicPr>
          <p:nvPr/>
        </p:nvPicPr>
        <p:blipFill>
          <a:blip r:embed="rId2"/>
          <a:srcRect/>
          <a:stretch>
            <a:fillRect/>
          </a:stretch>
        </p:blipFill>
        <p:spPr>
          <a:xfrm>
            <a:off x="6527132" y="381000"/>
            <a:ext cx="2230855" cy="1905000"/>
          </a:xfrm>
          <a:prstGeom prst="rect">
            <a:avLst/>
          </a:prstGeom>
          <a:noFill/>
          <a:ln w="38100">
            <a:solidFill>
              <a:srgbClr val="993366"/>
            </a:solidFill>
          </a:ln>
        </p:spPr>
      </p:pic>
      <p:pic>
        <p:nvPicPr>
          <p:cNvPr id="5" name="Picture 2" descr="C:\Documents and Settings\Administrator\My Documents\Atsiuntimai\1298538514undinele.jpg"/>
          <p:cNvPicPr>
            <a:picLocks noChangeAspect="1" noChangeArrowheads="1"/>
          </p:cNvPicPr>
          <p:nvPr/>
        </p:nvPicPr>
        <p:blipFill>
          <a:blip r:embed="rId3"/>
          <a:srcRect/>
          <a:stretch>
            <a:fillRect/>
          </a:stretch>
        </p:blipFill>
        <p:spPr bwMode="auto">
          <a:xfrm>
            <a:off x="228600" y="4343400"/>
            <a:ext cx="3386407" cy="2364506"/>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2" descr="C:\Documents and Settings\Administrator\My Documents\Atsiuntimai\mermaid-sisters-live-wallpaper-11-1.jpg"/>
          <p:cNvPicPr>
            <a:picLocks noChangeAspect="1" noChangeArrowheads="1"/>
          </p:cNvPicPr>
          <p:nvPr/>
        </p:nvPicPr>
        <p:blipFill>
          <a:blip r:embed="rId4"/>
          <a:srcRect/>
          <a:stretch>
            <a:fillRect/>
          </a:stretch>
        </p:blipFill>
        <p:spPr bwMode="auto">
          <a:xfrm>
            <a:off x="6248400" y="2781352"/>
            <a:ext cx="2585881" cy="3878236"/>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3794" name="Picture 2" descr="http://smokebear.files.wordpress.com/2011/08/sirena.jpg"/>
          <p:cNvPicPr>
            <a:picLocks noChangeAspect="1" noChangeArrowheads="1"/>
          </p:cNvPicPr>
          <p:nvPr/>
        </p:nvPicPr>
        <p:blipFill>
          <a:blip r:embed="rId5"/>
          <a:srcRect/>
          <a:stretch>
            <a:fillRect/>
          </a:stretch>
        </p:blipFill>
        <p:spPr bwMode="auto">
          <a:xfrm>
            <a:off x="3810000" y="4419600"/>
            <a:ext cx="2236304" cy="2057400"/>
          </a:xfrm>
          <a:prstGeom prst="rect">
            <a:avLst/>
          </a:prstGeom>
          <a:noFill/>
        </p:spPr>
      </p:pic>
    </p:spTree>
  </p:cSld>
  <p:clrMapOvr>
    <a:masterClrMapping/>
  </p:clrMapOvr>
  <p:transition>
    <p:plu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Vandens dvasios</a:t>
            </a:r>
            <a:endParaRPr lang="en-US" dirty="0"/>
          </a:p>
        </p:txBody>
      </p:sp>
      <p:sp>
        <p:nvSpPr>
          <p:cNvPr id="3" name="Content Placeholder 2"/>
          <p:cNvSpPr>
            <a:spLocks noGrp="1"/>
          </p:cNvSpPr>
          <p:nvPr>
            <p:ph idx="1"/>
          </p:nvPr>
        </p:nvSpPr>
        <p:spPr>
          <a:xfrm>
            <a:off x="457200" y="1600201"/>
            <a:ext cx="4038600" cy="2819399"/>
          </a:xfrm>
        </p:spPr>
        <p:txBody>
          <a:bodyPr>
            <a:normAutofit fontScale="77500" lnSpcReduction="20000"/>
          </a:bodyPr>
          <a:lstStyle/>
          <a:p>
            <a:r>
              <a:rPr lang="lt-LT" sz="3200" dirty="0" smtClean="0"/>
              <a:t>Fossegrimen, Nack – dvasios, kurios gyvena kriokliuose ir dieną naktį groja smuiku.</a:t>
            </a:r>
          </a:p>
          <a:p>
            <a:r>
              <a:rPr lang="lt-LT" dirty="0" smtClean="0"/>
              <a:t>Vilioja moteris ir vaikus nuskęsti ežerų ar upelių dugnuose. Kai kuriose pasakose pasiverčia arkliu.</a:t>
            </a:r>
          </a:p>
          <a:p>
            <a:endParaRPr lang="en-US" dirty="0"/>
          </a:p>
        </p:txBody>
      </p:sp>
      <p:pic>
        <p:nvPicPr>
          <p:cNvPr id="4" name="Picture 3"/>
          <p:cNvPicPr>
            <a:picLocks noChangeAspect="1" noChangeArrowheads="1"/>
          </p:cNvPicPr>
          <p:nvPr/>
        </p:nvPicPr>
        <p:blipFill>
          <a:blip r:embed="rId2"/>
          <a:srcRect/>
          <a:stretch>
            <a:fillRect/>
          </a:stretch>
        </p:blipFill>
        <p:spPr>
          <a:xfrm>
            <a:off x="5791200" y="304800"/>
            <a:ext cx="1993075" cy="2895600"/>
          </a:xfrm>
          <a:prstGeom prst="rect">
            <a:avLst/>
          </a:prstGeom>
          <a:noFill/>
          <a:ln w="38100">
            <a:solidFill>
              <a:srgbClr val="993366"/>
            </a:solidFill>
          </a:ln>
        </p:spPr>
      </p:pic>
      <p:sp>
        <p:nvSpPr>
          <p:cNvPr id="5" name="Rectangle 4"/>
          <p:cNvSpPr/>
          <p:nvPr/>
        </p:nvSpPr>
        <p:spPr>
          <a:xfrm>
            <a:off x="4191000" y="3886200"/>
            <a:ext cx="4572000" cy="369332"/>
          </a:xfrm>
          <a:prstGeom prst="rect">
            <a:avLst/>
          </a:prstGeom>
        </p:spPr>
        <p:txBody>
          <a:bodyPr>
            <a:spAutoFit/>
          </a:bodyPr>
          <a:lstStyle/>
          <a:p>
            <a:endParaRPr lang="lt-LT" dirty="0" smtClean="0"/>
          </a:p>
        </p:txBody>
      </p:sp>
      <p:pic>
        <p:nvPicPr>
          <p:cNvPr id="6" name="Picture 5"/>
          <p:cNvPicPr>
            <a:picLocks noChangeAspect="1" noChangeArrowheads="1"/>
          </p:cNvPicPr>
          <p:nvPr/>
        </p:nvPicPr>
        <p:blipFill>
          <a:blip r:embed="rId3"/>
          <a:srcRect/>
          <a:stretch>
            <a:fillRect/>
          </a:stretch>
        </p:blipFill>
        <p:spPr bwMode="auto">
          <a:xfrm>
            <a:off x="6629400" y="3581400"/>
            <a:ext cx="2386213" cy="2996449"/>
          </a:xfrm>
          <a:prstGeom prst="rect">
            <a:avLst/>
          </a:prstGeom>
          <a:noFill/>
          <a:ln w="9525">
            <a:noFill/>
            <a:miter lim="800000"/>
            <a:headEnd/>
            <a:tailEnd/>
          </a:ln>
          <a:effectLst>
            <a:outerShdw blurRad="50800" dist="38100" dir="18900000" algn="bl" rotWithShape="0">
              <a:prstClr val="black">
                <a:alpha val="40000"/>
              </a:prstClr>
            </a:outerShdw>
          </a:effectLst>
        </p:spPr>
      </p:pic>
      <p:pic>
        <p:nvPicPr>
          <p:cNvPr id="7" name="Picture 3"/>
          <p:cNvPicPr>
            <a:picLocks noChangeAspect="1" noChangeArrowheads="1"/>
          </p:cNvPicPr>
          <p:nvPr/>
        </p:nvPicPr>
        <p:blipFill>
          <a:blip r:embed="rId4"/>
          <a:srcRect/>
          <a:stretch>
            <a:fillRect/>
          </a:stretch>
        </p:blipFill>
        <p:spPr>
          <a:xfrm>
            <a:off x="4038600" y="3581400"/>
            <a:ext cx="2309091" cy="3048000"/>
          </a:xfrm>
          <a:prstGeom prst="rect">
            <a:avLst/>
          </a:prstGeom>
          <a:noFill/>
          <a:ln w="38100">
            <a:solidFill>
              <a:srgbClr val="993366"/>
            </a:solidFill>
          </a:ln>
        </p:spPr>
      </p:pic>
      <p:pic>
        <p:nvPicPr>
          <p:cNvPr id="8" name="Picture 4"/>
          <p:cNvPicPr>
            <a:picLocks noChangeAspect="1" noChangeArrowheads="1"/>
          </p:cNvPicPr>
          <p:nvPr/>
        </p:nvPicPr>
        <p:blipFill>
          <a:blip r:embed="rId5"/>
          <a:srcRect/>
          <a:stretch>
            <a:fillRect/>
          </a:stretch>
        </p:blipFill>
        <p:spPr bwMode="auto">
          <a:xfrm>
            <a:off x="1371600" y="4495800"/>
            <a:ext cx="1545936" cy="1981200"/>
          </a:xfrm>
          <a:prstGeom prst="rect">
            <a:avLst/>
          </a:prstGeom>
          <a:noFill/>
          <a:ln w="38100">
            <a:solidFill>
              <a:srgbClr val="993366"/>
            </a:solidFill>
            <a:miter lim="800000"/>
            <a:headEnd/>
            <a:tailEnd/>
          </a:ln>
        </p:spPr>
      </p:pic>
    </p:spTree>
  </p:cSld>
  <p:clrMapOvr>
    <a:masterClrMapping/>
  </p:clrMapOvr>
  <p:transition>
    <p:plu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dirty="0" smtClean="0"/>
              <a:t>Miško moterys (miškų močios)</a:t>
            </a:r>
            <a:endParaRPr lang="en-US" dirty="0"/>
          </a:p>
        </p:txBody>
      </p:sp>
      <p:sp>
        <p:nvSpPr>
          <p:cNvPr id="3" name="Content Placeholder 2"/>
          <p:cNvSpPr>
            <a:spLocks noGrp="1"/>
          </p:cNvSpPr>
          <p:nvPr>
            <p:ph idx="1"/>
          </p:nvPr>
        </p:nvSpPr>
        <p:spPr>
          <a:xfrm>
            <a:off x="457200" y="1600201"/>
            <a:ext cx="3657600" cy="3124200"/>
          </a:xfrm>
        </p:spPr>
        <p:txBody>
          <a:bodyPr>
            <a:normAutofit fontScale="85000" lnSpcReduction="20000"/>
          </a:bodyPr>
          <a:lstStyle/>
          <a:p>
            <a:r>
              <a:rPr lang="lt-LT" sz="3200" dirty="0" smtClean="0"/>
              <a:t>Huldra  - miško sergėtoja.  Ji pasirodo staiga, iš lietaus ir rūko. Būna draugiška ir viliojanti, tad joks žmogus negali atsispirti jos žavesiui. </a:t>
            </a:r>
          </a:p>
          <a:p>
            <a:endParaRPr lang="en-US" dirty="0"/>
          </a:p>
        </p:txBody>
      </p:sp>
      <p:pic>
        <p:nvPicPr>
          <p:cNvPr id="4" name="Content Placeholder 3" descr="C:\Documents and Settings\Administrator\My Documents\Atsiuntimai\Theodor_Kittelsen_Huldra_forsvant.jpg"/>
          <p:cNvPicPr>
            <a:picLocks noChangeAspect="1" noChangeArrowheads="1"/>
          </p:cNvPicPr>
          <p:nvPr/>
        </p:nvPicPr>
        <p:blipFill>
          <a:blip r:embed="rId2"/>
          <a:srcRect/>
          <a:stretch>
            <a:fillRect/>
          </a:stretch>
        </p:blipFill>
        <p:spPr>
          <a:xfrm>
            <a:off x="5867400" y="1219200"/>
            <a:ext cx="3083626" cy="2328780"/>
          </a:xfrm>
          <a:prstGeom prst="rect">
            <a:avLst/>
          </a:prstGeom>
          <a:noFill/>
        </p:spPr>
      </p:pic>
      <p:pic>
        <p:nvPicPr>
          <p:cNvPr id="6" name="Picture 2" descr="C:\Documents and Settings\Administrator\My Documents\Atsiuntimai\huldratyy.jpg"/>
          <p:cNvPicPr>
            <a:picLocks noChangeAspect="1" noChangeArrowheads="1"/>
          </p:cNvPicPr>
          <p:nvPr/>
        </p:nvPicPr>
        <p:blipFill>
          <a:blip r:embed="rId3"/>
          <a:srcRect/>
          <a:stretch>
            <a:fillRect/>
          </a:stretch>
        </p:blipFill>
        <p:spPr bwMode="auto">
          <a:xfrm>
            <a:off x="3276599" y="3810000"/>
            <a:ext cx="4199743" cy="2819400"/>
          </a:xfrm>
          <a:prstGeom prst="rect">
            <a:avLst/>
          </a:prstGeom>
          <a:noFill/>
          <a:effectLst>
            <a:outerShdw blurRad="50800" dist="38100" algn="l" rotWithShape="0">
              <a:prstClr val="black">
                <a:alpha val="40000"/>
              </a:prstClr>
            </a:outerShdw>
          </a:effectLst>
        </p:spPr>
      </p:pic>
    </p:spTree>
  </p:cSld>
  <p:clrMapOvr>
    <a:masterClrMapping/>
  </p:clrMapOvr>
  <p:transition>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1"/>
            <a:ext cx="5181600" cy="3581400"/>
          </a:xfrm>
        </p:spPr>
        <p:txBody>
          <a:bodyPr>
            <a:normAutofit fontScale="85000" lnSpcReduction="10000"/>
          </a:bodyPr>
          <a:lstStyle/>
          <a:p>
            <a:r>
              <a:rPr lang="lt-LT" sz="3200" dirty="0" smtClean="0"/>
              <a:t>Miško moters įvaizdis pasakose skiriasi, tačiau ji visada vaizduojama ilgais plaukais ir su uodega (karvės, katės ar lapės). Pasakose skiriasi ir Huldros būdas. Vienose ji geranoriška, jeigu jos neužgauni, kitose ji nedorėlė, grobianti žmones.</a:t>
            </a:r>
            <a:endParaRPr lang="en-US" dirty="0"/>
          </a:p>
        </p:txBody>
      </p:sp>
      <p:pic>
        <p:nvPicPr>
          <p:cNvPr id="4" name="Picture 4" descr="C:\Documents and Settings\Administrator\My Documents\Atsiuntimai\Huldra.jpg"/>
          <p:cNvPicPr>
            <a:picLocks noChangeAspect="1" noChangeArrowheads="1"/>
          </p:cNvPicPr>
          <p:nvPr/>
        </p:nvPicPr>
        <p:blipFill>
          <a:blip r:embed="rId2"/>
          <a:srcRect/>
          <a:stretch>
            <a:fillRect/>
          </a:stretch>
        </p:blipFill>
        <p:spPr bwMode="auto">
          <a:xfrm>
            <a:off x="6172200" y="381000"/>
            <a:ext cx="2379916" cy="3297266"/>
          </a:xfrm>
          <a:prstGeom prst="rect">
            <a:avLst/>
          </a:prstGeom>
          <a:noFill/>
          <a:effectLst>
            <a:softEdge rad="31750"/>
          </a:effectLst>
        </p:spPr>
      </p:pic>
      <p:pic>
        <p:nvPicPr>
          <p:cNvPr id="5" name="Picture 2" descr="C:\Documents and Settings\Administrator\My Documents\Atsiuntimai\Thor Engelstad- Huldra-absolute.jpg"/>
          <p:cNvPicPr>
            <a:picLocks noChangeAspect="1" noChangeArrowheads="1"/>
          </p:cNvPicPr>
          <p:nvPr/>
        </p:nvPicPr>
        <p:blipFill>
          <a:blip r:embed="rId3"/>
          <a:srcRect/>
          <a:stretch>
            <a:fillRect/>
          </a:stretch>
        </p:blipFill>
        <p:spPr bwMode="auto">
          <a:xfrm>
            <a:off x="5486400" y="4114800"/>
            <a:ext cx="3486783" cy="2504974"/>
          </a:xfrm>
          <a:prstGeom prst="rect">
            <a:avLst/>
          </a:prstGeom>
          <a:noFill/>
          <a:effectLst>
            <a:softEdge rad="63500"/>
          </a:effectLst>
        </p:spPr>
      </p:pic>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Valkirijos</a:t>
            </a:r>
            <a:endParaRPr lang="en-US" dirty="0"/>
          </a:p>
        </p:txBody>
      </p:sp>
      <p:sp>
        <p:nvSpPr>
          <p:cNvPr id="3" name="Content Placeholder 2"/>
          <p:cNvSpPr>
            <a:spLocks noGrp="1"/>
          </p:cNvSpPr>
          <p:nvPr>
            <p:ph idx="1"/>
          </p:nvPr>
        </p:nvSpPr>
        <p:spPr>
          <a:xfrm>
            <a:off x="4876800" y="304800"/>
            <a:ext cx="4038600" cy="4525963"/>
          </a:xfrm>
        </p:spPr>
        <p:txBody>
          <a:bodyPr>
            <a:normAutofit fontScale="85000" lnSpcReduction="10000"/>
          </a:bodyPr>
          <a:lstStyle/>
          <a:p>
            <a:r>
              <a:rPr lang="lt-LT" dirty="0" smtClean="0"/>
              <a:t>Skandinavų mitlologijoje </a:t>
            </a:r>
          </a:p>
          <a:p>
            <a:r>
              <a:rPr lang="lt-LT" b="1" dirty="0" smtClean="0"/>
              <a:t>Valkirijos</a:t>
            </a:r>
            <a:r>
              <a:rPr lang="lt-LT" dirty="0" smtClean="0"/>
              <a:t> – žemesniojo rango deivės. </a:t>
            </a:r>
          </a:p>
          <a:p>
            <a:r>
              <a:rPr lang="lt-LT" dirty="0" smtClean="0"/>
              <a:t>Šiuolaikiniame mene valkirijos vaizduojamos kaip karingos merginos, jojančios ant sparnuotų žirgų (arba vilkų), ginkluotos ietimi. </a:t>
            </a:r>
          </a:p>
          <a:p>
            <a:endParaRPr lang="en-US" dirty="0"/>
          </a:p>
        </p:txBody>
      </p:sp>
      <p:pic>
        <p:nvPicPr>
          <p:cNvPr id="38914" name="Picture 2" descr="http://www.balsas.lt/03/10/valkirija_px250.jpg"/>
          <p:cNvPicPr>
            <a:picLocks noChangeAspect="1" noChangeArrowheads="1"/>
          </p:cNvPicPr>
          <p:nvPr/>
        </p:nvPicPr>
        <p:blipFill>
          <a:blip r:embed="rId2"/>
          <a:srcRect/>
          <a:stretch>
            <a:fillRect/>
          </a:stretch>
        </p:blipFill>
        <p:spPr bwMode="auto">
          <a:xfrm>
            <a:off x="5486400" y="4440172"/>
            <a:ext cx="3219450" cy="2189227"/>
          </a:xfrm>
          <a:prstGeom prst="rect">
            <a:avLst/>
          </a:prstGeom>
          <a:noFill/>
        </p:spPr>
      </p:pic>
      <p:pic>
        <p:nvPicPr>
          <p:cNvPr id="38916" name="Picture 4" descr="http://www.varvar.ru/arhiv/gallery/russian/vasilyev/images/konstantin_vasilyev_valkirija.jpg"/>
          <p:cNvPicPr>
            <a:picLocks noChangeAspect="1" noChangeArrowheads="1"/>
          </p:cNvPicPr>
          <p:nvPr/>
        </p:nvPicPr>
        <p:blipFill>
          <a:blip r:embed="rId3"/>
          <a:srcRect/>
          <a:stretch>
            <a:fillRect/>
          </a:stretch>
        </p:blipFill>
        <p:spPr bwMode="auto">
          <a:xfrm>
            <a:off x="304800" y="1524000"/>
            <a:ext cx="4362349" cy="4572000"/>
          </a:xfrm>
          <a:prstGeom prst="rect">
            <a:avLst/>
          </a:prstGeom>
          <a:noFill/>
        </p:spPr>
      </p:pic>
    </p:spTree>
  </p:cSld>
  <p:clrMapOvr>
    <a:masterClrMapping/>
  </p:clrMapOvr>
  <p:transition>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Raganos</a:t>
            </a:r>
            <a:endParaRPr lang="en-US" dirty="0"/>
          </a:p>
        </p:txBody>
      </p:sp>
      <p:sp>
        <p:nvSpPr>
          <p:cNvPr id="3" name="Content Placeholder 2"/>
          <p:cNvSpPr>
            <a:spLocks noGrp="1"/>
          </p:cNvSpPr>
          <p:nvPr>
            <p:ph idx="1"/>
          </p:nvPr>
        </p:nvSpPr>
        <p:spPr>
          <a:xfrm>
            <a:off x="4724400" y="685800"/>
            <a:ext cx="4191000" cy="4419600"/>
          </a:xfrm>
        </p:spPr>
        <p:txBody>
          <a:bodyPr>
            <a:normAutofit fontScale="85000" lnSpcReduction="10000"/>
          </a:bodyPr>
          <a:lstStyle/>
          <a:p>
            <a:pPr>
              <a:buNone/>
            </a:pPr>
            <a:r>
              <a:rPr lang="lt-LT" dirty="0" smtClean="0"/>
              <a:t>      </a:t>
            </a:r>
          </a:p>
          <a:p>
            <a:pPr>
              <a:buNone/>
            </a:pPr>
            <a:r>
              <a:rPr lang="lt-LT" dirty="0" smtClean="0"/>
              <a:t>Raganos - neišvaizdžios, jų didelės, kumpos nosys. </a:t>
            </a:r>
            <a:r>
              <a:rPr lang="lt-LT" sz="3200" dirty="0" smtClean="0"/>
              <a:t>Jos gyvena miške,</a:t>
            </a:r>
            <a:r>
              <a:rPr lang="en-US" sz="3200" dirty="0" smtClean="0"/>
              <a:t> m</a:t>
            </a:r>
            <a:r>
              <a:rPr lang="lt-LT" sz="3200" dirty="0" smtClean="0"/>
              <a:t>ažoje</a:t>
            </a:r>
            <a:r>
              <a:rPr lang="en-US" sz="3200" dirty="0" smtClean="0"/>
              <a:t> </a:t>
            </a:r>
            <a:r>
              <a:rPr lang="lt-LT" sz="3200" dirty="0" smtClean="0"/>
              <a:t>trobelėje,verda įvairius nuodus ir eleksyrus, užsiima magija, buria. Raganų </a:t>
            </a:r>
          </a:p>
          <a:p>
            <a:pPr>
              <a:buNone/>
            </a:pPr>
            <a:r>
              <a:rPr lang="lt-LT" sz="3200" dirty="0" smtClean="0"/>
              <a:t>palydovas – </a:t>
            </a:r>
          </a:p>
          <a:p>
            <a:pPr>
              <a:buNone/>
            </a:pPr>
            <a:r>
              <a:rPr lang="lt-LT" sz="3200" dirty="0" smtClean="0"/>
              <a:t>juodas katinas. </a:t>
            </a:r>
          </a:p>
          <a:p>
            <a:pPr>
              <a:buNone/>
            </a:pPr>
            <a:endParaRPr lang="lt-LT" sz="3200" dirty="0" smtClean="0"/>
          </a:p>
          <a:p>
            <a:pPr>
              <a:buNone/>
            </a:pPr>
            <a:endParaRPr lang="en-US" dirty="0"/>
          </a:p>
        </p:txBody>
      </p:sp>
      <p:pic>
        <p:nvPicPr>
          <p:cNvPr id="4" name="Picture 4" descr="C:\Documents and Settings\Administrator\My Documents\Atsiuntimai\hansel_and_gretel_witch_1-141.jpg"/>
          <p:cNvPicPr>
            <a:picLocks noChangeAspect="1" noChangeArrowheads="1"/>
          </p:cNvPicPr>
          <p:nvPr/>
        </p:nvPicPr>
        <p:blipFill>
          <a:blip r:embed="rId2"/>
          <a:srcRect/>
          <a:stretch>
            <a:fillRect/>
          </a:stretch>
        </p:blipFill>
        <p:spPr bwMode="auto">
          <a:xfrm>
            <a:off x="228600" y="4495800"/>
            <a:ext cx="2745617" cy="1958975"/>
          </a:xfrm>
          <a:prstGeom prst="rect">
            <a:avLst/>
          </a:prstGeom>
          <a:noFill/>
          <a:effectLst>
            <a:outerShdw blurRad="63500" sx="102000" sy="102000" algn="ctr" rotWithShape="0">
              <a:prstClr val="black">
                <a:alpha val="40000"/>
              </a:prstClr>
            </a:outerShdw>
          </a:effectLst>
        </p:spPr>
      </p:pic>
      <p:pic>
        <p:nvPicPr>
          <p:cNvPr id="5" name="Picture 4" descr="C:\Documents and Settings\Administrator\My Documents\Atsiuntimai\which_witch_is_which_witch.jpg"/>
          <p:cNvPicPr>
            <a:picLocks noChangeAspect="1" noChangeArrowheads="1"/>
          </p:cNvPicPr>
          <p:nvPr/>
        </p:nvPicPr>
        <p:blipFill>
          <a:blip r:embed="rId3"/>
          <a:srcRect/>
          <a:stretch>
            <a:fillRect/>
          </a:stretch>
        </p:blipFill>
        <p:spPr bwMode="auto">
          <a:xfrm>
            <a:off x="7033054" y="3733800"/>
            <a:ext cx="2110946" cy="3124200"/>
          </a:xfrm>
          <a:prstGeom prst="rect">
            <a:avLst/>
          </a:prstGeom>
          <a:noFill/>
          <a:effectLst>
            <a:softEdge rad="317500"/>
          </a:effectLst>
        </p:spPr>
      </p:pic>
      <p:pic>
        <p:nvPicPr>
          <p:cNvPr id="6" name="Picture 5" descr="C:\Documents and Settings\Administrator\My Documents\Atsiuntimai\FOLK-ART-HALLOWEEN-BLACK-CAT-WITCH-HOUSE.jpg"/>
          <p:cNvPicPr>
            <a:picLocks noChangeAspect="1" noChangeArrowheads="1"/>
          </p:cNvPicPr>
          <p:nvPr/>
        </p:nvPicPr>
        <p:blipFill>
          <a:blip r:embed="rId4"/>
          <a:srcRect/>
          <a:stretch>
            <a:fillRect/>
          </a:stretch>
        </p:blipFill>
        <p:spPr bwMode="auto">
          <a:xfrm>
            <a:off x="3276600" y="1600200"/>
            <a:ext cx="1643083" cy="2419238"/>
          </a:xfrm>
          <a:prstGeom prst="rect">
            <a:avLst/>
          </a:prstGeom>
          <a:noFill/>
          <a:ln>
            <a:noFill/>
          </a:ln>
          <a:effectLst>
            <a:outerShdw blurRad="149987" dist="250190" dir="8460000" algn="ctr">
              <a:srgbClr val="000000">
                <a:alpha val="28000"/>
              </a:srgbClr>
            </a:outerShdw>
            <a:softEdge rad="31750"/>
          </a:effectLst>
          <a:scene3d>
            <a:camera prst="orthographicFront">
              <a:rot lat="0" lon="0" rev="0"/>
            </a:camera>
            <a:lightRig rig="contrasting" dir="t">
              <a:rot lat="0" lon="0" rev="1500000"/>
            </a:lightRig>
          </a:scene3d>
          <a:sp3d prstMaterial="metal">
            <a:bevelT w="88900" h="88900"/>
          </a:sp3d>
        </p:spPr>
      </p:pic>
      <p:pic>
        <p:nvPicPr>
          <p:cNvPr id="6146" name="Picture 2" descr="http://www.goddessaday.com/images/ragana.gif"/>
          <p:cNvPicPr>
            <a:picLocks noChangeAspect="1" noChangeArrowheads="1"/>
          </p:cNvPicPr>
          <p:nvPr/>
        </p:nvPicPr>
        <p:blipFill>
          <a:blip r:embed="rId5"/>
          <a:srcRect/>
          <a:stretch>
            <a:fillRect/>
          </a:stretch>
        </p:blipFill>
        <p:spPr bwMode="auto">
          <a:xfrm>
            <a:off x="228600" y="152400"/>
            <a:ext cx="2667000" cy="4043173"/>
          </a:xfrm>
          <a:prstGeom prst="rect">
            <a:avLst/>
          </a:prstGeom>
          <a:noFill/>
        </p:spPr>
      </p:pic>
    </p:spTree>
  </p:cSld>
  <p:clrMapOvr>
    <a:masterClrMapping/>
  </p:clrMapOvr>
  <p:transition>
    <p:plu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Vilkolakiai</a:t>
            </a:r>
            <a:endParaRPr lang="en-US" dirty="0"/>
          </a:p>
        </p:txBody>
      </p:sp>
      <p:pic>
        <p:nvPicPr>
          <p:cNvPr id="4" name="Picture 5"/>
          <p:cNvPicPr>
            <a:picLocks noGrp="1" noChangeAspect="1" noChangeArrowheads="1"/>
          </p:cNvPicPr>
          <p:nvPr>
            <p:ph idx="1"/>
          </p:nvPr>
        </p:nvPicPr>
        <p:blipFill>
          <a:blip r:embed="rId2"/>
          <a:srcRect/>
          <a:stretch>
            <a:fillRect/>
          </a:stretch>
        </p:blipFill>
        <p:spPr>
          <a:xfrm>
            <a:off x="5791200" y="533400"/>
            <a:ext cx="2857500" cy="2038350"/>
          </a:xfrm>
          <a:noFill/>
          <a:ln w="38100">
            <a:solidFill>
              <a:srgbClr val="993366"/>
            </a:solidFill>
          </a:ln>
        </p:spPr>
      </p:pic>
      <p:sp>
        <p:nvSpPr>
          <p:cNvPr id="5" name="Rectangle 4"/>
          <p:cNvSpPr/>
          <p:nvPr/>
        </p:nvSpPr>
        <p:spPr>
          <a:xfrm>
            <a:off x="0" y="1295400"/>
            <a:ext cx="4572000" cy="2668423"/>
          </a:xfrm>
          <a:prstGeom prst="rect">
            <a:avLst/>
          </a:prstGeom>
        </p:spPr>
        <p:txBody>
          <a:bodyPr wrap="square">
            <a:spAutoFit/>
          </a:bodyPr>
          <a:lstStyle/>
          <a:p>
            <a:pPr>
              <a:lnSpc>
                <a:spcPct val="90000"/>
              </a:lnSpc>
              <a:defRPr/>
            </a:pPr>
            <a:r>
              <a:rPr lang="lt-LT" sz="2400" b="1" dirty="0" smtClean="0"/>
              <a:t>    Vilkolakiai</a:t>
            </a:r>
            <a:r>
              <a:rPr lang="lt-LT" sz="2400" dirty="0" smtClean="0"/>
              <a:t> – mitinės būtybės, žmonės, pasiverčiantys vilkais. </a:t>
            </a:r>
          </a:p>
          <a:p>
            <a:pPr>
              <a:lnSpc>
                <a:spcPct val="90000"/>
              </a:lnSpc>
              <a:defRPr/>
            </a:pPr>
            <a:r>
              <a:rPr lang="lt-LT" sz="2400" dirty="0" smtClean="0"/>
              <a:t>Maras – tai moterys vilkolakės, kurių transformacija yra skausminga ir lėta. Jos metu auga nagai, keičiasi veidas, atsiranda gyvuliški instinktai.</a:t>
            </a:r>
          </a:p>
          <a:p>
            <a:pPr>
              <a:lnSpc>
                <a:spcPct val="90000"/>
              </a:lnSpc>
              <a:defRPr/>
            </a:pPr>
            <a:r>
              <a:rPr lang="lt-LT" dirty="0" smtClean="0"/>
              <a:t>   </a:t>
            </a:r>
          </a:p>
        </p:txBody>
      </p:sp>
      <p:pic>
        <p:nvPicPr>
          <p:cNvPr id="37890" name="Picture 2" descr="http://t2.gstatic.com/images?q=tbn:ANd9GcSFR8hv9csqXjVck5NNIMUiAWsuaumw1MkvZ0mxLV_cQY-4cNe2"/>
          <p:cNvPicPr>
            <a:picLocks noChangeAspect="1" noChangeArrowheads="1"/>
          </p:cNvPicPr>
          <p:nvPr/>
        </p:nvPicPr>
        <p:blipFill>
          <a:blip r:embed="rId3"/>
          <a:srcRect/>
          <a:stretch>
            <a:fillRect/>
          </a:stretch>
        </p:blipFill>
        <p:spPr bwMode="auto">
          <a:xfrm>
            <a:off x="533400" y="3886200"/>
            <a:ext cx="3048000" cy="2850931"/>
          </a:xfrm>
          <a:prstGeom prst="rect">
            <a:avLst/>
          </a:prstGeom>
          <a:noFill/>
        </p:spPr>
      </p:pic>
      <p:sp>
        <p:nvSpPr>
          <p:cNvPr id="37894" name="AutoShape 6" descr="data:image/jpg;base64,/9j/4AAQSkZJRgABAQAAAQABAAD/2wCEAAkGBhMSEBQUExQVFBUUFRQUFxQVFxQUFBQXFRQXFxQUFRQXHCYeFxojGhUUHy8gIycpLCwsFx4xNTAqNSYrLCkBCQoKDgwOFw8PGCkcHBwpKSkpKSkpKSkpKSwpKSksKSkpKSwpKSksKSwpKSwsKSkpKSwpKSkpKSkpLCkpLCkpKf/AABEIANAA8wMBIgACEQEDEQH/xAAbAAACAwEBAQAAAAAAAAAAAAACAwABBAUGB//EADgQAAEDAgQDBgUEAgAHAAAAAAEAAhEDIQQSMUEFUWFxgZGhsfATIsHR8QYyQuEjUhQVM0NykqL/xAAXAQEBAQEAAAAAAAAAAAAAAAABAAID/8QAGxEBAQEAAwEBAAAAAAAAAAAAAAERAhIhMUH/2gAMAwEAAhEDEQA/APGKKFUFJCEJYjUUisqkJqhCkSpKZlVtCiXmUzI8qvIjWoUXdFSf8NAaaKQKJnw1AwKAQrRZVYC0yHKrDVaigEhUAjUQ0HKqRqsytWBVQrJVOSMQlVmVEpYcimQzMgJUzocyMaQuVBxV5lRqKQsyioPUQm2FJVSqW3MSpRUpLVKKKSi5QOVOVIb+jzKSqhQqZ1C5UaiqEJalfU+IoKqWWlU1GH08VFedLBRpZFmUlCpKiMKiUMqKX1FFRKgKMaFCElQlC4pZ+KKCQo5yAqWmgBTIharBRi1MqkKFyqVYdWopmURh1pJVZlHFAHLTBkqIcyJSRRRRSSFQYrVyitxUKQoohJCohWomIpzEJanrRhsJmudFas1gARArRxGrSBDKbYduS4uA98glVcO4NsZnfmf/AB5I7LAhWsFXFOpuGa/ZYham4hpFiOzQ/wBq1GZkOZRA5WpedWHJYVkp0jzqOKUXKZpSzRqQqaqDlMjCKEKEypsWVXAS1FmpdlaHKrUmjKpkRKLTCsqtRRSRRRQlSRCSrzKiUVuIHKGoEBUyoJgcrlLVqQs8X5K3cSdlMaAe/T0QuAy9tvYSw0PdlB+UG/Ugfhc+VMZMBVJeTEgXPVbP+Y30gcui1CiGsgCJ+lvus1bDNG994WeyxkxID7pVPBa/kIjWDTrP2XRwddrTLrWWmXGGdjocTB05J1Su4aEO6aEjYhdSpjGvN7xoYGv2PJc4M/yANiT/ANu4J55DuY215LahlF4cARofcJhWbC1Q59SP2/L4xdacqiWWo2tTBSRtYkADVWRPyqsqkCELmpuUKABRIyKELRmCB7ghF2UVwqUsPIUS/jX747/xdGHLWua1FRcrSkKohWopFOVAJrkBKNbCiurHksOK4oBYEDqdP7Qm5WGyudRxcn/qC/VMqOJOVhk8wbdsLOlo4pSEDK7eSNxZVw2n8pi5nwC1DhxDMzr9T6DnMjzSKZDXEj9uhA/l7+6xfWsx1fjn4ZOXSAJInusvPYx5ve2p5LqOcRGYw1wkA7DqddF5jimNzOc1phvOLuPRXCC1nqY92a2g3WwY2Wi9+dlyHvERCUxy69XPXoKk5SWubI6g+S5jsbUuDrLSDuC02jxPiiw1J5F403ICJuFAkmCfe8oidWlxRrhnd8jzGYEENef9geaf8QyDqwx+xwcb6AxcIOA4KjiKUVHBpZOunjr4JDuClrs1OvTMbCRabaCDzRsa9dGhXkA77ibhOFRc11Ew0OLg5wMOEuB62utNTC1Kd3wWmwLYjv5HpZWnGn4gVOqBZA9MbCThuZTMqBCuQrVgc55KiUwU53RCkOaiQon5G81FJzjiJcRz9Rp6EeCbTxGh7j2aHvGvis1US7la5tqD7KTVqEHofmA5HcfRGsY6QxQByut1/vwPemMqxblt0XIr1ZA3It2gaeIsgbiCBrNpE8vwT4FGrHcOIFuu+3VG564BxJ67LSMZ8uu3mnssbjiL+P0S2VNyYF9ffuFgfXh3YJ9+Cx1DJuPc/wB+SzpbuJccAbkZc89z2rJw/huY56t+QO/arpMAJECZ6TY/0tP/ABByz7sPsnsMOFJl/lFifUx6LfRdTYxrGiXF3zkb8wJ0ACwcNwpfmdMMbLi477ABdcllOj+z53auOoE2aBzsLq7HG3HYwODWgnKLd+59fBYacF1hbUDrECewCe0qsW3LSad6knu38gs3DsUWkBv7tB0sLrnPjWlcZc6S0atsek3PrC8xWxRLyTc6di93iabKVF733PXVzidvNeQpcPIIfLTJuCJE8l04Xxjk5j3TdHhnAOBIkC8c+i6buHsm4IgTHb3XHVFRa0WAEHXeRH9rd5YMZDWJMuMTteB0AC2tpZxyA7kgsMgtFyYjYLa/EZRYyYvy/CN1Y5tFkOi97G8BNYGtbq685SDyMSeQ6rA/EHMT1Xdwf6gblYLsfTnI9hDXNDpzN0h7TJsY5TFk3VM/SGV82hpOIAjM50j90wSQJ+WdNwmVKlV2R2Yy35c7agNxyt16rssrYOuYqU6YcZ/yN/wOmeQmmTb/AOj0jJxDhrWU2fDyktkPLXMgxAa7KHkybzFtNLrOxrAU3QBebandPa8c1ysyZKrGnT+MFYeFyi9WyqjE6zXJgK5ba6YK3VOJ0Q4dFa52fqorKmGviIIIM208R6ALOcSTpz17o1SQmA9AFnWRST2+v9o8ug19z90BqITV7Fi7Ut7AOaB5jQqByEnktSJRdtZMpvEz1GyoUiUZokbGOwj1ShU33np5kLp8E4I6s7KTlbYk7wNexcimJMDUmF7vgzqdHDlsS8wTfvAWbKYz42kKWQAQxj223NwJPeZ7kPEW5q7JAyBoPOdz37I+MDMGk/tgif8AZ2pHSxAPdySRVBZReLkS09rQB6oLNxSqXOv/AKmPfiuDR4n8NxJmV6fibQXki0AnxaXfVeU4lQiHn+WYDuW+PrNNrcSqV3jMflFgOXVaKdP5I6+Y0WDBO0K7NFoFrwbj0ha5TBGWvgy6IOu/In7rmNJE87jsOn2XrKND5XAbieoI+Zp8gO9eb45hcld3IucOkqnqDh6wFv8Aa3d+Fnq1z3G/b2pb9vBWWSD0g/f1CfgtJfSPb2I6WCcYMEA7rq/pprHPLH73Hhz8F3cXwv8AwkAftcDPd9vorlyzxSPLf8LBsTrHmtXw7gG/VC9/zxyv9Ux7vQ38PoufatSFA3TWFJatAaPKF0UVluiFP33KEXPvdFHqfUBZtaEKfVH8O6OGyB3n34q3xHU+mn9Le+DQBhUVteI0PkoouLnVR1RNZPslFkC5srDUVNmZwFrwOigatGBwgc8A2AuefTv0WYnUZUw4YGBsOBOYvgg7WH9rLTwNIPb8xu4CLRBPjCdxNjRTaDYxbmJk+crgtxBNwTIPjyI+y6QWvpPHuDZWsfSa0NgA5RlOgPzN0PaOS8hxCu4WvPl3Lufp39aNLAyu3NFg4OII5d3QouO0ab/mFmncACFmXPGr68rwmj8StyG458l65jAKZdvsOUGB6SuLwDBhuIkm0WIvuF6THQ1mUaATP08z4q5X3AwYfFtFI0qlwXZ53aT/AK90SFhwfyuc03GbM09pn6BZ8STnAGouUWGrj4RjVr7HojMidLjMB9tHgHwBbHl5LzPHGxlYP4glx9+9F2sVUzmCIibLgcaqgEgGXOu7oNh27+C1wVrn4WvlM7Gy9TwwtIB/dsfrHcvIMOy1cP4k6kbaLdmsSve4jB5abXB3zeRbPnuuDxpoqMc/ex77fQFHgePF9nRYEdL/ANrLxutkY4f7FtuVpIWJMacTImtFj75fZZ2VVoDvPvTyUP4bScHgxr8u1pEgr0uCr1MuVwgTcdggLyTHwZn6d69HwrFh0hxkwYmeWxVfVPHJxQHxXEJJJI8fsm8TluV2xzeRv9FgNfks9ajjPMqm1ng8wgGJO6JuItED8LUlRwxOxsZ9jyWhrtOVvquW96Y18aFV4nXRpVDc9v8ASY6pt3dw199Vko4mG6XMx78fBMoO+gHvtjwWaY1SdoVoWtVrc0sIbuoGqB/48VTX/wBz1XD1lCz3PvkvTcCwIptAcAalWC1pMBrQRLieZ271wMHhi94b3k8hr42K0s4k4V3vBHyggX0tAA981uS4of8AqFzi54sYcWjLoLkQO5cDHU8lRzR/Ex4BasXinNc0m4hx7SQQsIcS+Tede9dJGb6dRqi02OzvuuzhsW6ACTGxEOB7159xkG34V0sQW3BII5FWate74QWFwEiYvaPFd7F4dpph2YfLttrr1uB/6dV81o/qGoCJh0RyB15roYz9W5hYOmI6DsCxeN/D2Ox1drHOj+VpOsfS3qq4dQJpudsXDzBiF5nFYsvMlep4ZW/wNZs4MPYRP0JC1ymQSmYuvlruzaCT2yJ+y8fiXy4nmZXe4/VsXTd/l0XnE8BVtN1odgn6wdQDyvpfRZ5WzB8QLRBuIjnY6j7LYA15puIPv3CrFY0v192WjOHD9sgfym4nSQOu6zjBOkDn7lCZwibUhXiMO5ji1wghLSmsVgdlt4NWh4aTANgZ5rkApjXyQs9Tru8fvSbb9r3X2+Yff6Lz0rv08UH08jhI36HpBmN+5cqtSibW06i6uPnirOCrD1I9UWi0FOdKEPhMyocohCPZUk+9k4eu3osYt0TmVx70ss2NynfEcLAwBtJ+6iz5xz8yos5SeanPf2FTXyYG9vHVIDyipG4VOI1tpYkhzg0SXCBJiLbIalHJIkEWlw9EFOplf1gx78VGVx8B7TclwIG9oMjulbGkYrYpIeYTK50HIeiGfL03UKBrlUwbqOKE8loJoUXxL2/KEIVIcQehXpP0xVBcA8kBs3AzXAMCO2F5ldnD4J7RYuaRe0j0WeXsajqfrrDtY4Bs2a0SYvYSbbzK8it/EKj3fucTBi5J9VgVxmQX6iiii0HR4PimNc8P0exzZiYMW81uGNpfCZf5h8UEbhpILPr4rgKIs066XHce2q9paIhoaepG/n5LnQoAjAskAhW1t0bWo22IKNToiuKEAZahgEzPyyLj3ySXYvPIiCTYbX2BKxueZJO6awTug4CpRjsgH+vFC4H2VrcZaNJBv1nf31SXtVqwk6ICUTwoGpALqBqYGKwPeqtRYaoniFEacUBpHv39E0N7iDM8wlCTZFBsimRTnSbyfXdW7WSe4bIxTk3H26IHMt706q04gjYXEGdO2Us3v4JhbbW5jw/KhdAtb8flOjCMqE6Jz0D7W1SyWVSispR2Cpy8ePgF08Lxaoxsgg5nSJvAG/vkufgXQXHkx3nb6reGgOiP2U79pWaYy4jHF13CZnpfmlHC5m5mkGNRofBDUHyA9SkAwmBIhUrKMNSgtZKnwyntpz7jYlWWW5rOnCsqq6YBB3VkdydCvRE0cvVKyq5CEY5vgoHdyUHjQog2dFWNaafVRrUHwt5VZDqhenMCmUJbcQQPuoMRzCzlWw/KI0QFgVCoDMJhFkfCUWn2FEclRPalTJPvqn5AAN59/UKNbBt4q3N/PvosWgGunvmlPJ5p4dBuB18ZSn3Nkwlsba6Gb297wnfCtogc3SNxP3WpQAMJ8Et/LvWuqAPfMfdZXD8LUuiwotQpjmxqgctstWBcLtP8srfO62TmqVjya425Bcuk+HAnYytWHxJAqHTMI7jsiwqqtik3qT6LKGp73gsaBtJQFsBQC1aG3S6cDW6vOPeqKYNwvAsrIUDkx7gO4LHrZbaBuRySxbXx9E340adEsknVajNhdRwmyA9qf8AJT2QtDAwibKmwUUFh55pjKs+B70qFYHL8IQrR3+qkDn2IBuiIEa+/cKSdmt1G1CqB7pUnyUjfjDdRIKiusa11w6BHvn91med5TXU5981Zw58Vw2NYQ1klNFONE1lKI6q8oPd9Fm8tWElhkxzuT2ISwxfW8d4/tOYfLz9ws1WZWolPbe/L+wk8+v1Tn3hLc5dJQXUFue/is60uHzdDz99EqJK6Riha2UxoUDdUQbMK1YKkACpVubaewqKgQcLB5q8/REUp2tkwGfEQfElCApKVow5HnSQUSMWnB11b22WYJgqIw6oWVwrJBHigTgE2NCqIKF7p0RR5KSgrm6olRxViXNwpCHdQlKG2pAUQ5xyVqT//2Q=="/>
          <p:cNvSpPr>
            <a:spLocks noChangeAspect="1" noChangeArrowheads="1"/>
          </p:cNvSpPr>
          <p:nvPr/>
        </p:nvSpPr>
        <p:spPr bwMode="auto">
          <a:xfrm>
            <a:off x="63500" y="-954088"/>
            <a:ext cx="2314575" cy="1981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7896" name="Picture 8" descr="http://www.blogas.lt/uploads/a/agiesha/230666.jpg"/>
          <p:cNvPicPr>
            <a:picLocks noChangeAspect="1" noChangeArrowheads="1"/>
          </p:cNvPicPr>
          <p:nvPr/>
        </p:nvPicPr>
        <p:blipFill>
          <a:blip r:embed="rId4"/>
          <a:srcRect/>
          <a:stretch>
            <a:fillRect/>
          </a:stretch>
        </p:blipFill>
        <p:spPr bwMode="auto">
          <a:xfrm>
            <a:off x="5334000" y="2895600"/>
            <a:ext cx="2842308" cy="3703791"/>
          </a:xfrm>
          <a:prstGeom prst="rect">
            <a:avLst/>
          </a:prstGeom>
          <a:noFill/>
        </p:spPr>
      </p:pic>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609600"/>
            <a:ext cx="8305800" cy="1143000"/>
          </a:xfrm>
        </p:spPr>
        <p:txBody>
          <a:bodyPr>
            <a:noAutofit/>
          </a:bodyPr>
          <a:lstStyle/>
          <a:p>
            <a:r>
              <a:rPr lang="lt-LT" sz="5400" b="1" dirty="0" smtClean="0">
                <a:solidFill>
                  <a:srgbClr val="FFC000"/>
                </a:solidFill>
              </a:rPr>
              <a:t>Literatūrinių pasakų kūrėjai:</a:t>
            </a:r>
            <a:endParaRPr lang="en-US" sz="5400" b="1" dirty="0">
              <a:solidFill>
                <a:srgbClr val="FFC000"/>
              </a:solidFill>
            </a:endParaRPr>
          </a:p>
        </p:txBody>
      </p:sp>
      <p:sp>
        <p:nvSpPr>
          <p:cNvPr id="5" name="Content Placeholder 4"/>
          <p:cNvSpPr>
            <a:spLocks noGrp="1"/>
          </p:cNvSpPr>
          <p:nvPr>
            <p:ph idx="1"/>
          </p:nvPr>
        </p:nvSpPr>
        <p:spPr>
          <a:xfrm>
            <a:off x="457200" y="1905000"/>
            <a:ext cx="7467600" cy="4221163"/>
          </a:xfrm>
        </p:spPr>
        <p:txBody>
          <a:bodyPr>
            <a:normAutofit/>
          </a:bodyPr>
          <a:lstStyle/>
          <a:p>
            <a:r>
              <a:rPr lang="lt-LT" sz="4400" dirty="0" smtClean="0"/>
              <a:t>Astrida Lindgren (Švedija)</a:t>
            </a:r>
          </a:p>
          <a:p>
            <a:r>
              <a:rPr lang="lt-LT" sz="4400" dirty="0" smtClean="0"/>
              <a:t>Tuvė Janson (Suomija)</a:t>
            </a:r>
          </a:p>
          <a:p>
            <a:r>
              <a:rPr lang="lt-LT" sz="4400" dirty="0" smtClean="0"/>
              <a:t>Hansas Kristianas Andersenas (Danija)</a:t>
            </a:r>
            <a:endParaRPr lang="en-US" sz="4400" dirty="0"/>
          </a:p>
        </p:txBody>
      </p:sp>
    </p:spTree>
  </p:cSld>
  <p:clrMapOvr>
    <a:masterClrMapping/>
  </p:clrMapOvr>
  <p:transition>
    <p:plus/>
  </p:transition>
  <p:timing>
    <p:tnLst>
      <p:par>
        <p:cTn id="1" dur="indefinite" restart="never" nodeType="tmRoot"/>
      </p:par>
    </p:tnLst>
  </p:timing>
</p:sld>
</file>

<file path=ppt/theme/theme1.xml><?xml version="1.0" encoding="utf-8"?>
<a:theme xmlns:a="http://schemas.openxmlformats.org/drawingml/2006/main" name="Techn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206</TotalTime>
  <Words>522</Words>
  <Application>Microsoft Office PowerPoint</Application>
  <PresentationFormat>On-screen Show (4:3)</PresentationFormat>
  <Paragraphs>51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Technic</vt:lpstr>
      <vt:lpstr>ŠIAURĖS ŠALIŲ  PASAKŲ HEROJAI</vt:lpstr>
      <vt:lpstr>Kas yra šiaurės šalys?</vt:lpstr>
      <vt:lpstr>Danija</vt:lpstr>
      <vt:lpstr>Islandija</vt:lpstr>
      <vt:lpstr>Norvegija</vt:lpstr>
      <vt:lpstr>Suomija</vt:lpstr>
      <vt:lpstr>Švedija</vt:lpstr>
      <vt:lpstr>Šiaurės šalių literatūra:</vt:lpstr>
      <vt:lpstr>Pagrindiniai Šiaurės šalių tautosakos personažai:</vt:lpstr>
      <vt:lpstr>Troliai</vt:lpstr>
      <vt:lpstr>Nykštukai (gnomai, dvergai)</vt:lpstr>
      <vt:lpstr>Elfai</vt:lpstr>
      <vt:lpstr>Drakonai (slibinai)</vt:lpstr>
      <vt:lpstr>Milžinai (jotunai)</vt:lpstr>
      <vt:lpstr>Undinės</vt:lpstr>
      <vt:lpstr>Vandens dvasios</vt:lpstr>
      <vt:lpstr>Miško moterys (miškų močios)</vt:lpstr>
      <vt:lpstr>Slide 18</vt:lpstr>
      <vt:lpstr>Valkirijos</vt:lpstr>
      <vt:lpstr>Raganos</vt:lpstr>
      <vt:lpstr>Vilkolakiai</vt:lpstr>
      <vt:lpstr>Literatūrinių pasakų kūrėjai: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ŠIAURĖS ŠALIŲ PASAKŲ HEROJAI</dc:title>
  <dc:creator>benas</dc:creator>
  <cp:lastModifiedBy>benas</cp:lastModifiedBy>
  <cp:revision>57</cp:revision>
  <dcterms:created xsi:type="dcterms:W3CDTF">2006-08-16T00:00:00Z</dcterms:created>
  <dcterms:modified xsi:type="dcterms:W3CDTF">2011-11-06T14:23:49Z</dcterms:modified>
</cp:coreProperties>
</file>