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66" r:id="rId4"/>
    <p:sldId id="267" r:id="rId5"/>
    <p:sldId id="268" r:id="rId6"/>
    <p:sldId id="269" r:id="rId7"/>
    <p:sldId id="258" r:id="rId8"/>
    <p:sldId id="265" r:id="rId9"/>
    <p:sldId id="259" r:id="rId10"/>
    <p:sldId id="264" r:id="rId11"/>
    <p:sldId id="270"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216582A6-CAAF-4E9E-9625-9F28B3E79934}" type="datetimeFigureOut">
              <a:rPr lang="lt-LT" smtClean="0"/>
              <a:pPr/>
              <a:t>2011.11.30</a:t>
            </a:fld>
            <a:endParaRPr lang="lt-LT"/>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lt-LT"/>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78F5DB9-7EEB-42EF-9183-395394907738}"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216582A6-CAAF-4E9E-9625-9F28B3E79934}" type="datetimeFigureOut">
              <a:rPr lang="lt-LT" smtClean="0"/>
              <a:pPr/>
              <a:t>2011.11.30</a:t>
            </a:fld>
            <a:endParaRPr lang="lt-LT"/>
          </a:p>
        </p:txBody>
      </p:sp>
      <p:sp>
        <p:nvSpPr>
          <p:cNvPr id="9" name="Slide Number Placeholder 8"/>
          <p:cNvSpPr>
            <a:spLocks noGrp="1"/>
          </p:cNvSpPr>
          <p:nvPr>
            <p:ph type="sldNum" sz="quarter" idx="15"/>
          </p:nvPr>
        </p:nvSpPr>
        <p:spPr/>
        <p:txBody>
          <a:bodyPr rtlCol="0"/>
          <a:lstStyle/>
          <a:p>
            <a:fld id="{078F5DB9-7EEB-42EF-9183-395394907738}" type="slidenum">
              <a:rPr lang="lt-LT" smtClean="0"/>
              <a:pPr/>
              <a:t>‹#›</a:t>
            </a:fld>
            <a:endParaRPr lang="lt-LT"/>
          </a:p>
        </p:txBody>
      </p:sp>
      <p:sp>
        <p:nvSpPr>
          <p:cNvPr id="10" name="Footer Placeholder 9"/>
          <p:cNvSpPr>
            <a:spLocks noGrp="1"/>
          </p:cNvSpPr>
          <p:nvPr>
            <p:ph type="ftr" sz="quarter" idx="16"/>
          </p:nvPr>
        </p:nvSpPr>
        <p:spPr/>
        <p:txBody>
          <a:bodyPr rtlCol="0"/>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216582A6-CAAF-4E9E-9625-9F28B3E79934}" type="datetimeFigureOut">
              <a:rPr lang="lt-LT" smtClean="0"/>
              <a:pPr/>
              <a:t>2011.11.30</a:t>
            </a:fld>
            <a:endParaRPr lang="lt-LT"/>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lt-LT"/>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78F5DB9-7EEB-42EF-9183-395394907738}"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16582A6-CAAF-4E9E-9625-9F28B3E79934}" type="datetimeFigureOut">
              <a:rPr lang="lt-LT" smtClean="0"/>
              <a:pPr/>
              <a:t>2011.11.30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8F5DB9-7EEB-42EF-9183-395394907738}" type="slidenum">
              <a:rPr lang="lt-LT" smtClean="0"/>
              <a:pPr/>
              <a:t>‹#›</a:t>
            </a:fld>
            <a:endParaRPr lang="lt-LT"/>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16582A6-CAAF-4E9E-9625-9F28B3E79934}" type="datetimeFigureOut">
              <a:rPr lang="lt-LT" smtClean="0"/>
              <a:pPr/>
              <a:t>2011.11.30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078F5DB9-7EEB-42EF-9183-395394907738}" type="slidenum">
              <a:rPr lang="lt-LT" smtClean="0"/>
              <a:pPr/>
              <a:t>‹#›</a:t>
            </a:fld>
            <a:endParaRPr lang="lt-LT"/>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216582A6-CAAF-4E9E-9625-9F28B3E79934}" type="datetimeFigureOut">
              <a:rPr lang="lt-LT" smtClean="0"/>
              <a:pPr/>
              <a:t>2011.11.30</a:t>
            </a:fld>
            <a:endParaRPr lang="lt-LT"/>
          </a:p>
        </p:txBody>
      </p:sp>
      <p:sp>
        <p:nvSpPr>
          <p:cNvPr id="7" name="Slide Number Placeholder 6"/>
          <p:cNvSpPr>
            <a:spLocks noGrp="1"/>
          </p:cNvSpPr>
          <p:nvPr>
            <p:ph type="sldNum" sz="quarter" idx="11"/>
          </p:nvPr>
        </p:nvSpPr>
        <p:spPr/>
        <p:txBody>
          <a:bodyPr rtlCol="0"/>
          <a:lstStyle/>
          <a:p>
            <a:fld id="{078F5DB9-7EEB-42EF-9183-395394907738}" type="slidenum">
              <a:rPr lang="lt-LT" smtClean="0"/>
              <a:pPr/>
              <a:t>‹#›</a:t>
            </a:fld>
            <a:endParaRPr lang="lt-LT"/>
          </a:p>
        </p:txBody>
      </p:sp>
      <p:sp>
        <p:nvSpPr>
          <p:cNvPr id="8" name="Footer Placeholder 7"/>
          <p:cNvSpPr>
            <a:spLocks noGrp="1"/>
          </p:cNvSpPr>
          <p:nvPr>
            <p:ph type="ftr" sz="quarter" idx="12"/>
          </p:nvPr>
        </p:nvSpPr>
        <p:spPr/>
        <p:txBody>
          <a:bodyPr rtlCol="0"/>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6582A6-CAAF-4E9E-9625-9F28B3E79934}" type="datetimeFigureOut">
              <a:rPr lang="lt-LT" smtClean="0"/>
              <a:pPr/>
              <a:t>2011.11.30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078F5DB9-7EEB-42EF-9183-39539490773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216582A6-CAAF-4E9E-9625-9F28B3E79934}" type="datetimeFigureOut">
              <a:rPr lang="lt-LT" smtClean="0"/>
              <a:pPr/>
              <a:t>2011.11.30</a:t>
            </a:fld>
            <a:endParaRPr lang="lt-LT"/>
          </a:p>
        </p:txBody>
      </p:sp>
      <p:sp>
        <p:nvSpPr>
          <p:cNvPr id="22" name="Slide Number Placeholder 21"/>
          <p:cNvSpPr>
            <a:spLocks noGrp="1"/>
          </p:cNvSpPr>
          <p:nvPr>
            <p:ph type="sldNum" sz="quarter" idx="15"/>
          </p:nvPr>
        </p:nvSpPr>
        <p:spPr/>
        <p:txBody>
          <a:bodyPr rtlCol="0"/>
          <a:lstStyle/>
          <a:p>
            <a:fld id="{078F5DB9-7EEB-42EF-9183-395394907738}" type="slidenum">
              <a:rPr lang="lt-LT" smtClean="0"/>
              <a:pPr/>
              <a:t>‹#›</a:t>
            </a:fld>
            <a:endParaRPr lang="lt-LT"/>
          </a:p>
        </p:txBody>
      </p:sp>
      <p:sp>
        <p:nvSpPr>
          <p:cNvPr id="23" name="Footer Placeholder 22"/>
          <p:cNvSpPr>
            <a:spLocks noGrp="1"/>
          </p:cNvSpPr>
          <p:nvPr>
            <p:ph type="ftr" sz="quarter" idx="16"/>
          </p:nvPr>
        </p:nvSpPr>
        <p:spPr/>
        <p:txBody>
          <a:bodyPr rtlCol="0"/>
          <a:lstStyle/>
          <a:p>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216582A6-CAAF-4E9E-9625-9F28B3E79934}" type="datetimeFigureOut">
              <a:rPr lang="lt-LT" smtClean="0"/>
              <a:pPr/>
              <a:t>2011.11.30</a:t>
            </a:fld>
            <a:endParaRPr lang="lt-LT"/>
          </a:p>
        </p:txBody>
      </p:sp>
      <p:sp>
        <p:nvSpPr>
          <p:cNvPr id="18" name="Slide Number Placeholder 17"/>
          <p:cNvSpPr>
            <a:spLocks noGrp="1"/>
          </p:cNvSpPr>
          <p:nvPr>
            <p:ph type="sldNum" sz="quarter" idx="11"/>
          </p:nvPr>
        </p:nvSpPr>
        <p:spPr/>
        <p:txBody>
          <a:bodyPr rtlCol="0"/>
          <a:lstStyle/>
          <a:p>
            <a:fld id="{078F5DB9-7EEB-42EF-9183-395394907738}" type="slidenum">
              <a:rPr lang="lt-LT" smtClean="0"/>
              <a:pPr/>
              <a:t>‹#›</a:t>
            </a:fld>
            <a:endParaRPr lang="lt-LT"/>
          </a:p>
        </p:txBody>
      </p:sp>
      <p:sp>
        <p:nvSpPr>
          <p:cNvPr id="21" name="Footer Placeholder 20"/>
          <p:cNvSpPr>
            <a:spLocks noGrp="1"/>
          </p:cNvSpPr>
          <p:nvPr>
            <p:ph type="ftr" sz="quarter" idx="12"/>
          </p:nvPr>
        </p:nvSpPr>
        <p:spPr/>
        <p:txBody>
          <a:bodyPr rtlCol="0"/>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6582A6-CAAF-4E9E-9625-9F28B3E79934}" type="datetimeFigureOut">
              <a:rPr lang="lt-LT" smtClean="0"/>
              <a:pPr/>
              <a:t>2011.11.30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78F5DB9-7EEB-42EF-9183-39539490773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6582A6-CAAF-4E9E-9625-9F28B3E79934}" type="datetimeFigureOut">
              <a:rPr lang="lt-LT" smtClean="0"/>
              <a:pPr/>
              <a:t>2011.11.30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78F5DB9-7EEB-42EF-9183-39539490773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16582A6-CAAF-4E9E-9625-9F28B3E79934}" type="datetimeFigureOut">
              <a:rPr lang="lt-LT" smtClean="0"/>
              <a:pPr/>
              <a:t>2011.11.30</a:t>
            </a:fld>
            <a:endParaRPr lang="lt-LT"/>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lt-LT"/>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78F5DB9-7EEB-42EF-9183-39539490773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5984" y="2214554"/>
            <a:ext cx="6172200" cy="2786082"/>
          </a:xfrm>
        </p:spPr>
        <p:txBody>
          <a:bodyPr/>
          <a:lstStyle/>
          <a:p>
            <a:r>
              <a:rPr lang="en-US" dirty="0" smtClean="0"/>
              <a:t>K. Done</a:t>
            </a:r>
            <a:r>
              <a:rPr lang="lt-LT" dirty="0" smtClean="0"/>
              <a:t>laičio</a:t>
            </a:r>
            <a:br>
              <a:rPr lang="lt-LT" dirty="0" smtClean="0"/>
            </a:br>
            <a:r>
              <a:rPr lang="lt-LT" dirty="0" smtClean="0"/>
              <a:t>,, Metų”</a:t>
            </a:r>
            <a:br>
              <a:rPr lang="lt-LT" dirty="0" smtClean="0"/>
            </a:br>
            <a:r>
              <a:rPr lang="lt-LT" sz="4400" dirty="0" smtClean="0"/>
              <a:t>Kūrinio tematika</a:t>
            </a:r>
            <a:r>
              <a:rPr lang="lt-LT" dirty="0" smtClean="0"/>
              <a:t/>
            </a:r>
            <a:br>
              <a:rPr lang="lt-LT" dirty="0" smtClean="0"/>
            </a:br>
            <a:r>
              <a:rPr lang="lt-LT" dirty="0" smtClean="0"/>
              <a:t/>
            </a:r>
            <a:br>
              <a:rPr lang="lt-LT" dirty="0" smtClean="0"/>
            </a:b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4000" dirty="0" smtClean="0"/>
              <a:t>   </a:t>
            </a:r>
            <a:r>
              <a:rPr lang="lt-LT" sz="4000" dirty="0" smtClean="0"/>
              <a:t> poema ,,Metai</a:t>
            </a:r>
            <a:r>
              <a:rPr lang="lt-LT" sz="4800" dirty="0" smtClean="0"/>
              <a:t>’’</a:t>
            </a:r>
            <a:endParaRPr lang="lt-LT" sz="4800" dirty="0"/>
          </a:p>
        </p:txBody>
      </p:sp>
      <p:sp>
        <p:nvSpPr>
          <p:cNvPr id="3" name="Content Placeholder 2"/>
          <p:cNvSpPr>
            <a:spLocks noGrp="1"/>
          </p:cNvSpPr>
          <p:nvPr>
            <p:ph sz="quarter" idx="1"/>
          </p:nvPr>
        </p:nvSpPr>
        <p:spPr/>
        <p:txBody>
          <a:bodyPr/>
          <a:lstStyle/>
          <a:p>
            <a:pPr algn="ctr">
              <a:buNone/>
            </a:pPr>
            <a:r>
              <a:rPr lang="lt-LT" sz="3200" dirty="0" smtClean="0"/>
              <a:t>Suskirstyta </a:t>
            </a:r>
            <a:r>
              <a:rPr lang="lt-LT" sz="3200" dirty="0" smtClean="0"/>
              <a:t>į </a:t>
            </a:r>
            <a:r>
              <a:rPr lang="en-US" sz="3200" dirty="0" smtClean="0"/>
              <a:t>4</a:t>
            </a:r>
            <a:r>
              <a:rPr lang="lt-LT" sz="3200" dirty="0" smtClean="0"/>
              <a:t> </a:t>
            </a:r>
            <a:r>
              <a:rPr lang="lt-LT" sz="3200" dirty="0" smtClean="0"/>
              <a:t>dalis:</a:t>
            </a:r>
          </a:p>
          <a:p>
            <a:pPr algn="ctr">
              <a:buNone/>
            </a:pPr>
            <a:endParaRPr lang="lt-LT" sz="3200" dirty="0" smtClean="0"/>
          </a:p>
          <a:p>
            <a:pPr>
              <a:buFont typeface="Wingdings" pitchFamily="2" charset="2"/>
              <a:buChar char="v"/>
            </a:pPr>
            <a:r>
              <a:rPr lang="lt-LT" dirty="0" smtClean="0"/>
              <a:t>Pavasario </a:t>
            </a:r>
            <a:r>
              <a:rPr lang="lt-LT" dirty="0" smtClean="0"/>
              <a:t>linksmybės;</a:t>
            </a:r>
            <a:endParaRPr lang="lt-LT" dirty="0" smtClean="0"/>
          </a:p>
          <a:p>
            <a:pPr>
              <a:buFont typeface="Wingdings" pitchFamily="2" charset="2"/>
              <a:buChar char="v"/>
            </a:pPr>
            <a:r>
              <a:rPr lang="lt-LT" dirty="0" smtClean="0"/>
              <a:t>Vasaros </a:t>
            </a:r>
            <a:r>
              <a:rPr lang="lt-LT" dirty="0" smtClean="0"/>
              <a:t>darbai;</a:t>
            </a:r>
            <a:endParaRPr lang="lt-LT" dirty="0" smtClean="0"/>
          </a:p>
          <a:p>
            <a:pPr>
              <a:buFont typeface="Wingdings" pitchFamily="2" charset="2"/>
              <a:buChar char="v"/>
            </a:pPr>
            <a:r>
              <a:rPr lang="lt-LT" dirty="0" smtClean="0"/>
              <a:t>Rudenio </a:t>
            </a:r>
            <a:r>
              <a:rPr lang="lt-LT" dirty="0" smtClean="0"/>
              <a:t>gėrybės;</a:t>
            </a:r>
            <a:endParaRPr lang="lt-LT" dirty="0" smtClean="0"/>
          </a:p>
          <a:p>
            <a:pPr>
              <a:buFont typeface="Wingdings" pitchFamily="2" charset="2"/>
              <a:buChar char="v"/>
            </a:pPr>
            <a:r>
              <a:rPr lang="lt-LT" dirty="0" smtClean="0"/>
              <a:t>Žiemos rūpesčiai;</a:t>
            </a:r>
            <a:endParaRPr lang="lt-LT" dirty="0" smtClean="0"/>
          </a:p>
          <a:p>
            <a:pPr>
              <a:buNone/>
            </a:pP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3328982" cy="4043378"/>
          </a:xfrm>
        </p:spPr>
        <p:txBody>
          <a:bodyPr/>
          <a:lstStyle/>
          <a:p>
            <a:pPr>
              <a:buSzPct val="116000"/>
              <a:buNone/>
            </a:pPr>
            <a:r>
              <a:rPr lang="lt-LT" dirty="0" smtClean="0"/>
              <a:t>Pavasaris - tai gamtos pabudimo laikas, garsų spalvų, linksmybių ir pavasarinių darbų metas.</a:t>
            </a:r>
            <a:endParaRPr lang="lt-LT" dirty="0"/>
          </a:p>
        </p:txBody>
      </p:sp>
      <p:pic>
        <p:nvPicPr>
          <p:cNvPr id="1026" name="Picture 2"/>
          <p:cNvPicPr>
            <a:picLocks noChangeAspect="1" noChangeArrowheads="1"/>
          </p:cNvPicPr>
          <p:nvPr/>
        </p:nvPicPr>
        <p:blipFill>
          <a:blip r:embed="rId2"/>
          <a:srcRect/>
          <a:stretch>
            <a:fillRect/>
          </a:stretch>
        </p:blipFill>
        <p:spPr bwMode="auto">
          <a:xfrm>
            <a:off x="4071934" y="500042"/>
            <a:ext cx="4171950" cy="5648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2900354" cy="4329130"/>
          </a:xfrm>
        </p:spPr>
        <p:txBody>
          <a:bodyPr/>
          <a:lstStyle/>
          <a:p>
            <a:pPr>
              <a:buNone/>
            </a:pPr>
            <a:r>
              <a:rPr lang="lt-LT" dirty="0" smtClean="0"/>
              <a:t>Būrus slegia vasaros darbai, akcentuojamas, svarbiausia vasaros darbas – šienapjūtė.</a:t>
            </a:r>
            <a:endParaRPr lang="lt-LT" dirty="0"/>
          </a:p>
        </p:txBody>
      </p:sp>
      <p:pic>
        <p:nvPicPr>
          <p:cNvPr id="2050" name="Picture 2"/>
          <p:cNvPicPr>
            <a:picLocks noChangeAspect="1" noChangeArrowheads="1"/>
          </p:cNvPicPr>
          <p:nvPr/>
        </p:nvPicPr>
        <p:blipFill>
          <a:blip r:embed="rId2"/>
          <a:srcRect/>
          <a:stretch>
            <a:fillRect/>
          </a:stretch>
        </p:blipFill>
        <p:spPr bwMode="auto">
          <a:xfrm>
            <a:off x="3929058" y="571480"/>
            <a:ext cx="4114800" cy="5448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2828916" cy="3328998"/>
          </a:xfrm>
        </p:spPr>
        <p:txBody>
          <a:bodyPr/>
          <a:lstStyle/>
          <a:p>
            <a:pPr>
              <a:buNone/>
            </a:pPr>
            <a:r>
              <a:rPr lang="lt-LT" dirty="0" smtClean="0"/>
              <a:t>Svarbiausias rudens darbas tai derliaus nuėmimo metas.</a:t>
            </a:r>
            <a:endParaRPr lang="lt-LT" dirty="0"/>
          </a:p>
        </p:txBody>
      </p:sp>
      <p:pic>
        <p:nvPicPr>
          <p:cNvPr id="3074" name="Picture 2"/>
          <p:cNvPicPr>
            <a:picLocks noChangeAspect="1" noChangeArrowheads="1"/>
          </p:cNvPicPr>
          <p:nvPr/>
        </p:nvPicPr>
        <p:blipFill>
          <a:blip r:embed="rId2"/>
          <a:srcRect/>
          <a:stretch>
            <a:fillRect/>
          </a:stretch>
        </p:blipFill>
        <p:spPr bwMode="auto">
          <a:xfrm>
            <a:off x="3857620" y="571480"/>
            <a:ext cx="4505325" cy="5534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3328982" cy="4873752"/>
          </a:xfrm>
        </p:spPr>
        <p:txBody>
          <a:bodyPr/>
          <a:lstStyle/>
          <a:p>
            <a:pPr>
              <a:buNone/>
            </a:pPr>
            <a:r>
              <a:rPr lang="lt-LT" dirty="0" smtClean="0"/>
              <a:t>Poilsio metas, tačiau būrus slegia artėjantys darbai.</a:t>
            </a:r>
            <a:endParaRPr lang="lt-LT" dirty="0"/>
          </a:p>
        </p:txBody>
      </p:sp>
      <p:pic>
        <p:nvPicPr>
          <p:cNvPr id="4098" name="Picture 2"/>
          <p:cNvPicPr>
            <a:picLocks noChangeAspect="1" noChangeArrowheads="1"/>
          </p:cNvPicPr>
          <p:nvPr/>
        </p:nvPicPr>
        <p:blipFill>
          <a:blip r:embed="rId2"/>
          <a:srcRect/>
          <a:stretch>
            <a:fillRect/>
          </a:stretch>
        </p:blipFill>
        <p:spPr bwMode="auto">
          <a:xfrm>
            <a:off x="3643306" y="714356"/>
            <a:ext cx="4495800" cy="571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Kūrinio tema</a:t>
            </a:r>
            <a:endParaRPr lang="lt-LT" sz="3600" dirty="0"/>
          </a:p>
        </p:txBody>
      </p:sp>
      <p:sp>
        <p:nvSpPr>
          <p:cNvPr id="3" name="Content Placeholder 2"/>
          <p:cNvSpPr>
            <a:spLocks noGrp="1"/>
          </p:cNvSpPr>
          <p:nvPr>
            <p:ph sz="quarter" idx="1"/>
          </p:nvPr>
        </p:nvSpPr>
        <p:spPr/>
        <p:txBody>
          <a:bodyPr/>
          <a:lstStyle/>
          <a:p>
            <a:pPr>
              <a:buSzPct val="129000"/>
              <a:buFont typeface="Wingdings" pitchFamily="2" charset="2"/>
              <a:buChar char="v"/>
            </a:pPr>
            <a:r>
              <a:rPr lang="lt-LT" dirty="0" smtClean="0"/>
              <a:t>XVIIIa. Mažosios Lietuvos būrų buitis ir </a:t>
            </a:r>
            <a:r>
              <a:rPr lang="lt-LT" dirty="0" smtClean="0"/>
              <a:t>pasaulėžiūra</a:t>
            </a:r>
            <a:r>
              <a:rPr lang="lt-LT" dirty="0" smtClean="0"/>
              <a:t> </a:t>
            </a:r>
            <a:r>
              <a:rPr lang="lt-LT" dirty="0" smtClean="0"/>
              <a:t>:</a:t>
            </a:r>
            <a:endParaRPr lang="lt-LT" dirty="0" smtClean="0"/>
          </a:p>
          <a:p>
            <a:pPr lvl="1">
              <a:buSzPct val="129000"/>
              <a:buNone/>
            </a:pPr>
            <a:r>
              <a:rPr lang="lt-LT" sz="2400" i="1" dirty="0" smtClean="0"/>
              <a:t>              </a:t>
            </a:r>
            <a:r>
              <a:rPr lang="lt-LT" sz="2200" i="1" dirty="0" smtClean="0"/>
              <a:t>Būrų </a:t>
            </a:r>
            <a:r>
              <a:rPr lang="lt-LT" sz="2200" i="1" dirty="0" smtClean="0"/>
              <a:t>darbai ir buitis;</a:t>
            </a:r>
            <a:endParaRPr lang="lt-LT" sz="2200" i="1" dirty="0" smtClean="0"/>
          </a:p>
          <a:p>
            <a:pPr>
              <a:buNone/>
            </a:pPr>
            <a:r>
              <a:rPr lang="lt-LT" sz="2200" i="1" dirty="0" smtClean="0"/>
              <a:t>              </a:t>
            </a:r>
            <a:r>
              <a:rPr lang="lt-LT" sz="2200" i="1" dirty="0" smtClean="0"/>
              <a:t>      Papročiai;</a:t>
            </a:r>
            <a:endParaRPr lang="lt-LT" sz="2200" i="1" dirty="0" smtClean="0"/>
          </a:p>
          <a:p>
            <a:pPr>
              <a:buNone/>
            </a:pPr>
            <a:r>
              <a:rPr lang="lt-LT" sz="2200" i="1" dirty="0" smtClean="0"/>
              <a:t>               </a:t>
            </a:r>
            <a:r>
              <a:rPr lang="lt-LT" sz="2200" i="1" dirty="0" smtClean="0"/>
              <a:t>   Aplinka, gamta;</a:t>
            </a:r>
            <a:endParaRPr lang="en-US" sz="2200" i="1" dirty="0" smtClean="0"/>
          </a:p>
          <a:p>
            <a:pPr>
              <a:buNone/>
            </a:pPr>
            <a:endParaRPr lang="lt-LT" sz="2200" i="1" dirty="0" smtClean="0"/>
          </a:p>
          <a:p>
            <a:pPr>
              <a:buSzPct val="129000"/>
              <a:buFont typeface="Wingdings" pitchFamily="2" charset="2"/>
              <a:buChar char="v"/>
            </a:pPr>
            <a:r>
              <a:rPr lang="lt-LT" dirty="0" smtClean="0"/>
              <a:t>Poemai  būdinga  svarbiausia meninė ypatybė – gamtos ir žmogaus  gyvybingumas, aplinkos, būties ir darbo vaizdų  ryškumas. Stiprus tikrovės pojūtis, konkretus vaizdingumas – valstietiškosios vaizduotės ypatybė literatūroje.</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928670"/>
            <a:ext cx="7467600" cy="4873752"/>
          </a:xfrm>
        </p:spPr>
        <p:txBody>
          <a:bodyPr/>
          <a:lstStyle/>
          <a:p>
            <a:pPr>
              <a:buNone/>
            </a:pPr>
            <a:endParaRPr lang="lt-LT" dirty="0" smtClean="0"/>
          </a:p>
          <a:p>
            <a:r>
              <a:rPr lang="lt-LT" dirty="0" smtClean="0"/>
              <a:t>Į vaizduojamus dalykus ,,Metuose” žvelgiama iš šalies, kaip ir būdinga epiniam pasakojimui. Pasakojama lėtai, ramiai, vietomis net iškilmingai. Būtent gamtos vaizdai poemai suteikia savotiškos rimties.</a:t>
            </a:r>
          </a:p>
          <a:p>
            <a:r>
              <a:rPr lang="lt-LT" dirty="0" smtClean="0"/>
              <a:t>,,Metuose “ pagrindžiamas lietuvio lygiateisiškumas.</a:t>
            </a:r>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t>
            </a:r>
            <a:r>
              <a:rPr lang="lt-LT" dirty="0" smtClean="0"/>
              <a:t>ūrinio stilius</a:t>
            </a:r>
            <a:endParaRPr lang="lt-LT" dirty="0"/>
          </a:p>
        </p:txBody>
      </p:sp>
      <p:sp>
        <p:nvSpPr>
          <p:cNvPr id="3" name="Content Placeholder 2"/>
          <p:cNvSpPr>
            <a:spLocks noGrp="1"/>
          </p:cNvSpPr>
          <p:nvPr>
            <p:ph sz="quarter" idx="1"/>
          </p:nvPr>
        </p:nvSpPr>
        <p:spPr/>
        <p:txBody>
          <a:bodyPr/>
          <a:lstStyle/>
          <a:p>
            <a:pPr algn="ctr">
              <a:buNone/>
            </a:pPr>
            <a:r>
              <a:rPr lang="lt-LT" sz="2800" dirty="0" smtClean="0"/>
              <a:t>,, Metams’’  būdingi  keli stiliai </a:t>
            </a:r>
            <a:r>
              <a:rPr lang="lt-LT" dirty="0" smtClean="0"/>
              <a:t>: </a:t>
            </a:r>
          </a:p>
          <a:p>
            <a:pPr>
              <a:buNone/>
            </a:pPr>
            <a:endParaRPr lang="lt-LT" dirty="0" smtClean="0"/>
          </a:p>
          <a:p>
            <a:pPr>
              <a:buFont typeface="Wingdings" pitchFamily="2" charset="2"/>
              <a:buChar char="v"/>
            </a:pPr>
            <a:r>
              <a:rPr lang="lt-LT" dirty="0" smtClean="0"/>
              <a:t>  </a:t>
            </a:r>
            <a:r>
              <a:rPr lang="lt-LT" i="1" dirty="0" smtClean="0"/>
              <a:t>Realizmas</a:t>
            </a:r>
            <a:r>
              <a:rPr lang="lt-LT" dirty="0" smtClean="0"/>
              <a:t> ( stiprus tikrovės pojūtis , konkretus vaizdingumas);</a:t>
            </a:r>
          </a:p>
          <a:p>
            <a:pPr>
              <a:buFont typeface="Wingdings" pitchFamily="2" charset="2"/>
              <a:buChar char="v"/>
            </a:pPr>
            <a:r>
              <a:rPr lang="lt-LT" dirty="0" smtClean="0"/>
              <a:t> </a:t>
            </a:r>
            <a:r>
              <a:rPr lang="lt-LT" i="1" dirty="0" smtClean="0"/>
              <a:t>Barokas </a:t>
            </a:r>
            <a:r>
              <a:rPr lang="lt-LT" i="1" dirty="0" smtClean="0"/>
              <a:t>(</a:t>
            </a:r>
            <a:r>
              <a:rPr lang="lt-LT" dirty="0" smtClean="0"/>
              <a:t> žemiškojo gyvenimo pabaiga ir mirties triumfas);</a:t>
            </a:r>
          </a:p>
          <a:p>
            <a:pPr>
              <a:buFont typeface="Wingdings" pitchFamily="2" charset="2"/>
              <a:buChar char="v"/>
            </a:pPr>
            <a:r>
              <a:rPr lang="lt-LT" dirty="0" smtClean="0"/>
              <a:t> </a:t>
            </a:r>
            <a:r>
              <a:rPr lang="lt-LT" i="1" dirty="0" smtClean="0"/>
              <a:t>Klasicizmas </a:t>
            </a:r>
            <a:r>
              <a:rPr lang="lt-LT" dirty="0" smtClean="0"/>
              <a:t>( keturių metų laikų kompozicija, veiksmo vietų, bei personažų pastovumas);</a:t>
            </a:r>
          </a:p>
          <a:p>
            <a:pPr>
              <a:buFont typeface="Wingdings" pitchFamily="2" charset="2"/>
              <a:buChar char="v"/>
            </a:pPr>
            <a:r>
              <a:rPr lang="lt-LT" i="1" dirty="0" smtClean="0"/>
              <a:t>Švietimas</a:t>
            </a:r>
            <a:r>
              <a:rPr lang="lt-LT" dirty="0" smtClean="0"/>
              <a:t> ( Stengiamasi žmogų mokyti, jam pamokslaujama);</a:t>
            </a:r>
          </a:p>
          <a:p>
            <a:pPr>
              <a:buNone/>
            </a:pPr>
            <a:endParaRPr lang="lt-LT"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r>
              <a:rPr lang="lt-LT" dirty="0" smtClean="0"/>
              <a:t>Nors poemoje ryškūs gamtos vaizdai, vis dėl to jos centre yra žmogaus gyvenimas. Gamta ir Dievo idėja tik įrėmina žmogaus pasaulį, suteikia jam tiesos ir gėrio matmenis. Pati gamta yra sužmoginta, - taip sukuriamas žmogų supantis ir saugantis prasmių ir vertybių laukas. Gamta poemoje yra būro gyvenimo paaiškinimas ir įprasminimas.</a:t>
            </a:r>
          </a:p>
          <a:p>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071678"/>
            <a:ext cx="7467600" cy="2000264"/>
          </a:xfrm>
        </p:spPr>
        <p:txBody>
          <a:bodyPr/>
          <a:lstStyle/>
          <a:p>
            <a:r>
              <a:rPr lang="lt-LT" dirty="0" smtClean="0"/>
              <a:t>AČIŪ UŽ DĖMESĮ</a:t>
            </a:r>
            <a:br>
              <a:rPr lang="lt-LT" dirty="0" smtClean="0"/>
            </a:b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207</TotalTime>
  <Words>282</Words>
  <Application>Microsoft Office PowerPoint</Application>
  <PresentationFormat>On-screen Show (4:3)</PresentationFormat>
  <Paragraphs>31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Oriel</vt:lpstr>
      <vt:lpstr>K. Donelaičio ,, Metų” Kūrinio tematika  </vt:lpstr>
      <vt:lpstr>    poema ,,Metai’’</vt:lpstr>
      <vt:lpstr>Slide 3</vt:lpstr>
      <vt:lpstr>Slide 4</vt:lpstr>
      <vt:lpstr>Slide 5</vt:lpstr>
      <vt:lpstr>Slide 6</vt:lpstr>
      <vt:lpstr>Kūrinio tema</vt:lpstr>
      <vt:lpstr>Slide 8</vt:lpstr>
      <vt:lpstr>Kūrinio stilius</vt:lpstr>
      <vt:lpstr>Slide 10</vt:lpstr>
      <vt:lpstr>AČIŪ UŽ DĖMESĮ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 Donelaičio ,, Metų” Kūrinio tematika  </dc:title>
  <dc:creator>Monika</dc:creator>
  <cp:lastModifiedBy>Monika</cp:lastModifiedBy>
  <cp:revision>21</cp:revision>
  <dcterms:created xsi:type="dcterms:W3CDTF">2011-11-29T20:29:26Z</dcterms:created>
  <dcterms:modified xsi:type="dcterms:W3CDTF">2011-11-30T17:51:17Z</dcterms:modified>
</cp:coreProperties>
</file>