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9"/>
  </p:notesMasterIdLst>
  <p:sldIdLst>
    <p:sldId id="256" r:id="rId2"/>
    <p:sldId id="270" r:id="rId3"/>
    <p:sldId id="271" r:id="rId4"/>
    <p:sldId id="258" r:id="rId5"/>
    <p:sldId id="259" r:id="rId6"/>
    <p:sldId id="260" r:id="rId7"/>
    <p:sldId id="261" r:id="rId8"/>
    <p:sldId id="262" r:id="rId9"/>
    <p:sldId id="263" r:id="rId10"/>
    <p:sldId id="264" r:id="rId11"/>
    <p:sldId id="265" r:id="rId12"/>
    <p:sldId id="266" r:id="rId13"/>
    <p:sldId id="267" r:id="rId14"/>
    <p:sldId id="268" r:id="rId15"/>
    <p:sldId id="272" r:id="rId16"/>
    <p:sldId id="273" r:id="rId17"/>
    <p:sldId id="257" r:id="rId1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umatytoji sekcija" id="{335E0677-C607-4035-A07A-53A5CBE94F39}">
          <p14:sldIdLst>
            <p14:sldId id="256"/>
          </p14:sldIdLst>
        </p14:section>
        <p14:section name="Sekcija be pavadinimo" id="{C6244628-93C7-4F6B-B858-8336E7D1A8B9}">
          <p14:sldIdLst>
            <p14:sldId id="270"/>
            <p14:sldId id="271"/>
            <p14:sldId id="258"/>
            <p14:sldId id="259"/>
            <p14:sldId id="260"/>
            <p14:sldId id="261"/>
            <p14:sldId id="262"/>
            <p14:sldId id="263"/>
            <p14:sldId id="264"/>
            <p14:sldId id="265"/>
            <p14:sldId id="266"/>
            <p14:sldId id="267"/>
            <p14:sldId id="268"/>
            <p14:sldId id="272"/>
            <p14:sldId id="273"/>
            <p14:sldId id="257"/>
          </p14:sldIdLst>
        </p14:section>
        <p14:section name="Sekcija be pavadinimo" id="{F468275A-0A65-4E2C-96B3-935FE9B0549D}">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75" autoAdjust="0"/>
  </p:normalViewPr>
  <p:slideViewPr>
    <p:cSldViewPr>
      <p:cViewPr varScale="1">
        <p:scale>
          <a:sx n="107" d="100"/>
          <a:sy n="107" d="100"/>
        </p:scale>
        <p:origin x="-1098"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8A0D76-8C39-46F2-A10E-5E87D51E473C}" type="datetimeFigureOut">
              <a:rPr lang="lt-LT" smtClean="0"/>
              <a:pPr/>
              <a:t>2011.12.11</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2BCCFB-E7EC-4FC0-9CC0-9E10B288F264}" type="slidenum">
              <a:rPr lang="lt-LT" smtClean="0"/>
              <a:pPr/>
              <a:t>‹#›</a:t>
            </a:fld>
            <a:endParaRPr lang="lt-LT"/>
          </a:p>
        </p:txBody>
      </p:sp>
    </p:spTree>
    <p:extLst>
      <p:ext uri="{BB962C8B-B14F-4D97-AF65-F5344CB8AC3E}">
        <p14:creationId xmlns:p14="http://schemas.microsoft.com/office/powerpoint/2010/main" val="1169376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F82BCCFB-E7EC-4FC0-9CC0-9E10B288F264}" type="slidenum">
              <a:rPr lang="lt-LT" smtClean="0"/>
              <a:pPr/>
              <a:t>3</a:t>
            </a:fld>
            <a:endParaRPr lang="lt-LT"/>
          </a:p>
        </p:txBody>
      </p:sp>
    </p:spTree>
    <p:extLst>
      <p:ext uri="{BB962C8B-B14F-4D97-AF65-F5344CB8AC3E}">
        <p14:creationId xmlns:p14="http://schemas.microsoft.com/office/powerpoint/2010/main" val="685589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F82BCCFB-E7EC-4FC0-9CC0-9E10B288F264}" type="slidenum">
              <a:rPr lang="lt-LT" smtClean="0"/>
              <a:pPr/>
              <a:t>7</a:t>
            </a:fld>
            <a:endParaRPr lang="lt-LT"/>
          </a:p>
        </p:txBody>
      </p:sp>
    </p:spTree>
    <p:extLst>
      <p:ext uri="{BB962C8B-B14F-4D97-AF65-F5344CB8AC3E}">
        <p14:creationId xmlns:p14="http://schemas.microsoft.com/office/powerpoint/2010/main" val="2544143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Santūrus – susitvardanti,</a:t>
            </a:r>
            <a:r>
              <a:rPr lang="lt-LT" baseline="0" dirty="0" smtClean="0"/>
              <a:t> susilaikanti asmenybė;</a:t>
            </a:r>
            <a:endParaRPr lang="lt-LT" dirty="0" smtClean="0"/>
          </a:p>
          <a:p>
            <a:r>
              <a:rPr lang="lt-LT" dirty="0" smtClean="0"/>
              <a:t>Reljefiška</a:t>
            </a:r>
            <a:r>
              <a:rPr lang="lt-LT" baseline="0" dirty="0" smtClean="0"/>
              <a:t> – nepastovi, nuolat sau prieštaraujanti sau;</a:t>
            </a:r>
          </a:p>
          <a:p>
            <a:r>
              <a:rPr lang="lt-LT" baseline="0" dirty="0" smtClean="0"/>
              <a:t>Subtilūs jausmai – jautrus ir asmeniškas;</a:t>
            </a:r>
          </a:p>
          <a:p>
            <a:r>
              <a:rPr lang="lt-LT" dirty="0" smtClean="0"/>
              <a:t>Melancholija</a:t>
            </a:r>
            <a:r>
              <a:rPr lang="lt-LT" baseline="0" dirty="0" smtClean="0"/>
              <a:t> – liūdnas ir susimąstęs;</a:t>
            </a:r>
          </a:p>
          <a:p>
            <a:endParaRPr lang="lt-LT" dirty="0"/>
          </a:p>
        </p:txBody>
      </p:sp>
      <p:sp>
        <p:nvSpPr>
          <p:cNvPr id="4" name="Skaidrės numerio vietos rezervavimo ženklas 3"/>
          <p:cNvSpPr>
            <a:spLocks noGrp="1"/>
          </p:cNvSpPr>
          <p:nvPr>
            <p:ph type="sldNum" sz="quarter" idx="10"/>
          </p:nvPr>
        </p:nvSpPr>
        <p:spPr/>
        <p:txBody>
          <a:bodyPr/>
          <a:lstStyle/>
          <a:p>
            <a:fld id="{F82BCCFB-E7EC-4FC0-9CC0-9E10B288F264}" type="slidenum">
              <a:rPr lang="lt-LT" smtClean="0"/>
              <a:pPr/>
              <a:t>10</a:t>
            </a:fld>
            <a:endParaRPr lang="lt-LT"/>
          </a:p>
        </p:txBody>
      </p:sp>
    </p:spTree>
    <p:extLst>
      <p:ext uri="{BB962C8B-B14F-4D97-AF65-F5344CB8AC3E}">
        <p14:creationId xmlns:p14="http://schemas.microsoft.com/office/powerpoint/2010/main" val="3325005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P.</a:t>
            </a:r>
            <a:r>
              <a:rPr lang="lt-LT" baseline="0" dirty="0" smtClean="0"/>
              <a:t> </a:t>
            </a:r>
            <a:r>
              <a:rPr lang="lt-LT" baseline="0" dirty="0" err="1" smtClean="0"/>
              <a:t>Boimeris</a:t>
            </a:r>
            <a:r>
              <a:rPr lang="lt-LT" baseline="0" dirty="0" smtClean="0"/>
              <a:t> toleravo priešininkus, suprato, kad ir kitoje fronto pusėje jie nėra kalti, kad čia atsidūrė;</a:t>
            </a:r>
          </a:p>
          <a:p>
            <a:r>
              <a:rPr lang="lt-LT" baseline="0" dirty="0" smtClean="0"/>
              <a:t>Orumas – parodomas reiklumas sau, ne garbėtroška;</a:t>
            </a:r>
          </a:p>
          <a:p>
            <a:endParaRPr lang="lt-LT" dirty="0"/>
          </a:p>
        </p:txBody>
      </p:sp>
      <p:sp>
        <p:nvSpPr>
          <p:cNvPr id="4" name="Skaidrės numerio vietos rezervavimo ženklas 3"/>
          <p:cNvSpPr>
            <a:spLocks noGrp="1"/>
          </p:cNvSpPr>
          <p:nvPr>
            <p:ph type="sldNum" sz="quarter" idx="10"/>
          </p:nvPr>
        </p:nvSpPr>
        <p:spPr/>
        <p:txBody>
          <a:bodyPr/>
          <a:lstStyle/>
          <a:p>
            <a:fld id="{F82BCCFB-E7EC-4FC0-9CC0-9E10B288F264}" type="slidenum">
              <a:rPr lang="lt-LT" smtClean="0"/>
              <a:pPr/>
              <a:t>11</a:t>
            </a:fld>
            <a:endParaRPr lang="lt-LT"/>
          </a:p>
        </p:txBody>
      </p:sp>
    </p:spTree>
    <p:extLst>
      <p:ext uri="{BB962C8B-B14F-4D97-AF65-F5344CB8AC3E}">
        <p14:creationId xmlns:p14="http://schemas.microsoft.com/office/powerpoint/2010/main" val="2821380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F82BCCFB-E7EC-4FC0-9CC0-9E10B288F264}" type="slidenum">
              <a:rPr lang="lt-LT" smtClean="0"/>
              <a:pPr/>
              <a:t>17</a:t>
            </a:fld>
            <a:endParaRPr lang="lt-LT"/>
          </a:p>
        </p:txBody>
      </p:sp>
    </p:spTree>
    <p:extLst>
      <p:ext uri="{BB962C8B-B14F-4D97-AF65-F5344CB8AC3E}">
        <p14:creationId xmlns:p14="http://schemas.microsoft.com/office/powerpoint/2010/main" val="884529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p>
            <a:fld id="{179C9A22-6D16-477D-A3BB-16921CFAB54D}" type="datetimeFigureOut">
              <a:rPr lang="lt-LT" smtClean="0"/>
              <a:pPr/>
              <a:t>2011.12.11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06AB0FB-78E8-487B-9011-12EBB776F4E9}"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179C9A22-6D16-477D-A3BB-16921CFAB54D}" type="datetimeFigureOut">
              <a:rPr lang="lt-LT" smtClean="0"/>
              <a:pPr/>
              <a:t>2011.12.11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06AB0FB-78E8-487B-9011-12EBB776F4E9}" type="slidenum">
              <a:rPr lang="lt-LT" smtClean="0"/>
              <a:pPr/>
              <a:t>‹#›</a:t>
            </a:fld>
            <a:endParaRPr lang="lt-LT"/>
          </a:p>
        </p:txBody>
      </p:sp>
      <p:sp>
        <p:nvSpPr>
          <p:cNvPr id="7" name="Title 6"/>
          <p:cNvSpPr>
            <a:spLocks noGrp="1"/>
          </p:cNvSpPr>
          <p:nvPr>
            <p:ph type="title"/>
          </p:nvPr>
        </p:nvSpPr>
        <p:spPr/>
        <p:txBody>
          <a:bodyPr/>
          <a:lstStyle/>
          <a:p>
            <a:r>
              <a:rPr lang="lt-LT" smtClean="0"/>
              <a:t>Spustelėję redag. ruoš. pavad. stilių</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179C9A22-6D16-477D-A3BB-16921CFAB54D}" type="datetimeFigureOut">
              <a:rPr lang="lt-LT" smtClean="0"/>
              <a:pPr/>
              <a:t>2011.12.11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06AB0FB-78E8-487B-9011-12EBB776F4E9}"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5" name="Date Placeholder 4"/>
          <p:cNvSpPr>
            <a:spLocks noGrp="1"/>
          </p:cNvSpPr>
          <p:nvPr>
            <p:ph type="dt" sz="half" idx="10"/>
          </p:nvPr>
        </p:nvSpPr>
        <p:spPr/>
        <p:txBody>
          <a:bodyPr/>
          <a:lstStyle/>
          <a:p>
            <a:fld id="{179C9A22-6D16-477D-A3BB-16921CFAB54D}" type="datetimeFigureOut">
              <a:rPr lang="lt-LT" smtClean="0"/>
              <a:pPr/>
              <a:t>2011.12.11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06AB0FB-78E8-487B-9011-12EBB776F4E9}" type="slidenum">
              <a:rPr lang="lt-LT" smtClean="0"/>
              <a:pPr/>
              <a:t>‹#›</a:t>
            </a:fld>
            <a:endParaRPr lang="lt-LT"/>
          </a:p>
        </p:txBody>
      </p:sp>
      <p:sp>
        <p:nvSpPr>
          <p:cNvPr id="9" name="Content Placeholder 8"/>
          <p:cNvSpPr>
            <a:spLocks noGrp="1"/>
          </p:cNvSpPr>
          <p:nvPr>
            <p:ph sz="quarter" idx="13"/>
          </p:nvPr>
        </p:nvSpPr>
        <p:spPr>
          <a:xfrm>
            <a:off x="676655" y="2679192"/>
            <a:ext cx="3822192" cy="344728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6"/>
          <p:cNvSpPr>
            <a:spLocks noGrp="1"/>
          </p:cNvSpPr>
          <p:nvPr>
            <p:ph type="dt" sz="half" idx="10"/>
          </p:nvPr>
        </p:nvSpPr>
        <p:spPr/>
        <p:txBody>
          <a:bodyPr/>
          <a:lstStyle/>
          <a:p>
            <a:fld id="{179C9A22-6D16-477D-A3BB-16921CFAB54D}" type="datetimeFigureOut">
              <a:rPr lang="lt-LT" smtClean="0"/>
              <a:pPr/>
              <a:t>2011.12.11</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206AB0FB-78E8-487B-9011-12EBB776F4E9}"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Date Placeholder 2"/>
          <p:cNvSpPr>
            <a:spLocks noGrp="1"/>
          </p:cNvSpPr>
          <p:nvPr>
            <p:ph type="dt" sz="half" idx="10"/>
          </p:nvPr>
        </p:nvSpPr>
        <p:spPr/>
        <p:txBody>
          <a:bodyPr/>
          <a:lstStyle/>
          <a:p>
            <a:fld id="{179C9A22-6D16-477D-A3BB-16921CFAB54D}" type="datetimeFigureOut">
              <a:rPr lang="lt-LT" smtClean="0"/>
              <a:pPr/>
              <a:t>2011.12.11</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206AB0FB-78E8-487B-9011-12EBB776F4E9}"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79C9A22-6D16-477D-A3BB-16921CFAB54D}" type="datetimeFigureOut">
              <a:rPr lang="lt-LT" smtClean="0"/>
              <a:pPr/>
              <a:t>2011.12.11</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206AB0FB-78E8-487B-9011-12EBB776F4E9}"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79C9A22-6D16-477D-A3BB-16921CFAB54D}" type="datetimeFigureOut">
              <a:rPr lang="lt-LT" smtClean="0"/>
              <a:pPr/>
              <a:t>2011.12.11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06AB0FB-78E8-487B-9011-12EBB776F4E9}" type="slidenum">
              <a:rPr lang="lt-LT" smtClean="0"/>
              <a:pPr/>
              <a:t>‹#›</a:t>
            </a:fld>
            <a:endParaRPr lang="lt-LT"/>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lt-LT" smtClean="0"/>
              <a:t>Spustelėję redag. ruoš. pavad. stilių</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179C9A22-6D16-477D-A3BB-16921CFAB54D}" type="datetimeFigureOut">
              <a:rPr lang="lt-LT" smtClean="0"/>
              <a:pPr/>
              <a:t>2011.12.11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06AB0FB-78E8-487B-9011-12EBB776F4E9}" type="slidenum">
              <a:rPr lang="lt-LT" smtClean="0"/>
              <a:pPr/>
              <a:t>‹#›</a:t>
            </a:fld>
            <a:endParaRPr lang="lt-LT"/>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179C9A22-6D16-477D-A3BB-16921CFAB54D}" type="datetimeFigureOut">
              <a:rPr lang="lt-LT" smtClean="0"/>
              <a:pPr/>
              <a:t>2011.12.11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06AB0FB-78E8-487B-9011-12EBB776F4E9}"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us pavadinimas ir tekstas">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79C9A22-6D16-477D-A3BB-16921CFAB54D}" type="datetimeFigureOut">
              <a:rPr lang="lt-LT" smtClean="0"/>
              <a:pPr/>
              <a:t>2011.12.11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06AB0FB-78E8-487B-9011-12EBB776F4E9}" type="slidenum">
              <a:rPr lang="lt-LT" smtClean="0"/>
              <a:pPr/>
              <a:t>‹#›</a:t>
            </a:fld>
            <a:endParaRPr lang="lt-LT"/>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lt-LT" smtClean="0"/>
              <a:t>Spustelėję redag. ruoš. pavad. stilių</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179C9A22-6D16-477D-A3BB-16921CFAB54D}" type="datetimeFigureOut">
              <a:rPr lang="lt-LT" smtClean="0"/>
              <a:pPr/>
              <a:t>2011.12.11</a:t>
            </a:fld>
            <a:endParaRPr lang="lt-LT"/>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lt-LT"/>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206AB0FB-78E8-487B-9011-12EBB776F4E9}" type="slidenum">
              <a:rPr lang="lt-LT" smtClean="0"/>
              <a:pPr/>
              <a:t>‹#›</a:t>
            </a:fld>
            <a:endParaRPr lang="lt-LT"/>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16.xml"/><Relationship Id="rId3" Type="http://schemas.openxmlformats.org/officeDocument/2006/relationships/slide" Target="slide4.xml"/><Relationship Id="rId7" Type="http://schemas.openxmlformats.org/officeDocument/2006/relationships/slide" Target="slide10.xml"/><Relationship Id="rId12" Type="http://schemas.openxmlformats.org/officeDocument/2006/relationships/slide" Target="slide15.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9.xml"/><Relationship Id="rId11" Type="http://schemas.openxmlformats.org/officeDocument/2006/relationships/slide" Target="slide14.xml"/><Relationship Id="rId5" Type="http://schemas.openxmlformats.org/officeDocument/2006/relationships/slide" Target="slide7.xml"/><Relationship Id="rId10" Type="http://schemas.openxmlformats.org/officeDocument/2006/relationships/slide" Target="slide13.xml"/><Relationship Id="rId4" Type="http://schemas.openxmlformats.org/officeDocument/2006/relationships/slide" Target="slide6.xml"/><Relationship Id="rId9" Type="http://schemas.openxmlformats.org/officeDocument/2006/relationships/slide" Target="slide12.xml"/><Relationship Id="rId14" Type="http://schemas.openxmlformats.org/officeDocument/2006/relationships/slide" Target="slide17.xml"/></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 Target="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zodynas.lt/terminu-zodynas/d/dislokuoti"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3.xml"/></Relationships>
</file>

<file path=ppt/slides/_rels/slide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slide" Target="slide3.xml"/></Relationships>
</file>

<file path=ppt/slides/_rels/slide1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hyperlink" Target="http://www.zodynas.lt/terminu-zodynas/s/stoiska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www.google.lt/imgres?q=vakaru+fronte+nieko+naujo&amp;um=1&amp;hl=lt&amp;sa=N&amp;biw=1399&amp;bih=770&amp;tbm=isch&amp;tbnid=3b_hW9f4yGkidM:&amp;imgrefurl=http://www.mainyk.lt/daiktas/vakaru-fronte-nieko-naujo-e-m-remarkas/159118&amp;docid=JmGa8sO7ZB4aNM&amp;imgurl=http://www.mainyk.lt/img/items/44/159/11/4cf9617540877.jpg&amp;w=640&amp;h=480&amp;ei=Xc3kToH-Csip-galmqTIBQ&amp;zoom=1&amp;iact=rc&amp;dur=319&amp;sig=109745907052345896267&amp;page=1&amp;tbnh=132&amp;tbnw=186&amp;start=0&amp;ndsp=34&amp;ved=1t:429,r:19,s:0&amp;tx=131&amp;ty=69" TargetMode="External"/><Relationship Id="rId3" Type="http://schemas.openxmlformats.org/officeDocument/2006/relationships/hyperlink" Target="http://www.bernardinai.lt/file/6b3707a222c0f4472cf67296ad57d828afd86096.jpg" TargetMode="External"/><Relationship Id="rId7" Type="http://schemas.openxmlformats.org/officeDocument/2006/relationships/hyperlink" Target="http://www.eliksyras.lt/index.php?action=movies.single&amp;id=7334"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www.zodynas.lt/terminu-zodynas/s/stoiskas" TargetMode="External"/><Relationship Id="rId5" Type="http://schemas.openxmlformats.org/officeDocument/2006/relationships/hyperlink" Target="http://www.bernardinai.lt/straipsnis/-/36930" TargetMode="External"/><Relationship Id="rId10" Type="http://schemas.openxmlformats.org/officeDocument/2006/relationships/slide" Target="slide3.xml"/><Relationship Id="rId4" Type="http://schemas.openxmlformats.org/officeDocument/2006/relationships/hyperlink" Target="http://www.bib.lt/kitakalbiai-autoriai/r/erichas-m-remarkas" TargetMode="External"/><Relationship Id="rId9" Type="http://schemas.openxmlformats.org/officeDocument/2006/relationships/hyperlink" Target="http://www.google.lt/imgres?q=thinking+in+dark&amp;hl=lt&amp;gbv=2&amp;biw=1399&amp;bih=770&amp;tbm=isch&amp;tbnid=8-FLLKer5TL7VM:&amp;imgrefurl=http://photos.ibibo.com/photo/240734/dark-thinking-loneliness-alone-broken&amp;docid=AYa7uh8YY6_HiM&amp;imgurl=http://mdb1.ibibo.com/09353616c7465645f5f4ae4d0b6b6d40cd149f003171e3500cecc80a74b631666894dfa1865da2e20d6e133f94f8c7b733b233d04.ifs&amp;w=500&amp;h=333&amp;ei=pNHkTt2nOo7o-gbvi_nRBQ&amp;zoom=1&amp;iact=rc&amp;dur=324&amp;sig=109745907052345896267&amp;page=1&amp;tbnh=120&amp;tbnw=160&amp;start=0&amp;ndsp=29&amp;ved=1t:429,r:0,s:0&amp;tx=97&amp;ty=5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1450008" y="332656"/>
            <a:ext cx="6264696" cy="1470025"/>
          </a:xfrm>
        </p:spPr>
        <p:txBody>
          <a:bodyPr>
            <a:normAutofit fontScale="90000"/>
          </a:bodyPr>
          <a:lstStyle/>
          <a:p>
            <a:r>
              <a:rPr lang="lt-LT" sz="3600" dirty="0" smtClean="0"/>
              <a:t>E. M. Remarkas </a:t>
            </a:r>
            <a:br>
              <a:rPr lang="lt-LT" sz="3600" dirty="0" smtClean="0"/>
            </a:br>
            <a:r>
              <a:rPr lang="lt-LT" sz="3600" dirty="0" smtClean="0"/>
              <a:t>„Vakarų fronte nieko naujo“ (1929)</a:t>
            </a:r>
            <a:endParaRPr lang="lt-LT" sz="3600" dirty="0"/>
          </a:p>
        </p:txBody>
      </p:sp>
      <p:sp>
        <p:nvSpPr>
          <p:cNvPr id="4" name="Stačiakampis 3"/>
          <p:cNvSpPr/>
          <p:nvPr/>
        </p:nvSpPr>
        <p:spPr>
          <a:xfrm>
            <a:off x="1475656" y="6105388"/>
            <a:ext cx="5976664" cy="646331"/>
          </a:xfrm>
          <a:prstGeom prst="rect">
            <a:avLst/>
          </a:prstGeom>
        </p:spPr>
        <p:txBody>
          <a:bodyPr wrap="square">
            <a:spAutoFit/>
          </a:bodyPr>
          <a:lstStyle/>
          <a:p>
            <a:r>
              <a:rPr lang="lt-LT" dirty="0" smtClean="0"/>
              <a:t>Saulius </a:t>
            </a:r>
            <a:r>
              <a:rPr lang="lt-LT" dirty="0" err="1" smtClean="0"/>
              <a:t>Viliušis</a:t>
            </a:r>
            <a:r>
              <a:rPr lang="lt-LT" dirty="0" smtClean="0"/>
              <a:t>, </a:t>
            </a:r>
            <a:r>
              <a:rPr lang="lt-LT" dirty="0" err="1" smtClean="0"/>
              <a:t>Kaltinėnų</a:t>
            </a:r>
            <a:r>
              <a:rPr lang="lt-LT" dirty="0" smtClean="0"/>
              <a:t> Aleksandro </a:t>
            </a:r>
            <a:r>
              <a:rPr lang="en-US" dirty="0" err="1"/>
              <a:t>S</a:t>
            </a:r>
            <a:r>
              <a:rPr lang="lt-LT" dirty="0" smtClean="0"/>
              <a:t>tulginskio gimnazija, IV</a:t>
            </a:r>
            <a:r>
              <a:rPr lang="en-US" dirty="0" err="1" smtClean="0"/>
              <a:t>ga</a:t>
            </a:r>
            <a:r>
              <a:rPr lang="lt-LT" dirty="0" smtClean="0"/>
              <a:t> klasė</a:t>
            </a:r>
            <a:endParaRPr lang="lt-LT" dirty="0"/>
          </a:p>
        </p:txBody>
      </p:sp>
      <p:pic>
        <p:nvPicPr>
          <p:cNvPr id="1027" name="Picture 3" descr="C:\Users\Home\Desktop\vakaru fron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6096" y="1916832"/>
            <a:ext cx="2296283" cy="3816424"/>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699792" y="4797152"/>
            <a:ext cx="184731" cy="369332"/>
          </a:xfrm>
          <a:prstGeom prst="rect">
            <a:avLst/>
          </a:prstGeom>
          <a:noFill/>
        </p:spPr>
        <p:txBody>
          <a:bodyPr wrap="none" rtlCol="0">
            <a:spAutoFit/>
          </a:bodyPr>
          <a:lstStyle/>
          <a:p>
            <a:endParaRPr lang="lt-LT" dirty="0"/>
          </a:p>
        </p:txBody>
      </p:sp>
      <p:sp>
        <p:nvSpPr>
          <p:cNvPr id="6" name="TextBox 5"/>
          <p:cNvSpPr txBox="1"/>
          <p:nvPr/>
        </p:nvSpPr>
        <p:spPr>
          <a:xfrm>
            <a:off x="2699792" y="4981818"/>
            <a:ext cx="1160895" cy="369332"/>
          </a:xfrm>
          <a:prstGeom prst="rect">
            <a:avLst/>
          </a:prstGeom>
          <a:noFill/>
        </p:spPr>
        <p:txBody>
          <a:bodyPr wrap="none" rtlCol="0">
            <a:spAutoFit/>
          </a:bodyPr>
          <a:lstStyle/>
          <a:p>
            <a:r>
              <a:rPr lang="lt-LT" dirty="0" smtClean="0"/>
              <a:t>2011-11-19  </a:t>
            </a:r>
            <a:endParaRPr lang="lt-LT" dirty="0"/>
          </a:p>
        </p:txBody>
      </p:sp>
    </p:spTree>
    <p:extLst>
      <p:ext uri="{BB962C8B-B14F-4D97-AF65-F5344CB8AC3E}">
        <p14:creationId xmlns:p14="http://schemas.microsoft.com/office/powerpoint/2010/main" val="3762281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75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75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par>
                                <p:cTn id="11" presetID="14" presetClass="entr" presetSubtype="10" fill="hold" nodeType="withEffect">
                                  <p:stCondLst>
                                    <p:cond delay="750"/>
                                  </p:stCondLst>
                                  <p:childTnLst>
                                    <p:set>
                                      <p:cBhvr>
                                        <p:cTn id="12" dur="1" fill="hold">
                                          <p:stCondLst>
                                            <p:cond delay="0"/>
                                          </p:stCondLst>
                                        </p:cTn>
                                        <p:tgtEl>
                                          <p:spTgt spid="1027"/>
                                        </p:tgtEl>
                                        <p:attrNameLst>
                                          <p:attrName>style.visibility</p:attrName>
                                        </p:attrNameLst>
                                      </p:cBhvr>
                                      <p:to>
                                        <p:strVal val="visible"/>
                                      </p:to>
                                    </p:set>
                                    <p:animEffect transition="in" filter="randombar(horizontal)">
                                      <p:cBhvr>
                                        <p:cTn id="13" dur="500"/>
                                        <p:tgtEl>
                                          <p:spTgt spid="1027"/>
                                        </p:tgtEl>
                                      </p:cBhvr>
                                    </p:animEffect>
                                  </p:childTnLst>
                                </p:cTn>
                              </p:par>
                              <p:par>
                                <p:cTn id="14" presetID="14" presetClass="entr" presetSubtype="10" fill="hold" grpId="0" nodeType="withEffect" nodePh="1">
                                  <p:stCondLst>
                                    <p:cond delay="750"/>
                                  </p:stCondLst>
                                  <p:endCondLst>
                                    <p:cond evt="begin" delay="0">
                                      <p:tn val="14"/>
                                    </p:cond>
                                  </p:end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par>
                                <p:cTn id="17" presetID="14" presetClass="entr" presetSubtype="10"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pPr marL="0" indent="0">
              <a:buNone/>
            </a:pPr>
            <a:r>
              <a:rPr lang="lt-LT" dirty="0" smtClean="0"/>
              <a:t>Supažindinti su E. M. </a:t>
            </a:r>
            <a:r>
              <a:rPr lang="lt-LT" dirty="0" err="1" smtClean="0"/>
              <a:t>Remarko</a:t>
            </a:r>
            <a:r>
              <a:rPr lang="lt-LT" dirty="0" smtClean="0"/>
              <a:t> romanu „Vakarų fronte nieko naujo“</a:t>
            </a:r>
            <a:endParaRPr lang="lt-LT" dirty="0"/>
          </a:p>
        </p:txBody>
      </p:sp>
      <p:sp>
        <p:nvSpPr>
          <p:cNvPr id="3" name="Antraštė 2"/>
          <p:cNvSpPr>
            <a:spLocks noGrp="1"/>
          </p:cNvSpPr>
          <p:nvPr>
            <p:ph type="title"/>
          </p:nvPr>
        </p:nvSpPr>
        <p:spPr/>
        <p:txBody>
          <a:bodyPr/>
          <a:lstStyle/>
          <a:p>
            <a:r>
              <a:rPr lang="lt-LT" dirty="0" smtClean="0"/>
              <a:t>Tikslas</a:t>
            </a:r>
            <a:endParaRPr lang="lt-L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3356992"/>
            <a:ext cx="4248472" cy="318635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130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75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grpId="0" nodeType="withEffect">
                                  <p:stCondLst>
                                    <p:cond delay="75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750"/>
                                  </p:stCondLst>
                                  <p:childTnLst>
                                    <p:set>
                                      <p:cBhvr>
                                        <p:cTn id="12" dur="1" fill="hold">
                                          <p:stCondLst>
                                            <p:cond delay="0"/>
                                          </p:stCondLst>
                                        </p:cTn>
                                        <p:tgtEl>
                                          <p:spTgt spid="1026"/>
                                        </p:tgtEl>
                                        <p:attrNameLst>
                                          <p:attrName>style.visibility</p:attrName>
                                        </p:attrNameLst>
                                      </p:cBhvr>
                                      <p:to>
                                        <p:strVal val="visible"/>
                                      </p:to>
                                    </p:set>
                                    <p:animEffect transition="in" filter="randombar(horizontal)">
                                      <p:cBhvr>
                                        <p:cTn id="1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872067" y="1988840"/>
            <a:ext cx="7804389" cy="4464496"/>
          </a:xfrm>
        </p:spPr>
        <p:txBody>
          <a:bodyPr>
            <a:normAutofit fontScale="92500" lnSpcReduction="10000"/>
          </a:bodyPr>
          <a:lstStyle/>
          <a:p>
            <a:r>
              <a:rPr lang="lt-LT" dirty="0" smtClean="0">
                <a:hlinkClick r:id="rId3" action="ppaction://hlinksldjump"/>
              </a:rPr>
              <a:t>Knygos </a:t>
            </a:r>
            <a:r>
              <a:rPr lang="lt-LT" dirty="0">
                <a:hlinkClick r:id="rId3" action="ppaction://hlinksldjump"/>
              </a:rPr>
              <a:t>autorius</a:t>
            </a:r>
            <a:endParaRPr lang="lt-LT" dirty="0"/>
          </a:p>
          <a:p>
            <a:r>
              <a:rPr lang="lt-LT" dirty="0" smtClean="0">
                <a:hlinkClick r:id="rId4" action="ppaction://hlinksldjump"/>
              </a:rPr>
              <a:t>Romano pavadinimo prasmė</a:t>
            </a:r>
            <a:endParaRPr lang="lt-LT" dirty="0" smtClean="0"/>
          </a:p>
          <a:p>
            <a:r>
              <a:rPr lang="lt-LT" dirty="0" smtClean="0">
                <a:hlinkClick r:id="rId5" action="ppaction://hlinksldjump"/>
              </a:rPr>
              <a:t>Trumpas kūrinio aprašymas</a:t>
            </a:r>
            <a:endParaRPr lang="lt-LT" dirty="0" smtClean="0"/>
          </a:p>
          <a:p>
            <a:r>
              <a:rPr lang="lt-LT" dirty="0" smtClean="0">
                <a:hlinkClick r:id="rId6" action="ppaction://hlinksldjump"/>
              </a:rPr>
              <a:t>Kūrinio temos ir problemos</a:t>
            </a:r>
            <a:endParaRPr lang="lt-LT" dirty="0" smtClean="0"/>
          </a:p>
          <a:p>
            <a:r>
              <a:rPr lang="lt-LT" dirty="0" smtClean="0">
                <a:hlinkClick r:id="rId7" action="ppaction://hlinksldjump"/>
              </a:rPr>
              <a:t>Pagrindinis veikėjas</a:t>
            </a:r>
            <a:endParaRPr lang="lt-LT" dirty="0" smtClean="0"/>
          </a:p>
          <a:p>
            <a:r>
              <a:rPr lang="lt-LT" dirty="0" smtClean="0">
                <a:hlinkClick r:id="rId8" action="ppaction://hlinksldjump"/>
              </a:rPr>
              <a:t>Kūrinio idėja ir vertybės</a:t>
            </a:r>
            <a:endParaRPr lang="lt-LT" dirty="0" smtClean="0"/>
          </a:p>
          <a:p>
            <a:r>
              <a:rPr lang="lt-LT" dirty="0" smtClean="0">
                <a:hlinkClick r:id="rId9" action="ppaction://hlinksldjump"/>
              </a:rPr>
              <a:t>Aforizmai</a:t>
            </a:r>
            <a:endParaRPr lang="lt-LT" dirty="0" smtClean="0"/>
          </a:p>
          <a:p>
            <a:r>
              <a:rPr lang="lt-LT" dirty="0" smtClean="0">
                <a:hlinkClick r:id="rId10" action="ppaction://hlinksldjump"/>
              </a:rPr>
              <a:t>Kūrinio aktualumas šiomis dienomis</a:t>
            </a:r>
            <a:endParaRPr lang="lt-LT" dirty="0" smtClean="0"/>
          </a:p>
          <a:p>
            <a:r>
              <a:rPr lang="lt-LT" dirty="0" smtClean="0">
                <a:hlinkClick r:id="rId11" action="ppaction://hlinksldjump"/>
              </a:rPr>
              <a:t>Temų pavadinimai rašiniams</a:t>
            </a:r>
            <a:endParaRPr lang="lt-LT" dirty="0" smtClean="0"/>
          </a:p>
          <a:p>
            <a:r>
              <a:rPr lang="lt-LT" dirty="0" smtClean="0">
                <a:hlinkClick r:id="rId12" action="ppaction://hlinksldjump"/>
              </a:rPr>
              <a:t>Apibendrinimas</a:t>
            </a:r>
            <a:endParaRPr lang="lt-LT" dirty="0" smtClean="0"/>
          </a:p>
          <a:p>
            <a:r>
              <a:rPr lang="lt-LT" dirty="0" smtClean="0">
                <a:hlinkClick r:id="rId13" action="ppaction://hlinksldjump"/>
              </a:rPr>
              <a:t>Kūrinio </a:t>
            </a:r>
            <a:r>
              <a:rPr lang="lt-LT" dirty="0" err="1" smtClean="0">
                <a:hlinkClick r:id="rId13" action="ppaction://hlinksldjump"/>
              </a:rPr>
              <a:t>vizualizacija</a:t>
            </a:r>
            <a:endParaRPr lang="lt-LT" dirty="0" smtClean="0"/>
          </a:p>
          <a:p>
            <a:r>
              <a:rPr lang="lt-LT" dirty="0" smtClean="0">
                <a:hlinkClick r:id="rId14" action="ppaction://hlinksldjump"/>
              </a:rPr>
              <a:t>Naudota literatūra</a:t>
            </a:r>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a:p>
          <a:p>
            <a:endParaRPr lang="lt-LT" dirty="0" smtClean="0"/>
          </a:p>
          <a:p>
            <a:endParaRPr lang="lt-LT" dirty="0" smtClean="0"/>
          </a:p>
          <a:p>
            <a:endParaRPr lang="lt-LT" dirty="0" smtClean="0"/>
          </a:p>
          <a:p>
            <a:endParaRPr lang="lt-LT" dirty="0"/>
          </a:p>
        </p:txBody>
      </p:sp>
      <p:sp>
        <p:nvSpPr>
          <p:cNvPr id="3" name="Antraštė 2"/>
          <p:cNvSpPr>
            <a:spLocks noGrp="1"/>
          </p:cNvSpPr>
          <p:nvPr>
            <p:ph type="title"/>
          </p:nvPr>
        </p:nvSpPr>
        <p:spPr/>
        <p:txBody>
          <a:bodyPr/>
          <a:lstStyle/>
          <a:p>
            <a:r>
              <a:rPr lang="lt-LT" dirty="0" smtClean="0"/>
              <a:t>Turinys</a:t>
            </a:r>
            <a:endParaRPr lang="lt-LT" dirty="0"/>
          </a:p>
        </p:txBody>
      </p:sp>
    </p:spTree>
    <p:extLst>
      <p:ext uri="{BB962C8B-B14F-4D97-AF65-F5344CB8AC3E}">
        <p14:creationId xmlns:p14="http://schemas.microsoft.com/office/powerpoint/2010/main" val="329001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75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grpId="0" nodeType="withEffect">
                                  <p:stCondLst>
                                    <p:cond delay="75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0" dur="500"/>
                                        <p:tgtEl>
                                          <p:spTgt spid="2">
                                            <p:txEl>
                                              <p:pRg st="1" end="1"/>
                                            </p:txEl>
                                          </p:spTgt>
                                        </p:tgtEl>
                                      </p:cBhvr>
                                    </p:animEffect>
                                  </p:childTnLst>
                                </p:cTn>
                              </p:par>
                              <p:par>
                                <p:cTn id="11" presetID="14" presetClass="entr" presetSubtype="10" fill="hold" grpId="0" nodeType="withEffect">
                                  <p:stCondLst>
                                    <p:cond delay="75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3" dur="500"/>
                                        <p:tgtEl>
                                          <p:spTgt spid="2">
                                            <p:txEl>
                                              <p:pRg st="2" end="2"/>
                                            </p:txEl>
                                          </p:spTgt>
                                        </p:tgtEl>
                                      </p:cBhvr>
                                    </p:animEffect>
                                  </p:childTnLst>
                                </p:cTn>
                              </p:par>
                              <p:par>
                                <p:cTn id="14" presetID="14" presetClass="entr" presetSubtype="10" fill="hold" grpId="0" nodeType="withEffect">
                                  <p:stCondLst>
                                    <p:cond delay="75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6" dur="500"/>
                                        <p:tgtEl>
                                          <p:spTgt spid="2">
                                            <p:txEl>
                                              <p:pRg st="3" end="3"/>
                                            </p:txEl>
                                          </p:spTgt>
                                        </p:tgtEl>
                                      </p:cBhvr>
                                    </p:animEffect>
                                  </p:childTnLst>
                                </p:cTn>
                              </p:par>
                              <p:par>
                                <p:cTn id="17" presetID="14" presetClass="entr" presetSubtype="10" fill="hold" grpId="0" nodeType="withEffect">
                                  <p:stCondLst>
                                    <p:cond delay="75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9" dur="500"/>
                                        <p:tgtEl>
                                          <p:spTgt spid="2">
                                            <p:txEl>
                                              <p:pRg st="4" end="4"/>
                                            </p:txEl>
                                          </p:spTgt>
                                        </p:tgtEl>
                                      </p:cBhvr>
                                    </p:animEffect>
                                  </p:childTnLst>
                                </p:cTn>
                              </p:par>
                              <p:par>
                                <p:cTn id="20" presetID="14" presetClass="entr" presetSubtype="10" fill="hold" grpId="0" nodeType="withEffect">
                                  <p:stCondLst>
                                    <p:cond delay="75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par>
                                <p:cTn id="23" presetID="14" presetClass="entr" presetSubtype="10" fill="hold" grpId="0" nodeType="withEffect">
                                  <p:stCondLst>
                                    <p:cond delay="75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5" dur="500"/>
                                        <p:tgtEl>
                                          <p:spTgt spid="2">
                                            <p:txEl>
                                              <p:pRg st="6" end="6"/>
                                            </p:txEl>
                                          </p:spTgt>
                                        </p:tgtEl>
                                      </p:cBhvr>
                                    </p:animEffect>
                                  </p:childTnLst>
                                </p:cTn>
                              </p:par>
                              <p:par>
                                <p:cTn id="26" presetID="14" presetClass="entr" presetSubtype="10" fill="hold" grpId="0" nodeType="withEffect">
                                  <p:stCondLst>
                                    <p:cond delay="750"/>
                                  </p:stCondLst>
                                  <p:childTnLst>
                                    <p:set>
                                      <p:cBhvr>
                                        <p:cTn id="27" dur="1" fill="hold">
                                          <p:stCondLst>
                                            <p:cond delay="0"/>
                                          </p:stCondLst>
                                        </p:cTn>
                                        <p:tgtEl>
                                          <p:spTgt spid="2">
                                            <p:txEl>
                                              <p:pRg st="7" end="7"/>
                                            </p:txEl>
                                          </p:spTgt>
                                        </p:tgtEl>
                                        <p:attrNameLst>
                                          <p:attrName>style.visibility</p:attrName>
                                        </p:attrNameLst>
                                      </p:cBhvr>
                                      <p:to>
                                        <p:strVal val="visible"/>
                                      </p:to>
                                    </p:set>
                                    <p:animEffect transition="in" filter="randombar(horizontal)">
                                      <p:cBhvr>
                                        <p:cTn id="28" dur="500"/>
                                        <p:tgtEl>
                                          <p:spTgt spid="2">
                                            <p:txEl>
                                              <p:pRg st="7" end="7"/>
                                            </p:txEl>
                                          </p:spTgt>
                                        </p:tgtEl>
                                      </p:cBhvr>
                                    </p:animEffect>
                                  </p:childTnLst>
                                </p:cTn>
                              </p:par>
                              <p:par>
                                <p:cTn id="29" presetID="14" presetClass="entr" presetSubtype="10" fill="hold" grpId="0" nodeType="withEffect">
                                  <p:stCondLst>
                                    <p:cond delay="750"/>
                                  </p:stCondLst>
                                  <p:childTnLst>
                                    <p:set>
                                      <p:cBhvr>
                                        <p:cTn id="30" dur="1" fill="hold">
                                          <p:stCondLst>
                                            <p:cond delay="0"/>
                                          </p:stCondLst>
                                        </p:cTn>
                                        <p:tgtEl>
                                          <p:spTgt spid="2">
                                            <p:txEl>
                                              <p:pRg st="8" end="8"/>
                                            </p:txEl>
                                          </p:spTgt>
                                        </p:tgtEl>
                                        <p:attrNameLst>
                                          <p:attrName>style.visibility</p:attrName>
                                        </p:attrNameLst>
                                      </p:cBhvr>
                                      <p:to>
                                        <p:strVal val="visible"/>
                                      </p:to>
                                    </p:set>
                                    <p:animEffect transition="in" filter="randombar(horizontal)">
                                      <p:cBhvr>
                                        <p:cTn id="31" dur="500"/>
                                        <p:tgtEl>
                                          <p:spTgt spid="2">
                                            <p:txEl>
                                              <p:pRg st="8" end="8"/>
                                            </p:txEl>
                                          </p:spTgt>
                                        </p:tgtEl>
                                      </p:cBhvr>
                                    </p:animEffect>
                                  </p:childTnLst>
                                </p:cTn>
                              </p:par>
                              <p:par>
                                <p:cTn id="32" presetID="14" presetClass="entr" presetSubtype="10" fill="hold" grpId="0" nodeType="withEffect">
                                  <p:stCondLst>
                                    <p:cond delay="750"/>
                                  </p:stCondLst>
                                  <p:childTnLst>
                                    <p:set>
                                      <p:cBhvr>
                                        <p:cTn id="33" dur="1" fill="hold">
                                          <p:stCondLst>
                                            <p:cond delay="0"/>
                                          </p:stCondLst>
                                        </p:cTn>
                                        <p:tgtEl>
                                          <p:spTgt spid="2">
                                            <p:txEl>
                                              <p:pRg st="9" end="9"/>
                                            </p:txEl>
                                          </p:spTgt>
                                        </p:tgtEl>
                                        <p:attrNameLst>
                                          <p:attrName>style.visibility</p:attrName>
                                        </p:attrNameLst>
                                      </p:cBhvr>
                                      <p:to>
                                        <p:strVal val="visible"/>
                                      </p:to>
                                    </p:set>
                                    <p:animEffect transition="in" filter="randombar(horizontal)">
                                      <p:cBhvr>
                                        <p:cTn id="34" dur="500"/>
                                        <p:tgtEl>
                                          <p:spTgt spid="2">
                                            <p:txEl>
                                              <p:pRg st="9" end="9"/>
                                            </p:txEl>
                                          </p:spTgt>
                                        </p:tgtEl>
                                      </p:cBhvr>
                                    </p:animEffect>
                                  </p:childTnLst>
                                </p:cTn>
                              </p:par>
                              <p:par>
                                <p:cTn id="35" presetID="14" presetClass="entr" presetSubtype="10" fill="hold" grpId="0" nodeType="withEffect">
                                  <p:stCondLst>
                                    <p:cond delay="750"/>
                                  </p:stCondLst>
                                  <p:childTnLst>
                                    <p:set>
                                      <p:cBhvr>
                                        <p:cTn id="36" dur="1" fill="hold">
                                          <p:stCondLst>
                                            <p:cond delay="0"/>
                                          </p:stCondLst>
                                        </p:cTn>
                                        <p:tgtEl>
                                          <p:spTgt spid="2">
                                            <p:txEl>
                                              <p:pRg st="10" end="10"/>
                                            </p:txEl>
                                          </p:spTgt>
                                        </p:tgtEl>
                                        <p:attrNameLst>
                                          <p:attrName>style.visibility</p:attrName>
                                        </p:attrNameLst>
                                      </p:cBhvr>
                                      <p:to>
                                        <p:strVal val="visible"/>
                                      </p:to>
                                    </p:set>
                                    <p:animEffect transition="in" filter="randombar(horizontal)">
                                      <p:cBhvr>
                                        <p:cTn id="37" dur="500"/>
                                        <p:tgtEl>
                                          <p:spTgt spid="2">
                                            <p:txEl>
                                              <p:pRg st="10" end="10"/>
                                            </p:txEl>
                                          </p:spTgt>
                                        </p:tgtEl>
                                      </p:cBhvr>
                                    </p:animEffect>
                                  </p:childTnLst>
                                </p:cTn>
                              </p:par>
                              <p:par>
                                <p:cTn id="38" presetID="14" presetClass="entr" presetSubtype="10" fill="hold" grpId="0" nodeType="withEffect">
                                  <p:stCondLst>
                                    <p:cond delay="750"/>
                                  </p:stCondLst>
                                  <p:childTnLst>
                                    <p:set>
                                      <p:cBhvr>
                                        <p:cTn id="39" dur="1" fill="hold">
                                          <p:stCondLst>
                                            <p:cond delay="0"/>
                                          </p:stCondLst>
                                        </p:cTn>
                                        <p:tgtEl>
                                          <p:spTgt spid="2">
                                            <p:txEl>
                                              <p:pRg st="11" end="11"/>
                                            </p:txEl>
                                          </p:spTgt>
                                        </p:tgtEl>
                                        <p:attrNameLst>
                                          <p:attrName>style.visibility</p:attrName>
                                        </p:attrNameLst>
                                      </p:cBhvr>
                                      <p:to>
                                        <p:strVal val="visible"/>
                                      </p:to>
                                    </p:set>
                                    <p:animEffect transition="in" filter="randombar(horizontal)">
                                      <p:cBhvr>
                                        <p:cTn id="40" dur="500"/>
                                        <p:tgtEl>
                                          <p:spTgt spid="2">
                                            <p:txEl>
                                              <p:pRg st="11" end="11"/>
                                            </p:txEl>
                                          </p:spTgt>
                                        </p:tgtEl>
                                      </p:cBhvr>
                                    </p:animEffect>
                                  </p:childTnLst>
                                </p:cTn>
                              </p:par>
                              <p:par>
                                <p:cTn id="41" presetID="14" presetClass="entr" presetSubtype="10" fill="hold" grpId="0" nodeType="withEffect">
                                  <p:stCondLst>
                                    <p:cond delay="750"/>
                                  </p:stCondLst>
                                  <p:childTnLst>
                                    <p:set>
                                      <p:cBhvr>
                                        <p:cTn id="42" dur="1" fill="hold">
                                          <p:stCondLst>
                                            <p:cond delay="0"/>
                                          </p:stCondLst>
                                        </p:cTn>
                                        <p:tgtEl>
                                          <p:spTgt spid="3"/>
                                        </p:tgtEl>
                                        <p:attrNameLst>
                                          <p:attrName>style.visibility</p:attrName>
                                        </p:attrNameLst>
                                      </p:cBhvr>
                                      <p:to>
                                        <p:strVal val="visible"/>
                                      </p:to>
                                    </p:set>
                                    <p:animEffect transition="in" filter="randombar(horizontal)">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560" y="2708920"/>
            <a:ext cx="2373891" cy="3451225"/>
          </a:xfrm>
          <a:prstGeom prst="rect">
            <a:avLst/>
          </a:prstGeom>
          <a:ln>
            <a:noFill/>
          </a:ln>
          <a:effectLst>
            <a:softEdge rad="112500"/>
          </a:effectLst>
        </p:spPr>
      </p:pic>
      <p:sp>
        <p:nvSpPr>
          <p:cNvPr id="3" name="Antraštė 2"/>
          <p:cNvSpPr>
            <a:spLocks noGrp="1"/>
          </p:cNvSpPr>
          <p:nvPr>
            <p:ph type="title"/>
          </p:nvPr>
        </p:nvSpPr>
        <p:spPr/>
        <p:txBody>
          <a:bodyPr>
            <a:normAutofit fontScale="90000"/>
          </a:bodyPr>
          <a:lstStyle/>
          <a:p>
            <a:r>
              <a:rPr lang="lt-LT" dirty="0" err="1" smtClean="0"/>
              <a:t>Erichas</a:t>
            </a:r>
            <a:r>
              <a:rPr lang="lt-LT" dirty="0" smtClean="0"/>
              <a:t> Maria Remarkas (1898-1970)</a:t>
            </a:r>
            <a:endParaRPr lang="lt-LT" dirty="0"/>
          </a:p>
        </p:txBody>
      </p:sp>
      <p:sp>
        <p:nvSpPr>
          <p:cNvPr id="5" name="Stačiakampis 4"/>
          <p:cNvSpPr/>
          <p:nvPr/>
        </p:nvSpPr>
        <p:spPr>
          <a:xfrm>
            <a:off x="3707904" y="3244334"/>
            <a:ext cx="5160387" cy="1477328"/>
          </a:xfrm>
          <a:prstGeom prst="rect">
            <a:avLst/>
          </a:prstGeom>
        </p:spPr>
        <p:txBody>
          <a:bodyPr wrap="none">
            <a:spAutoFit/>
          </a:bodyPr>
          <a:lstStyle/>
          <a:p>
            <a:r>
              <a:rPr lang="lt-LT" dirty="0" smtClean="0"/>
              <a:t>Vienas populiariausių XX a. vokiečių rašytojų.</a:t>
            </a:r>
          </a:p>
          <a:p>
            <a:r>
              <a:rPr lang="lt-LT" dirty="0"/>
              <a:t>Į</a:t>
            </a:r>
            <a:r>
              <a:rPr lang="lt-LT" dirty="0" smtClean="0"/>
              <a:t>taigus „prarastosios kartos“ likimo </a:t>
            </a:r>
            <a:r>
              <a:rPr lang="en-US" dirty="0" err="1" smtClean="0"/>
              <a:t>vaizduotojas</a:t>
            </a:r>
            <a:r>
              <a:rPr lang="lt-LT" dirty="0" smtClean="0"/>
              <a:t>.</a:t>
            </a:r>
            <a:endParaRPr lang="en-US" dirty="0" smtClean="0"/>
          </a:p>
          <a:p>
            <a:r>
              <a:rPr lang="en-US" dirty="0" smtClean="0"/>
              <a:t>E. M. </a:t>
            </a:r>
            <a:r>
              <a:rPr lang="en-US" dirty="0" err="1" smtClean="0"/>
              <a:t>Remarkas</a:t>
            </a:r>
            <a:r>
              <a:rPr lang="en-US" dirty="0" smtClean="0"/>
              <a:t> </a:t>
            </a:r>
            <a:r>
              <a:rPr lang="en-US" dirty="0" err="1" smtClean="0"/>
              <a:t>priklauso</a:t>
            </a:r>
            <a:r>
              <a:rPr lang="en-US" dirty="0" smtClean="0"/>
              <a:t> </a:t>
            </a:r>
            <a:r>
              <a:rPr lang="en-US" dirty="0" err="1" smtClean="0"/>
              <a:t>ra</a:t>
            </a:r>
            <a:r>
              <a:rPr lang="lt-LT" dirty="0" smtClean="0"/>
              <a:t>š</a:t>
            </a:r>
            <a:r>
              <a:rPr lang="en-US" dirty="0" err="1" smtClean="0"/>
              <a:t>ytoj</a:t>
            </a:r>
            <a:r>
              <a:rPr lang="lt-LT" dirty="0" smtClean="0"/>
              <a:t>ų</a:t>
            </a:r>
            <a:r>
              <a:rPr lang="en-US" dirty="0" smtClean="0"/>
              <a:t> </a:t>
            </a:r>
            <a:r>
              <a:rPr lang="en-US" dirty="0" err="1" smtClean="0"/>
              <a:t>kartai</a:t>
            </a:r>
            <a:r>
              <a:rPr lang="en-US" dirty="0" smtClean="0"/>
              <a:t>,</a:t>
            </a:r>
            <a:r>
              <a:rPr lang="lt-LT" dirty="0" smtClean="0"/>
              <a:t> patyrusiai </a:t>
            </a:r>
          </a:p>
          <a:p>
            <a:r>
              <a:rPr lang="lt-LT" dirty="0"/>
              <a:t>d</a:t>
            </a:r>
            <a:r>
              <a:rPr lang="lt-LT" dirty="0" smtClean="0"/>
              <a:t>ramatiškus XX a. istorinius įvykius: I pasaulinį karą,</a:t>
            </a:r>
          </a:p>
          <a:p>
            <a:r>
              <a:rPr lang="lt-LT" dirty="0" smtClean="0"/>
              <a:t> fašistinį terorą, II pasaulinį karą.</a:t>
            </a:r>
            <a:r>
              <a:rPr lang="en-US" dirty="0" smtClean="0"/>
              <a:t> </a:t>
            </a:r>
            <a:endParaRPr lang="lt-LT" dirty="0" smtClean="0"/>
          </a:p>
        </p:txBody>
      </p:sp>
      <p:sp>
        <p:nvSpPr>
          <p:cNvPr id="2" name="Veiksmo mygtukas: namai 1">
            <a:hlinkClick r:id="rId3" action="ppaction://hlinksldjump" highlightClick="1"/>
          </p:cNvPr>
          <p:cNvSpPr/>
          <p:nvPr/>
        </p:nvSpPr>
        <p:spPr>
          <a:xfrm>
            <a:off x="8532440" y="6381328"/>
            <a:ext cx="335851" cy="288032"/>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735820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75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75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grpId="0" nodeType="withEffect">
                                  <p:stCondLst>
                                    <p:cond delay="75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par>
                                <p:cTn id="14" presetID="14" presetClass="entr" presetSubtype="10" fill="hold" grpId="0" nodeType="withEffect">
                                  <p:stCondLst>
                                    <p:cond delay="750"/>
                                  </p:stCondLst>
                                  <p:childTnLst>
                                    <p:set>
                                      <p:cBhvr>
                                        <p:cTn id="15" dur="1" fill="hold">
                                          <p:stCondLst>
                                            <p:cond delay="0"/>
                                          </p:stCondLst>
                                        </p:cTn>
                                        <p:tgtEl>
                                          <p:spTgt spid="2"/>
                                        </p:tgtEl>
                                        <p:attrNameLst>
                                          <p:attrName>style.visibility</p:attrName>
                                        </p:attrNameLst>
                                      </p:cBhvr>
                                      <p:to>
                                        <p:strVal val="visible"/>
                                      </p:to>
                                    </p:set>
                                    <p:animEffect transition="in" filter="randombar(horizont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normAutofit fontScale="92500" lnSpcReduction="20000"/>
          </a:bodyPr>
          <a:lstStyle/>
          <a:p>
            <a:r>
              <a:rPr lang="lt-LT" dirty="0" smtClean="0"/>
              <a:t>Gimęs Vokietijoje - </a:t>
            </a:r>
            <a:r>
              <a:rPr lang="lt-LT" dirty="0" err="1" smtClean="0"/>
              <a:t>Osnabriuke</a:t>
            </a:r>
            <a:r>
              <a:rPr lang="lt-LT" dirty="0" smtClean="0"/>
              <a:t>, knygnešio šeimoje.</a:t>
            </a:r>
          </a:p>
          <a:p>
            <a:r>
              <a:rPr lang="lt-LT" dirty="0" smtClean="0"/>
              <a:t>Nuo pat jaunystės jautė potraukį literatūrai, muzikai, menui.</a:t>
            </a:r>
          </a:p>
          <a:p>
            <a:r>
              <a:rPr lang="lt-LT" dirty="0" smtClean="0"/>
              <a:t>Sulaukęs 18-kos metų jis tapo savanoris Pirmajame pasauliniame kare.</a:t>
            </a:r>
          </a:p>
          <a:p>
            <a:r>
              <a:rPr lang="lt-LT" dirty="0" smtClean="0"/>
              <a:t>Per karą buvo sužeistas, likusį karo laiką praleido ligoninėje.</a:t>
            </a:r>
          </a:p>
          <a:p>
            <a:r>
              <a:rPr lang="lt-LT" dirty="0" smtClean="0"/>
              <a:t>1938 m. atimta Vokietijos pilietybė (apšaukiamas žydu).</a:t>
            </a:r>
          </a:p>
          <a:p>
            <a:r>
              <a:rPr lang="lt-LT" dirty="0" smtClean="0"/>
              <a:t>1947 m. emigruoja į JAV, gauna jos pilietybę</a:t>
            </a:r>
            <a:r>
              <a:rPr lang="en-US" dirty="0" smtClean="0"/>
              <a:t> ( ten </a:t>
            </a:r>
            <a:r>
              <a:rPr lang="en-US" dirty="0" err="1" smtClean="0"/>
              <a:t>ved</a:t>
            </a:r>
            <a:r>
              <a:rPr lang="lt-LT" dirty="0" smtClean="0"/>
              <a:t>ė).</a:t>
            </a:r>
          </a:p>
          <a:p>
            <a:r>
              <a:rPr lang="lt-LT" dirty="0" smtClean="0"/>
              <a:t>1970 m. mirė Šveicarijos mieste Lokarne, nuo aterosklerozės komplikacijų, po kurių jį ištiko keletas infarktų. </a:t>
            </a:r>
          </a:p>
          <a:p>
            <a:endParaRPr lang="lt-LT" dirty="0"/>
          </a:p>
        </p:txBody>
      </p:sp>
      <p:sp>
        <p:nvSpPr>
          <p:cNvPr id="3" name="Antraštė 2"/>
          <p:cNvSpPr>
            <a:spLocks noGrp="1"/>
          </p:cNvSpPr>
          <p:nvPr>
            <p:ph type="title"/>
          </p:nvPr>
        </p:nvSpPr>
        <p:spPr/>
        <p:txBody>
          <a:bodyPr/>
          <a:lstStyle/>
          <a:p>
            <a:r>
              <a:rPr lang="lt-LT" dirty="0" smtClean="0"/>
              <a:t>Gyvenimas ir asmenybė</a:t>
            </a:r>
            <a:endParaRPr lang="lt-LT" dirty="0"/>
          </a:p>
        </p:txBody>
      </p:sp>
      <p:sp>
        <p:nvSpPr>
          <p:cNvPr id="4" name="Veiksmo mygtukas: atgal arba ankstesnis 3">
            <a:hlinkClick r:id="rId2" action="ppaction://hlinksldjump" highlightClick="1"/>
          </p:cNvPr>
          <p:cNvSpPr/>
          <p:nvPr/>
        </p:nvSpPr>
        <p:spPr>
          <a:xfrm>
            <a:off x="7956376" y="6381328"/>
            <a:ext cx="360040"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Veiksmo mygtukas: namai 4">
            <a:hlinkClick r:id="rId3" action="ppaction://hlinksldjump" highlightClick="1"/>
          </p:cNvPr>
          <p:cNvSpPr/>
          <p:nvPr/>
        </p:nvSpPr>
        <p:spPr>
          <a:xfrm>
            <a:off x="8532440" y="6381328"/>
            <a:ext cx="288032" cy="288032"/>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36318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75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grpId="0" nodeType="withEffect">
                                  <p:stCondLst>
                                    <p:cond delay="75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0" dur="500"/>
                                        <p:tgtEl>
                                          <p:spTgt spid="2">
                                            <p:txEl>
                                              <p:pRg st="1" end="1"/>
                                            </p:txEl>
                                          </p:spTgt>
                                        </p:tgtEl>
                                      </p:cBhvr>
                                    </p:animEffect>
                                  </p:childTnLst>
                                </p:cTn>
                              </p:par>
                              <p:par>
                                <p:cTn id="11" presetID="14" presetClass="entr" presetSubtype="10" fill="hold" grpId="0" nodeType="withEffect">
                                  <p:stCondLst>
                                    <p:cond delay="75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3" dur="500"/>
                                        <p:tgtEl>
                                          <p:spTgt spid="2">
                                            <p:txEl>
                                              <p:pRg st="2" end="2"/>
                                            </p:txEl>
                                          </p:spTgt>
                                        </p:tgtEl>
                                      </p:cBhvr>
                                    </p:animEffect>
                                  </p:childTnLst>
                                </p:cTn>
                              </p:par>
                              <p:par>
                                <p:cTn id="14" presetID="14" presetClass="entr" presetSubtype="10" fill="hold" grpId="0" nodeType="withEffect">
                                  <p:stCondLst>
                                    <p:cond delay="75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6" dur="500"/>
                                        <p:tgtEl>
                                          <p:spTgt spid="2">
                                            <p:txEl>
                                              <p:pRg st="3" end="3"/>
                                            </p:txEl>
                                          </p:spTgt>
                                        </p:tgtEl>
                                      </p:cBhvr>
                                    </p:animEffect>
                                  </p:childTnLst>
                                </p:cTn>
                              </p:par>
                              <p:par>
                                <p:cTn id="17" presetID="14" presetClass="entr" presetSubtype="10" fill="hold" grpId="0" nodeType="withEffect">
                                  <p:stCondLst>
                                    <p:cond delay="75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9" dur="500"/>
                                        <p:tgtEl>
                                          <p:spTgt spid="2">
                                            <p:txEl>
                                              <p:pRg st="4" end="4"/>
                                            </p:txEl>
                                          </p:spTgt>
                                        </p:tgtEl>
                                      </p:cBhvr>
                                    </p:animEffect>
                                  </p:childTnLst>
                                </p:cTn>
                              </p:par>
                              <p:par>
                                <p:cTn id="20" presetID="14" presetClass="entr" presetSubtype="10" fill="hold" grpId="0" nodeType="withEffect">
                                  <p:stCondLst>
                                    <p:cond delay="75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par>
                                <p:cTn id="23" presetID="14" presetClass="entr" presetSubtype="10" fill="hold" grpId="0" nodeType="withEffect">
                                  <p:stCondLst>
                                    <p:cond delay="75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5" dur="500"/>
                                        <p:tgtEl>
                                          <p:spTgt spid="2">
                                            <p:txEl>
                                              <p:pRg st="6" end="6"/>
                                            </p:txEl>
                                          </p:spTgt>
                                        </p:tgtEl>
                                      </p:cBhvr>
                                    </p:animEffect>
                                  </p:childTnLst>
                                </p:cTn>
                              </p:par>
                              <p:par>
                                <p:cTn id="26" presetID="14" presetClass="entr" presetSubtype="10" fill="hold" grpId="0" nodeType="withEffect">
                                  <p:stCondLst>
                                    <p:cond delay="750"/>
                                  </p:stCondLst>
                                  <p:childTnLst>
                                    <p:set>
                                      <p:cBhvr>
                                        <p:cTn id="27" dur="1" fill="hold">
                                          <p:stCondLst>
                                            <p:cond delay="0"/>
                                          </p:stCondLst>
                                        </p:cTn>
                                        <p:tgtEl>
                                          <p:spTgt spid="3"/>
                                        </p:tgtEl>
                                        <p:attrNameLst>
                                          <p:attrName>style.visibility</p:attrName>
                                        </p:attrNameLst>
                                      </p:cBhvr>
                                      <p:to>
                                        <p:strVal val="visible"/>
                                      </p:to>
                                    </p:set>
                                    <p:animEffect transition="in" filter="randombar(horizontal)">
                                      <p:cBhvr>
                                        <p:cTn id="28" dur="500"/>
                                        <p:tgtEl>
                                          <p:spTgt spid="3"/>
                                        </p:tgtEl>
                                      </p:cBhvr>
                                    </p:animEffect>
                                  </p:childTnLst>
                                </p:cTn>
                              </p:par>
                              <p:par>
                                <p:cTn id="29" presetID="14" presetClass="entr" presetSubtype="10" fill="hold" grpId="0" nodeType="withEffect">
                                  <p:stCondLst>
                                    <p:cond delay="750"/>
                                  </p:stCondLst>
                                  <p:childTnLst>
                                    <p:set>
                                      <p:cBhvr>
                                        <p:cTn id="30" dur="1" fill="hold">
                                          <p:stCondLst>
                                            <p:cond delay="0"/>
                                          </p:stCondLst>
                                        </p:cTn>
                                        <p:tgtEl>
                                          <p:spTgt spid="4"/>
                                        </p:tgtEl>
                                        <p:attrNameLst>
                                          <p:attrName>style.visibility</p:attrName>
                                        </p:attrNameLst>
                                      </p:cBhvr>
                                      <p:to>
                                        <p:strVal val="visible"/>
                                      </p:to>
                                    </p:set>
                                    <p:animEffect transition="in" filter="randombar(horizontal)">
                                      <p:cBhvr>
                                        <p:cTn id="31" dur="500"/>
                                        <p:tgtEl>
                                          <p:spTgt spid="4"/>
                                        </p:tgtEl>
                                      </p:cBhvr>
                                    </p:animEffect>
                                  </p:childTnLst>
                                </p:cTn>
                              </p:par>
                              <p:par>
                                <p:cTn id="32" presetID="14" presetClass="entr" presetSubtype="10" fill="hold" grpId="0" nodeType="withEffect">
                                  <p:stCondLst>
                                    <p:cond delay="750"/>
                                  </p:stCondLst>
                                  <p:childTnLst>
                                    <p:set>
                                      <p:cBhvr>
                                        <p:cTn id="33" dur="1" fill="hold">
                                          <p:stCondLst>
                                            <p:cond delay="0"/>
                                          </p:stCondLst>
                                        </p:cTn>
                                        <p:tgtEl>
                                          <p:spTgt spid="5"/>
                                        </p:tgtEl>
                                        <p:attrNameLst>
                                          <p:attrName>style.visibility</p:attrName>
                                        </p:attrNameLst>
                                      </p:cBhvr>
                                      <p:to>
                                        <p:strVal val="visible"/>
                                      </p:to>
                                    </p:set>
                                    <p:animEffect transition="in" filter="randombar(horizontal)">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pPr marL="0" indent="0">
              <a:buNone/>
            </a:pPr>
            <a:r>
              <a:rPr lang="lt-LT" dirty="0" smtClean="0"/>
              <a:t>	Romano pavadinime gali atsispindėti žmogaus gyvybės netekties </a:t>
            </a:r>
            <a:r>
              <a:rPr lang="lt-LT" dirty="0" err="1" smtClean="0"/>
              <a:t>nereikšmingumas</a:t>
            </a:r>
            <a:r>
              <a:rPr lang="lt-LT" dirty="0" smtClean="0"/>
              <a:t>. 1918 m. žūva Paulius </a:t>
            </a:r>
            <a:r>
              <a:rPr lang="lt-LT" dirty="0" err="1" smtClean="0"/>
              <a:t>Boimeris</a:t>
            </a:r>
            <a:r>
              <a:rPr lang="lt-LT" dirty="0" smtClean="0"/>
              <a:t>, tai ta diena, kai kariuomenės pranešime skambėjo vienas sakinys: „Vakarų fronte nieko naujo“ – tai reiškia, kad jo mirtis, kai jis krito </a:t>
            </a:r>
            <a:r>
              <a:rPr lang="lt-LT" dirty="0" err="1" smtClean="0"/>
              <a:t>kniūpsčias</a:t>
            </a:r>
            <a:r>
              <a:rPr lang="lt-LT" dirty="0" smtClean="0"/>
              <a:t> ir gulėjo ant žemės, buvo visiškai nereikšminga. Karas – tai priežastis, kuri žmogaus gyvybės netekimą apibūdino, kaip nebereikalingo daikto išmetimą.    </a:t>
            </a:r>
            <a:endParaRPr lang="lt-LT" dirty="0"/>
          </a:p>
        </p:txBody>
      </p:sp>
      <p:sp>
        <p:nvSpPr>
          <p:cNvPr id="3" name="Antraštė 2"/>
          <p:cNvSpPr>
            <a:spLocks noGrp="1"/>
          </p:cNvSpPr>
          <p:nvPr>
            <p:ph type="title"/>
          </p:nvPr>
        </p:nvSpPr>
        <p:spPr/>
        <p:txBody>
          <a:bodyPr/>
          <a:lstStyle/>
          <a:p>
            <a:r>
              <a:rPr lang="lt-LT" dirty="0" smtClean="0"/>
              <a:t>Pavadinimas </a:t>
            </a:r>
            <a:endParaRPr lang="lt-LT" dirty="0"/>
          </a:p>
        </p:txBody>
      </p:sp>
      <p:sp>
        <p:nvSpPr>
          <p:cNvPr id="4" name="Veiksmo mygtukas: namai 3">
            <a:hlinkClick r:id="rId2" action="ppaction://hlinksldjump" highlightClick="1"/>
          </p:cNvPr>
          <p:cNvSpPr/>
          <p:nvPr/>
        </p:nvSpPr>
        <p:spPr>
          <a:xfrm>
            <a:off x="8388424" y="6309320"/>
            <a:ext cx="360040" cy="288032"/>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781680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75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grpId="0" nodeType="withEffect">
                                  <p:stCondLst>
                                    <p:cond delay="75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grpId="0" nodeType="withEffect">
                                  <p:stCondLst>
                                    <p:cond delay="75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normAutofit/>
          </a:bodyPr>
          <a:lstStyle/>
          <a:p>
            <a:pPr marL="0" indent="0">
              <a:buNone/>
            </a:pPr>
            <a:r>
              <a:rPr lang="lt-LT" dirty="0" smtClean="0"/>
              <a:t>	Paulius Boimeris ir kiti jaunuoliai išvyksta į karą ką tik iš mokyklos suolo. Čia  jie yra muštruojami karininko, vėliau </a:t>
            </a:r>
            <a:r>
              <a:rPr lang="lt-LT" dirty="0" smtClean="0">
                <a:hlinkClick r:id="rId3"/>
              </a:rPr>
              <a:t>dislokuojami</a:t>
            </a:r>
            <a:r>
              <a:rPr lang="lt-LT" dirty="0" smtClean="0"/>
              <a:t> Vakarų fronte, kur patiriami pirmieji karo žiaurumai. Paulius mokosi išgyventi, prisitaikyti prie žiaurių karo aplinkybių ir pamažu tampa tikru kareiviu.</a:t>
            </a:r>
            <a:br>
              <a:rPr lang="lt-LT" dirty="0" smtClean="0"/>
            </a:br>
            <a:r>
              <a:rPr lang="lt-LT" dirty="0" smtClean="0"/>
              <a:t>Grįžęs iš fronto, sužino, kad yra siunčiamas atostogų namo, kurios priverčia jį susimąstyti apie karo žiaurumą, gyvybės nevertinimą ir kaip tai pakeičia žmogaus gyvenimą.</a:t>
            </a:r>
            <a:endParaRPr lang="lt-LT" dirty="0"/>
          </a:p>
        </p:txBody>
      </p:sp>
      <p:sp>
        <p:nvSpPr>
          <p:cNvPr id="3" name="Antraštė 2"/>
          <p:cNvSpPr>
            <a:spLocks noGrp="1"/>
          </p:cNvSpPr>
          <p:nvPr>
            <p:ph type="title"/>
          </p:nvPr>
        </p:nvSpPr>
        <p:spPr/>
        <p:txBody>
          <a:bodyPr/>
          <a:lstStyle/>
          <a:p>
            <a:r>
              <a:rPr lang="lt-LT" dirty="0" smtClean="0"/>
              <a:t>Siužetas</a:t>
            </a:r>
            <a:endParaRPr lang="lt-LT" dirty="0"/>
          </a:p>
        </p:txBody>
      </p:sp>
      <p:sp>
        <p:nvSpPr>
          <p:cNvPr id="4" name="Veiksmo mygtukas: namai 3">
            <a:hlinkClick r:id="rId4" action="ppaction://hlinksldjump" highlightClick="1"/>
          </p:cNvPr>
          <p:cNvSpPr/>
          <p:nvPr/>
        </p:nvSpPr>
        <p:spPr>
          <a:xfrm>
            <a:off x="8172400" y="6381328"/>
            <a:ext cx="288032" cy="288032"/>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Veiksmo mygtukas: pirmyn arba paskesnis 4">
            <a:hlinkClick r:id="" action="ppaction://hlinkshowjump?jump=nextslide" highlightClick="1"/>
          </p:cNvPr>
          <p:cNvSpPr/>
          <p:nvPr/>
        </p:nvSpPr>
        <p:spPr>
          <a:xfrm>
            <a:off x="8604448" y="6381328"/>
            <a:ext cx="288032"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78324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75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grpId="0" nodeType="withEffect">
                                  <p:stCondLst>
                                    <p:cond delay="75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grpId="0" nodeType="withEffect">
                                  <p:stCondLst>
                                    <p:cond delay="75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grpId="0"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normAutofit fontScale="92500"/>
          </a:bodyPr>
          <a:lstStyle/>
          <a:p>
            <a:pPr marL="0" indent="0">
              <a:buNone/>
            </a:pPr>
            <a:r>
              <a:rPr lang="en-US" dirty="0" smtClean="0"/>
              <a:t>	</a:t>
            </a:r>
            <a:r>
              <a:rPr lang="lt-LT" dirty="0" smtClean="0"/>
              <a:t>Grįžęs, Paulius jaučiasi panašiai, kaip jautėsi atvykęs pirmą kartą. Jis vėl skęsta prisiminimuose,  vėl atgimė noras svajoti ir kažką sukurti, tačiau prabėgus laikui, jo vienintelis instinktas lieka – išgyvenimas ir baimė mirti dingsta. Jo draugai žūva vienas po kito, Paulius tai mato pats savo akimis. Likus vienam jo draugui, </a:t>
            </a:r>
            <a:r>
              <a:rPr lang="lt-LT" dirty="0" err="1" smtClean="0"/>
              <a:t>Katui</a:t>
            </a:r>
            <a:r>
              <a:rPr lang="lt-LT" dirty="0" smtClean="0"/>
              <a:t>, Paulius bando jį išgelbėti, neša pas daktarą, tačiau nesėkmingai, nes skeveldra patenka į </a:t>
            </a:r>
            <a:r>
              <a:rPr lang="lt-LT" dirty="0" err="1" smtClean="0"/>
              <a:t>Kato</a:t>
            </a:r>
            <a:r>
              <a:rPr lang="lt-LT" dirty="0" smtClean="0"/>
              <a:t> galvą. Galų gale žūva pats, kai tą dieną, kariuomenės pranešime buvo parašyta: „Vakarų fronte nieko naujo“.</a:t>
            </a:r>
            <a:endParaRPr lang="lt-LT" dirty="0"/>
          </a:p>
        </p:txBody>
      </p:sp>
      <p:sp>
        <p:nvSpPr>
          <p:cNvPr id="3" name="Veiksmo mygtukas: atgal arba ankstesnis 2">
            <a:hlinkClick r:id="" action="ppaction://hlinkshowjump?jump=previousslide" highlightClick="1"/>
          </p:cNvPr>
          <p:cNvSpPr/>
          <p:nvPr/>
        </p:nvSpPr>
        <p:spPr>
          <a:xfrm>
            <a:off x="8172400" y="6453336"/>
            <a:ext cx="288032"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Veiksmo mygtukas: namai 4">
            <a:hlinkClick r:id="rId2" action="ppaction://hlinksldjump" highlightClick="1"/>
          </p:cNvPr>
          <p:cNvSpPr/>
          <p:nvPr/>
        </p:nvSpPr>
        <p:spPr>
          <a:xfrm>
            <a:off x="8532440" y="6453336"/>
            <a:ext cx="288032" cy="288032"/>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TextBox 5"/>
          <p:cNvSpPr txBox="1"/>
          <p:nvPr/>
        </p:nvSpPr>
        <p:spPr>
          <a:xfrm>
            <a:off x="1763688" y="910153"/>
            <a:ext cx="5256584" cy="769441"/>
          </a:xfrm>
          <a:prstGeom prst="rect">
            <a:avLst/>
          </a:prstGeom>
          <a:noFill/>
        </p:spPr>
        <p:txBody>
          <a:bodyPr wrap="square" rtlCol="0">
            <a:spAutoFit/>
          </a:bodyPr>
          <a:lstStyle/>
          <a:p>
            <a:pPr algn="ctr"/>
            <a:r>
              <a:rPr lang="en-US" sz="4400" dirty="0" smtClean="0">
                <a:solidFill>
                  <a:schemeClr val="bg1"/>
                </a:solidFill>
              </a:rPr>
              <a:t>T</a:t>
            </a:r>
            <a:r>
              <a:rPr lang="lt-LT" sz="4400" dirty="0" err="1" smtClean="0">
                <a:solidFill>
                  <a:schemeClr val="bg1"/>
                </a:solidFill>
              </a:rPr>
              <a:t>ęsinys</a:t>
            </a:r>
            <a:endParaRPr lang="lt-LT" sz="4400" dirty="0">
              <a:solidFill>
                <a:schemeClr val="bg1"/>
              </a:solidFill>
            </a:endParaRPr>
          </a:p>
        </p:txBody>
      </p:sp>
    </p:spTree>
    <p:extLst>
      <p:ext uri="{BB962C8B-B14F-4D97-AF65-F5344CB8AC3E}">
        <p14:creationId xmlns:p14="http://schemas.microsoft.com/office/powerpoint/2010/main" val="4199600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75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grpId="0" nodeType="withEffect">
                                  <p:stCondLst>
                                    <p:cond delay="75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grpId="0" nodeType="withEffect">
                                  <p:stCondLst>
                                    <p:cond delay="75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par>
                                <p:cTn id="14" presetID="14" presetClass="entr" presetSubtype="10" fill="hold" grpId="0" nodeType="withEffect">
                                  <p:stCondLst>
                                    <p:cond delay="75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5"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normAutofit fontScale="92500" lnSpcReduction="10000"/>
          </a:bodyPr>
          <a:lstStyle/>
          <a:p>
            <a:r>
              <a:rPr lang="lt-LT" dirty="0" smtClean="0"/>
              <a:t>Temos:</a:t>
            </a:r>
          </a:p>
          <a:p>
            <a:pPr>
              <a:buNone/>
            </a:pPr>
            <a:r>
              <a:rPr lang="lt-LT" dirty="0" smtClean="0"/>
              <a:t>    Žmogaus gyvenimas, jo situacija Pirmojo pasaulinio karo metu, draugystė, žmonių susvetimėjimas, karo padariniai kartai, kuri gyveno tuo laikotarpiu, gyvybės nevertinimas.</a:t>
            </a:r>
          </a:p>
          <a:p>
            <a:r>
              <a:rPr lang="lt-LT" dirty="0" smtClean="0"/>
              <a:t>Problemos:</a:t>
            </a:r>
          </a:p>
          <a:p>
            <a:pPr>
              <a:buNone/>
            </a:pPr>
            <a:r>
              <a:rPr lang="lt-LT" dirty="0" smtClean="0"/>
              <a:t>    Kaip išgyventi? Kodėl niekas nebegalvoja apie karo beprasmybę, kokia ir kam nauda iš karo? Kodėl žmogaus jausmai tampa bereikšmiai ribinėje situacijoje? Kariams išgirdus apie galimą taiką, jie mąstė, kada viskas baigsis, ar mes galėsime grįžti namo?</a:t>
            </a:r>
            <a:endParaRPr lang="lt-LT" dirty="0"/>
          </a:p>
        </p:txBody>
      </p:sp>
      <p:sp>
        <p:nvSpPr>
          <p:cNvPr id="3" name="Antraštė 2"/>
          <p:cNvSpPr>
            <a:spLocks noGrp="1"/>
          </p:cNvSpPr>
          <p:nvPr>
            <p:ph type="title"/>
          </p:nvPr>
        </p:nvSpPr>
        <p:spPr/>
        <p:txBody>
          <a:bodyPr/>
          <a:lstStyle/>
          <a:p>
            <a:r>
              <a:rPr lang="en-US" dirty="0" smtClean="0"/>
              <a:t>K</a:t>
            </a:r>
            <a:r>
              <a:rPr lang="lt-LT" dirty="0" err="1" smtClean="0"/>
              <a:t>ūrinio</a:t>
            </a:r>
            <a:r>
              <a:rPr lang="lt-LT" dirty="0" smtClean="0"/>
              <a:t> temos ir problemos</a:t>
            </a:r>
            <a:endParaRPr lang="lt-LT" dirty="0"/>
          </a:p>
        </p:txBody>
      </p:sp>
      <p:sp>
        <p:nvSpPr>
          <p:cNvPr id="4" name="Veiksmo mygtukas: namai 3">
            <a:hlinkClick r:id="rId2" action="ppaction://hlinksldjump" highlightClick="1"/>
          </p:cNvPr>
          <p:cNvSpPr/>
          <p:nvPr/>
        </p:nvSpPr>
        <p:spPr>
          <a:xfrm>
            <a:off x="8676456" y="6309320"/>
            <a:ext cx="288032" cy="36004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716295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75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grpId="0" nodeType="withEffect">
                                  <p:stCondLst>
                                    <p:cond delay="75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0" dur="500"/>
                                        <p:tgtEl>
                                          <p:spTgt spid="2">
                                            <p:txEl>
                                              <p:pRg st="1" end="1"/>
                                            </p:txEl>
                                          </p:spTgt>
                                        </p:tgtEl>
                                      </p:cBhvr>
                                    </p:animEffect>
                                  </p:childTnLst>
                                </p:cTn>
                              </p:par>
                              <p:par>
                                <p:cTn id="11" presetID="14" presetClass="entr" presetSubtype="10" fill="hold" grpId="0" nodeType="withEffect">
                                  <p:stCondLst>
                                    <p:cond delay="75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3" dur="500"/>
                                        <p:tgtEl>
                                          <p:spTgt spid="2">
                                            <p:txEl>
                                              <p:pRg st="2" end="2"/>
                                            </p:txEl>
                                          </p:spTgt>
                                        </p:tgtEl>
                                      </p:cBhvr>
                                    </p:animEffect>
                                  </p:childTnLst>
                                </p:cTn>
                              </p:par>
                              <p:par>
                                <p:cTn id="14" presetID="14" presetClass="entr" presetSubtype="10" fill="hold" grpId="0" nodeType="withEffect">
                                  <p:stCondLst>
                                    <p:cond delay="75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6" dur="500"/>
                                        <p:tgtEl>
                                          <p:spTgt spid="2">
                                            <p:txEl>
                                              <p:pRg st="3" end="3"/>
                                            </p:txEl>
                                          </p:spTgt>
                                        </p:tgtEl>
                                      </p:cBhvr>
                                    </p:animEffect>
                                  </p:childTnLst>
                                </p:cTn>
                              </p:par>
                              <p:par>
                                <p:cTn id="17" presetID="14" presetClass="entr" presetSubtype="10" fill="hold" grpId="0" nodeType="withEffect">
                                  <p:stCondLst>
                                    <p:cond delay="75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14" presetClass="entr" presetSubtype="10" fill="hold" grpId="0"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872067" y="2675466"/>
            <a:ext cx="4348005" cy="3705861"/>
          </a:xfrm>
        </p:spPr>
        <p:txBody>
          <a:bodyPr/>
          <a:lstStyle/>
          <a:p>
            <a:pPr marL="0" indent="0">
              <a:buNone/>
            </a:pPr>
            <a:r>
              <a:rPr lang="lt-LT" dirty="0" smtClean="0"/>
              <a:t>	Paulius </a:t>
            </a:r>
            <a:r>
              <a:rPr lang="lt-LT" dirty="0" err="1" smtClean="0"/>
              <a:t>Boimeris</a:t>
            </a:r>
            <a:r>
              <a:rPr lang="lt-LT" dirty="0"/>
              <a:t> </a:t>
            </a:r>
            <a:r>
              <a:rPr lang="lt-LT" dirty="0" smtClean="0"/>
              <a:t>- tai </a:t>
            </a:r>
            <a:r>
              <a:rPr lang="lt-LT" dirty="0"/>
              <a:t>santūri, </a:t>
            </a:r>
            <a:r>
              <a:rPr lang="lt-LT" dirty="0" smtClean="0"/>
              <a:t>reljefiška, </a:t>
            </a:r>
            <a:r>
              <a:rPr lang="lt-LT" dirty="0"/>
              <a:t>turinti subtilius </a:t>
            </a:r>
            <a:r>
              <a:rPr lang="lt-LT" dirty="0" smtClean="0"/>
              <a:t>jausmus ir melancholiška asmenybė, be galo trokštanti </a:t>
            </a:r>
            <a:r>
              <a:rPr lang="lt-LT" dirty="0"/>
              <a:t>gyventi</a:t>
            </a:r>
            <a:r>
              <a:rPr lang="lt-LT" dirty="0" smtClean="0"/>
              <a:t>. </a:t>
            </a:r>
            <a:r>
              <a:rPr lang="lt-LT" dirty="0"/>
              <a:t>P. </a:t>
            </a:r>
            <a:r>
              <a:rPr lang="lt-LT" dirty="0" err="1"/>
              <a:t>Boimerio</a:t>
            </a:r>
            <a:r>
              <a:rPr lang="lt-LT" dirty="0"/>
              <a:t> paveikslas tampa „prarastosios kartos“ likimo </a:t>
            </a:r>
            <a:r>
              <a:rPr lang="lt-LT" dirty="0" smtClean="0"/>
              <a:t>simboliu.</a:t>
            </a:r>
            <a:endParaRPr lang="lt-LT" dirty="0"/>
          </a:p>
        </p:txBody>
      </p:sp>
      <p:sp>
        <p:nvSpPr>
          <p:cNvPr id="3" name="Antraštė 2"/>
          <p:cNvSpPr>
            <a:spLocks noGrp="1"/>
          </p:cNvSpPr>
          <p:nvPr>
            <p:ph type="title"/>
          </p:nvPr>
        </p:nvSpPr>
        <p:spPr/>
        <p:txBody>
          <a:bodyPr/>
          <a:lstStyle/>
          <a:p>
            <a:r>
              <a:rPr lang="lt-LT" dirty="0" smtClean="0"/>
              <a:t>Pagrindinis veikėjas</a:t>
            </a:r>
            <a:endParaRPr lang="lt-LT" dirty="0"/>
          </a:p>
        </p:txBody>
      </p:sp>
      <p:sp>
        <p:nvSpPr>
          <p:cNvPr id="4" name="Veiksmo mygtukas: namai 3">
            <a:hlinkClick r:id="rId3" action="ppaction://hlinksldjump" highlightClick="1"/>
          </p:cNvPr>
          <p:cNvSpPr/>
          <p:nvPr/>
        </p:nvSpPr>
        <p:spPr>
          <a:xfrm>
            <a:off x="8604448" y="6381328"/>
            <a:ext cx="360040" cy="288032"/>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3284984"/>
            <a:ext cx="2029725"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7858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75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grpId="0" nodeType="withEffect">
                                  <p:stCondLst>
                                    <p:cond delay="75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grpId="0" nodeType="withEffect">
                                  <p:stCondLst>
                                    <p:cond delay="75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750"/>
                                  </p:stCondLst>
                                  <p:childTnLst>
                                    <p:set>
                                      <p:cBhvr>
                                        <p:cTn id="15" dur="1" fill="hold">
                                          <p:stCondLst>
                                            <p:cond delay="0"/>
                                          </p:stCondLst>
                                        </p:cTn>
                                        <p:tgtEl>
                                          <p:spTgt spid="2050"/>
                                        </p:tgtEl>
                                        <p:attrNameLst>
                                          <p:attrName>style.visibility</p:attrName>
                                        </p:attrNameLst>
                                      </p:cBhvr>
                                      <p:to>
                                        <p:strVal val="visible"/>
                                      </p:to>
                                    </p:set>
                                    <p:animEffect transition="in" filter="randombar(horizontal)">
                                      <p:cBhvr>
                                        <p:cTn id="16"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872067" y="2132856"/>
            <a:ext cx="3483909" cy="3888432"/>
          </a:xfrm>
        </p:spPr>
        <p:txBody>
          <a:bodyPr>
            <a:normAutofit fontScale="85000" lnSpcReduction="20000"/>
          </a:bodyPr>
          <a:lstStyle/>
          <a:p>
            <a:pPr marL="0" indent="0">
              <a:buNone/>
            </a:pPr>
            <a:r>
              <a:rPr lang="lt-LT" dirty="0" smtClean="0"/>
              <a:t>	Kalbama apie sudėtingą, beviltišką žmogaus situaciją karo metu, kaip kenčia žmogus matydamas draugų, artimųjų mirtis, kaip išgyvenami karo žiaurumai, kaip prie jų prisitaikoma ir koks tikrasis mažojo </a:t>
            </a:r>
            <a:r>
              <a:rPr lang="lt-LT" dirty="0"/>
              <a:t>žmogaus </a:t>
            </a:r>
            <a:r>
              <a:rPr lang="lt-LT" dirty="0" smtClean="0"/>
              <a:t>likimas visa tai išgyvenus. Karas priverčia susimąstyti apie  draugystę, kuri yra vienintelis </a:t>
            </a:r>
            <a:r>
              <a:rPr lang="lt-LT" dirty="0"/>
              <a:t>gelbėjimasis nuo </a:t>
            </a:r>
            <a:r>
              <a:rPr lang="lt-LT" dirty="0" smtClean="0"/>
              <a:t>vienatvės, apie toleranciją, orumą, santykius su artimaisiais. </a:t>
            </a:r>
            <a:endParaRPr lang="lt-LT" dirty="0"/>
          </a:p>
        </p:txBody>
      </p:sp>
      <p:sp>
        <p:nvSpPr>
          <p:cNvPr id="3" name="Antraštė 2"/>
          <p:cNvSpPr>
            <a:spLocks noGrp="1"/>
          </p:cNvSpPr>
          <p:nvPr>
            <p:ph type="title"/>
          </p:nvPr>
        </p:nvSpPr>
        <p:spPr/>
        <p:txBody>
          <a:bodyPr/>
          <a:lstStyle/>
          <a:p>
            <a:r>
              <a:rPr lang="lt-LT" dirty="0" smtClean="0"/>
              <a:t>Kūrinio idėja ir vertybės</a:t>
            </a:r>
            <a:endParaRPr lang="lt-LT"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7984" y="2780928"/>
            <a:ext cx="4501742"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Veiksmo mygtukas: namai 3">
            <a:hlinkClick r:id="rId4" action="ppaction://hlinksldjump" highlightClick="1"/>
          </p:cNvPr>
          <p:cNvSpPr/>
          <p:nvPr/>
        </p:nvSpPr>
        <p:spPr>
          <a:xfrm>
            <a:off x="8604448" y="6381328"/>
            <a:ext cx="325278" cy="288032"/>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455010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75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grpId="0" nodeType="withEffect">
                                  <p:stCondLst>
                                    <p:cond delay="75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750"/>
                                  </p:stCondLst>
                                  <p:childTnLst>
                                    <p:set>
                                      <p:cBhvr>
                                        <p:cTn id="12" dur="1" fill="hold">
                                          <p:stCondLst>
                                            <p:cond delay="0"/>
                                          </p:stCondLst>
                                        </p:cTn>
                                        <p:tgtEl>
                                          <p:spTgt spid="1026"/>
                                        </p:tgtEl>
                                        <p:attrNameLst>
                                          <p:attrName>style.visibility</p:attrName>
                                        </p:attrNameLst>
                                      </p:cBhvr>
                                      <p:to>
                                        <p:strVal val="visible"/>
                                      </p:to>
                                    </p:set>
                                    <p:animEffect transition="in" filter="randombar(horizontal)">
                                      <p:cBhvr>
                                        <p:cTn id="13" dur="500"/>
                                        <p:tgtEl>
                                          <p:spTgt spid="1026"/>
                                        </p:tgtEl>
                                      </p:cBhvr>
                                    </p:animEffect>
                                  </p:childTnLst>
                                </p:cTn>
                              </p:par>
                              <p:par>
                                <p:cTn id="14" presetID="14" presetClass="entr" presetSubtype="10" fill="hold" grpId="0" nodeType="withEffect">
                                  <p:stCondLst>
                                    <p:cond delay="75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normAutofit fontScale="70000" lnSpcReduction="20000"/>
          </a:bodyPr>
          <a:lstStyle/>
          <a:p>
            <a:r>
              <a:rPr lang="lt-LT" dirty="0" smtClean="0"/>
              <a:t>„</a:t>
            </a:r>
            <a:r>
              <a:rPr lang="lt-LT" dirty="0"/>
              <a:t>Mes matome žmones, kurie dar gyvi, nors jiems trūksta galvos, mes matome bėgančius kareivius, kuriems nutrauktos abiejų kojų pėdos, &lt;...&gt; matome žmones be burnos, be smakro, be veido, &lt;...&gt; teka saulė, ateina naktis, granatos švilpia, gyvenimas </a:t>
            </a:r>
            <a:r>
              <a:rPr lang="lt-LT" dirty="0" smtClean="0"/>
              <a:t>baigtas.“</a:t>
            </a:r>
          </a:p>
          <a:p>
            <a:r>
              <a:rPr lang="lt-LT" dirty="0" smtClean="0"/>
              <a:t>„Mūsų rankos yra žemė, mūsų kūnai – molis, o mūsų akys – lietaus klanai. Mes nežinome ar dar gyvename.“</a:t>
            </a:r>
          </a:p>
          <a:p>
            <a:r>
              <a:rPr lang="lt-LT" dirty="0" smtClean="0"/>
              <a:t>„&lt;...&gt; gyvenimas, norėdamas išsaugoti mūsų instinktą, pavertė mus galvojančiais gyvuliais &lt;...&gt;.“</a:t>
            </a:r>
          </a:p>
          <a:p>
            <a:r>
              <a:rPr lang="lt-LT" dirty="0" smtClean="0"/>
              <a:t>„Kiek vis dėlto sielvarto gali sutilpti dviejuose tokiuose mažuose lopinėliuose, kuriuos galima uždengti vienu nykščiu, - žmogaus akyse</a:t>
            </a:r>
            <a:r>
              <a:rPr lang="de-DE" dirty="0" smtClean="0"/>
              <a:t>!“</a:t>
            </a:r>
            <a:r>
              <a:rPr lang="lt-LT" dirty="0" smtClean="0"/>
              <a:t> </a:t>
            </a:r>
          </a:p>
          <a:p>
            <a:r>
              <a:rPr lang="de-DE" dirty="0" smtClean="0"/>
              <a:t>„</a:t>
            </a:r>
            <a:r>
              <a:rPr lang="en-US" dirty="0" smtClean="0"/>
              <a:t>&lt;…&gt; </a:t>
            </a:r>
            <a:r>
              <a:rPr lang="en-US" dirty="0" err="1" smtClean="0"/>
              <a:t>pasigirsta</a:t>
            </a:r>
            <a:r>
              <a:rPr lang="en-US" dirty="0" smtClean="0"/>
              <a:t> </a:t>
            </a:r>
            <a:r>
              <a:rPr lang="en-US" dirty="0" err="1" smtClean="0"/>
              <a:t>duslus</a:t>
            </a:r>
            <a:r>
              <a:rPr lang="en-US" dirty="0" smtClean="0"/>
              <a:t> </a:t>
            </a:r>
            <a:r>
              <a:rPr lang="en-US" dirty="0" err="1" smtClean="0"/>
              <a:t>triuk</a:t>
            </a:r>
            <a:r>
              <a:rPr lang="lt-LT" dirty="0" err="1" smtClean="0"/>
              <a:t>šmas</a:t>
            </a:r>
            <a:r>
              <a:rPr lang="lt-LT" dirty="0" smtClean="0"/>
              <a:t>, ir, sunkiai žnektelėjęs, pas mane į duobę įkrinta kūnas, nusirita žemyn ir užgriūva ant manęs...</a:t>
            </a:r>
            <a:br>
              <a:rPr lang="lt-LT" dirty="0" smtClean="0"/>
            </a:br>
            <a:r>
              <a:rPr lang="lt-LT" dirty="0" smtClean="0"/>
              <a:t>	Aš nieko negalvoju, niekam nesiryžtu, tik žaibo greitumu duriu ir jaučiu, kaip kūnas trūkčioja, o paskui suglemba ir susmunka.“</a:t>
            </a:r>
            <a:endParaRPr lang="lt-LT" dirty="0"/>
          </a:p>
        </p:txBody>
      </p:sp>
      <p:sp>
        <p:nvSpPr>
          <p:cNvPr id="3" name="Antraštė 2"/>
          <p:cNvSpPr>
            <a:spLocks noGrp="1"/>
          </p:cNvSpPr>
          <p:nvPr>
            <p:ph type="title"/>
          </p:nvPr>
        </p:nvSpPr>
        <p:spPr/>
        <p:txBody>
          <a:bodyPr/>
          <a:lstStyle/>
          <a:p>
            <a:r>
              <a:rPr lang="lt-LT" dirty="0" smtClean="0"/>
              <a:t>Aforizmai iš kūrinio</a:t>
            </a:r>
            <a:endParaRPr lang="lt-LT" dirty="0"/>
          </a:p>
        </p:txBody>
      </p:sp>
      <p:sp>
        <p:nvSpPr>
          <p:cNvPr id="4" name="Veiksmo mygtukas: namai 3">
            <a:hlinkClick r:id="rId2" action="ppaction://hlinksldjump" highlightClick="1"/>
          </p:cNvPr>
          <p:cNvSpPr/>
          <p:nvPr/>
        </p:nvSpPr>
        <p:spPr>
          <a:xfrm>
            <a:off x="8460432" y="6453336"/>
            <a:ext cx="288032" cy="288032"/>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848864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75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grpId="0" nodeType="withEffect">
                                  <p:stCondLst>
                                    <p:cond delay="75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0" dur="500"/>
                                        <p:tgtEl>
                                          <p:spTgt spid="2">
                                            <p:txEl>
                                              <p:pRg st="1" end="1"/>
                                            </p:txEl>
                                          </p:spTgt>
                                        </p:tgtEl>
                                      </p:cBhvr>
                                    </p:animEffect>
                                  </p:childTnLst>
                                </p:cTn>
                              </p:par>
                              <p:par>
                                <p:cTn id="11" presetID="14" presetClass="entr" presetSubtype="10" fill="hold" grpId="0" nodeType="withEffect">
                                  <p:stCondLst>
                                    <p:cond delay="75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3" dur="500"/>
                                        <p:tgtEl>
                                          <p:spTgt spid="2">
                                            <p:txEl>
                                              <p:pRg st="2" end="2"/>
                                            </p:txEl>
                                          </p:spTgt>
                                        </p:tgtEl>
                                      </p:cBhvr>
                                    </p:animEffect>
                                  </p:childTnLst>
                                </p:cTn>
                              </p:par>
                              <p:par>
                                <p:cTn id="14" presetID="14" presetClass="entr" presetSubtype="10" fill="hold" grpId="0" nodeType="withEffect">
                                  <p:stCondLst>
                                    <p:cond delay="75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6" dur="500"/>
                                        <p:tgtEl>
                                          <p:spTgt spid="2">
                                            <p:txEl>
                                              <p:pRg st="3" end="3"/>
                                            </p:txEl>
                                          </p:spTgt>
                                        </p:tgtEl>
                                      </p:cBhvr>
                                    </p:animEffect>
                                  </p:childTnLst>
                                </p:cTn>
                              </p:par>
                              <p:par>
                                <p:cTn id="17" presetID="14" presetClass="entr" presetSubtype="10" fill="hold" grpId="0" nodeType="withEffect">
                                  <p:stCondLst>
                                    <p:cond delay="75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9" dur="500"/>
                                        <p:tgtEl>
                                          <p:spTgt spid="2">
                                            <p:txEl>
                                              <p:pRg st="4" end="4"/>
                                            </p:txEl>
                                          </p:spTgt>
                                        </p:tgtEl>
                                      </p:cBhvr>
                                    </p:animEffect>
                                  </p:childTnLst>
                                </p:cTn>
                              </p:par>
                              <p:par>
                                <p:cTn id="20" presetID="14" presetClass="entr" presetSubtype="10" fill="hold" grpId="0" nodeType="withEffect">
                                  <p:stCondLst>
                                    <p:cond delay="75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par>
                                <p:cTn id="23" presetID="14" presetClass="entr" presetSubtype="10" fill="hold" grpId="0" nodeType="withEffect">
                                  <p:stCondLst>
                                    <p:cond delay="75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827585" y="2204864"/>
            <a:ext cx="3888432" cy="4320480"/>
          </a:xfrm>
        </p:spPr>
        <p:txBody>
          <a:bodyPr/>
          <a:lstStyle/>
          <a:p>
            <a:pPr marL="0" indent="0">
              <a:buNone/>
            </a:pPr>
            <a:r>
              <a:rPr lang="lt-LT" dirty="0" smtClean="0"/>
              <a:t>	Jaudinančiai </a:t>
            </a:r>
            <a:r>
              <a:rPr lang="lt-LT" dirty="0"/>
              <a:t>ir emocionaliai parašytas E.M. </a:t>
            </a:r>
            <a:r>
              <a:rPr lang="lt-LT" dirty="0" err="1"/>
              <a:t>Remarko</a:t>
            </a:r>
            <a:r>
              <a:rPr lang="lt-LT" dirty="0"/>
              <a:t> romanas paveikė daugelio žmonių sąmonę ir iki šių dienų neprarado savo idėjinio meninio aktualumo. Šis kūrinys verčia susimąstyti apie karą kaip apie tragišką, viską naikinančią jėgą ir </a:t>
            </a:r>
            <a:r>
              <a:rPr lang="lt-LT" dirty="0" smtClean="0"/>
              <a:t>įkvepia </a:t>
            </a:r>
            <a:r>
              <a:rPr lang="lt-LT" dirty="0"/>
              <a:t>mylėti gyvenimą.</a:t>
            </a:r>
          </a:p>
        </p:txBody>
      </p:sp>
      <p:sp>
        <p:nvSpPr>
          <p:cNvPr id="3" name="Antraštė 2"/>
          <p:cNvSpPr>
            <a:spLocks noGrp="1"/>
          </p:cNvSpPr>
          <p:nvPr>
            <p:ph type="title"/>
          </p:nvPr>
        </p:nvSpPr>
        <p:spPr/>
        <p:txBody>
          <a:bodyPr/>
          <a:lstStyle/>
          <a:p>
            <a:r>
              <a:rPr lang="lt-LT" dirty="0"/>
              <a:t>Kūrinio aktualumas</a:t>
            </a:r>
          </a:p>
        </p:txBody>
      </p:sp>
      <p:sp>
        <p:nvSpPr>
          <p:cNvPr id="4" name="Veiksmo mygtukas: namai 3">
            <a:hlinkClick r:id="rId2" action="ppaction://hlinksldjump" highlightClick="1"/>
          </p:cNvPr>
          <p:cNvSpPr/>
          <p:nvPr/>
        </p:nvSpPr>
        <p:spPr>
          <a:xfrm>
            <a:off x="8532440" y="6381328"/>
            <a:ext cx="360040" cy="288032"/>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5656" y="3284984"/>
            <a:ext cx="3996824" cy="2661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816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75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grpId="0" nodeType="withEffect">
                                  <p:stCondLst>
                                    <p:cond delay="75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grpId="0" nodeType="withEffect">
                                  <p:stCondLst>
                                    <p:cond delay="75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750"/>
                                  </p:stCondLst>
                                  <p:childTnLst>
                                    <p:set>
                                      <p:cBhvr>
                                        <p:cTn id="15" dur="1" fill="hold">
                                          <p:stCondLst>
                                            <p:cond delay="0"/>
                                          </p:stCondLst>
                                        </p:cTn>
                                        <p:tgtEl>
                                          <p:spTgt spid="3074"/>
                                        </p:tgtEl>
                                        <p:attrNameLst>
                                          <p:attrName>style.visibility</p:attrName>
                                        </p:attrNameLst>
                                      </p:cBhvr>
                                      <p:to>
                                        <p:strVal val="visible"/>
                                      </p:to>
                                    </p:set>
                                    <p:animEffect transition="in" filter="randombar(horizontal)">
                                      <p:cBhvr>
                                        <p:cTn id="16"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r>
              <a:rPr lang="lt-LT" dirty="0" smtClean="0"/>
              <a:t>Koks žmogaus gyvenimas tampa atsidūrus ribinėje situacijoje?</a:t>
            </a:r>
          </a:p>
          <a:p>
            <a:r>
              <a:rPr lang="lt-LT" dirty="0" smtClean="0"/>
              <a:t>Beviltiška žmogaus situacija karo metu</a:t>
            </a:r>
          </a:p>
          <a:p>
            <a:r>
              <a:rPr lang="lt-LT" dirty="0" smtClean="0"/>
              <a:t>Karas – teisingas pasirinkimas sprendžiant problemas?</a:t>
            </a:r>
          </a:p>
          <a:p>
            <a:r>
              <a:rPr lang="lt-LT" dirty="0" smtClean="0"/>
              <a:t>Ar verta žmogui stoti į kovą su neįveikiamomis jėgomis?</a:t>
            </a:r>
          </a:p>
          <a:p>
            <a:r>
              <a:rPr lang="lt-LT" dirty="0" smtClean="0"/>
              <a:t>Kodėl XX a. žmogus priverstas kentėti?</a:t>
            </a:r>
          </a:p>
          <a:p>
            <a:endParaRPr lang="lt-LT" dirty="0" smtClean="0"/>
          </a:p>
        </p:txBody>
      </p:sp>
      <p:sp>
        <p:nvSpPr>
          <p:cNvPr id="3" name="Antraštė 2"/>
          <p:cNvSpPr>
            <a:spLocks noGrp="1"/>
          </p:cNvSpPr>
          <p:nvPr>
            <p:ph type="title"/>
          </p:nvPr>
        </p:nvSpPr>
        <p:spPr/>
        <p:txBody>
          <a:bodyPr>
            <a:normAutofit/>
          </a:bodyPr>
          <a:lstStyle/>
          <a:p>
            <a:r>
              <a:rPr lang="lt-LT" sz="3200" dirty="0" smtClean="0"/>
              <a:t>Pavadinimai rašiniams, susiję su E.M. </a:t>
            </a:r>
            <a:r>
              <a:rPr lang="lt-LT" sz="3200" dirty="0" err="1" smtClean="0"/>
              <a:t>Remarko</a:t>
            </a:r>
            <a:r>
              <a:rPr lang="lt-LT" sz="3200" dirty="0" smtClean="0"/>
              <a:t> kūriniu „Vakarų fronte nieko naujo“</a:t>
            </a:r>
            <a:endParaRPr lang="lt-LT" sz="3200" dirty="0"/>
          </a:p>
        </p:txBody>
      </p:sp>
      <p:sp>
        <p:nvSpPr>
          <p:cNvPr id="4" name="Veiksmo mygtukas: namai 3">
            <a:hlinkClick r:id="rId2" action="ppaction://hlinksldjump" highlightClick="1"/>
          </p:cNvPr>
          <p:cNvSpPr/>
          <p:nvPr/>
        </p:nvSpPr>
        <p:spPr>
          <a:xfrm>
            <a:off x="8460432" y="6237312"/>
            <a:ext cx="288032" cy="36004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936318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5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3000"/>
                                        <p:tgtEl>
                                          <p:spTgt spid="2">
                                            <p:txEl>
                                              <p:pRg st="0" end="0"/>
                                            </p:txEl>
                                          </p:spTgt>
                                        </p:tgtEl>
                                      </p:cBhvr>
                                    </p:animEffect>
                                  </p:childTnLst>
                                </p:cTn>
                              </p:par>
                              <p:par>
                                <p:cTn id="8" presetID="14" presetClass="entr" presetSubtype="10" fill="hold" grpId="0" nodeType="withEffect">
                                  <p:stCondLst>
                                    <p:cond delay="100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0" dur="3000"/>
                                        <p:tgtEl>
                                          <p:spTgt spid="2">
                                            <p:txEl>
                                              <p:pRg st="1" end="1"/>
                                            </p:txEl>
                                          </p:spTgt>
                                        </p:tgtEl>
                                      </p:cBhvr>
                                    </p:animEffect>
                                  </p:childTnLst>
                                </p:cTn>
                              </p:par>
                              <p:par>
                                <p:cTn id="11" presetID="14" presetClass="entr" presetSubtype="10" fill="hold" grpId="0" nodeType="withEffect">
                                  <p:stCondLst>
                                    <p:cond delay="150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3" dur="3000"/>
                                        <p:tgtEl>
                                          <p:spTgt spid="2">
                                            <p:txEl>
                                              <p:pRg st="2" end="2"/>
                                            </p:txEl>
                                          </p:spTgt>
                                        </p:tgtEl>
                                      </p:cBhvr>
                                    </p:animEffect>
                                  </p:childTnLst>
                                </p:cTn>
                              </p:par>
                              <p:par>
                                <p:cTn id="14" presetID="14" presetClass="entr" presetSubtype="10" fill="hold" grpId="0" nodeType="withEffect">
                                  <p:stCondLst>
                                    <p:cond delay="200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6" dur="3000"/>
                                        <p:tgtEl>
                                          <p:spTgt spid="2">
                                            <p:txEl>
                                              <p:pRg st="3" end="3"/>
                                            </p:txEl>
                                          </p:spTgt>
                                        </p:tgtEl>
                                      </p:cBhvr>
                                    </p:animEffect>
                                  </p:childTnLst>
                                </p:cTn>
                              </p:par>
                              <p:par>
                                <p:cTn id="17" presetID="14" presetClass="entr" presetSubtype="10" fill="hold" grpId="0" nodeType="withEffect">
                                  <p:stCondLst>
                                    <p:cond delay="250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9" dur="3000"/>
                                        <p:tgtEl>
                                          <p:spTgt spid="2">
                                            <p:txEl>
                                              <p:pRg st="4" end="4"/>
                                            </p:txEl>
                                          </p:spTgt>
                                        </p:tgtEl>
                                      </p:cBhvr>
                                    </p:animEffect>
                                  </p:childTnLst>
                                </p:cTn>
                              </p:par>
                              <p:par>
                                <p:cTn id="20" presetID="14" presetClass="entr" presetSubtype="10" fill="hold" grpId="0" nodeType="withEffect">
                                  <p:stCondLst>
                                    <p:cond delay="75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par>
                                <p:cTn id="23" presetID="14" presetClass="entr" presetSubtype="10" fill="hold" grpId="0" nodeType="withEffect">
                                  <p:stCondLst>
                                    <p:cond delay="75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pPr marL="0" indent="0">
              <a:buNone/>
            </a:pPr>
            <a:r>
              <a:rPr lang="lt-LT" dirty="0" smtClean="0"/>
              <a:t>	Apibendrinant galima teigti, kad romane „Vakarų fronte nieko naujo“ Paulius </a:t>
            </a:r>
            <a:r>
              <a:rPr lang="lt-LT" dirty="0" err="1" smtClean="0"/>
              <a:t>Boimeris</a:t>
            </a:r>
            <a:r>
              <a:rPr lang="lt-LT" dirty="0" smtClean="0"/>
              <a:t>, kaip ir kitų </a:t>
            </a:r>
            <a:r>
              <a:rPr lang="lt-LT" dirty="0" err="1" smtClean="0"/>
              <a:t>Remarko</a:t>
            </a:r>
            <a:r>
              <a:rPr lang="lt-LT" dirty="0" smtClean="0"/>
              <a:t> kūrinių personažai, ilgisi būties pilnatvės, aukojasi teisybės, draugystės ir meilės vardan, </a:t>
            </a:r>
            <a:r>
              <a:rPr lang="lt-LT" dirty="0" smtClean="0">
                <a:hlinkClick r:id="rId2"/>
              </a:rPr>
              <a:t>stoiškai</a:t>
            </a:r>
            <a:r>
              <a:rPr lang="lt-LT" dirty="0" smtClean="0"/>
              <a:t> pakelia gyvenimo sunkumus. Tačiau </a:t>
            </a:r>
            <a:r>
              <a:rPr lang="lt-LT" dirty="0" err="1" smtClean="0"/>
              <a:t>Remarko</a:t>
            </a:r>
            <a:r>
              <a:rPr lang="lt-LT" dirty="0" smtClean="0"/>
              <a:t> herojai nerealizuoja savo galimybių, tarsi išgyvena svetimą, jiems primestą likimą, todėl pasiduoda rezignacijai, lieka liūdni ir vieniši.</a:t>
            </a:r>
            <a:endParaRPr lang="lt-LT" dirty="0"/>
          </a:p>
        </p:txBody>
      </p:sp>
      <p:sp>
        <p:nvSpPr>
          <p:cNvPr id="3" name="Antraštė 2"/>
          <p:cNvSpPr>
            <a:spLocks noGrp="1"/>
          </p:cNvSpPr>
          <p:nvPr>
            <p:ph type="title"/>
          </p:nvPr>
        </p:nvSpPr>
        <p:spPr/>
        <p:txBody>
          <a:bodyPr/>
          <a:lstStyle/>
          <a:p>
            <a:r>
              <a:rPr lang="lt-LT" dirty="0" smtClean="0"/>
              <a:t>Apibendrinimas</a:t>
            </a:r>
            <a:endParaRPr lang="lt-LT" dirty="0"/>
          </a:p>
        </p:txBody>
      </p:sp>
      <p:sp>
        <p:nvSpPr>
          <p:cNvPr id="4" name="Veiksmo mygtukas: namai 3">
            <a:hlinkClick r:id="rId3" action="ppaction://hlinksldjump" highlightClick="1"/>
          </p:cNvPr>
          <p:cNvSpPr/>
          <p:nvPr/>
        </p:nvSpPr>
        <p:spPr>
          <a:xfrm>
            <a:off x="8316416" y="6309320"/>
            <a:ext cx="288032" cy="288032"/>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251709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75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grpId="0" nodeType="withEffect">
                                  <p:stCondLst>
                                    <p:cond delay="75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grpId="0" nodeType="withEffect">
                                  <p:stCondLst>
                                    <p:cond delay="75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872067" y="2675466"/>
            <a:ext cx="3339893" cy="3345821"/>
          </a:xfrm>
        </p:spPr>
        <p:txBody>
          <a:bodyPr>
            <a:normAutofit/>
          </a:bodyPr>
          <a:lstStyle/>
          <a:p>
            <a:pPr marL="0" indent="0">
              <a:buNone/>
            </a:pPr>
            <a:r>
              <a:rPr lang="lt-LT" dirty="0" smtClean="0"/>
              <a:t>E.M. </a:t>
            </a:r>
            <a:r>
              <a:rPr lang="lt-LT" dirty="0" err="1" smtClean="0"/>
              <a:t>Remarko</a:t>
            </a:r>
            <a:r>
              <a:rPr lang="lt-LT" dirty="0" smtClean="0"/>
              <a:t> romano „Vakarų fronte nieko naujo”  motyvais režisierius </a:t>
            </a:r>
            <a:r>
              <a:rPr lang="lt-LT" dirty="0" err="1" smtClean="0"/>
              <a:t>Leiwis</a:t>
            </a:r>
            <a:r>
              <a:rPr lang="lt-LT" dirty="0" smtClean="0"/>
              <a:t> </a:t>
            </a:r>
            <a:r>
              <a:rPr lang="lt-LT" dirty="0" err="1" smtClean="0"/>
              <a:t>Milestone</a:t>
            </a:r>
            <a:r>
              <a:rPr lang="lt-LT" dirty="0" smtClean="0"/>
              <a:t> sukūrė filmą, padariusį milžinišką įtaką „</a:t>
            </a:r>
            <a:r>
              <a:rPr lang="en-US" dirty="0" err="1" smtClean="0"/>
              <a:t>antikarinio</a:t>
            </a:r>
            <a:r>
              <a:rPr lang="lt-LT" dirty="0" smtClean="0"/>
              <a:t>” žanro kinematografe.</a:t>
            </a:r>
          </a:p>
          <a:p>
            <a:pPr marL="0" indent="0">
              <a:buNone/>
            </a:pPr>
            <a:endParaRPr lang="lt-LT" dirty="0" smtClean="0"/>
          </a:p>
          <a:p>
            <a:pPr marL="0" indent="0">
              <a:buNone/>
            </a:pPr>
            <a:endParaRPr lang="lt-LT" dirty="0" smtClean="0"/>
          </a:p>
          <a:p>
            <a:pPr marL="0" indent="0">
              <a:buNone/>
            </a:pPr>
            <a:endParaRPr lang="lt-LT" dirty="0" smtClean="0"/>
          </a:p>
          <a:p>
            <a:pPr marL="0" indent="0">
              <a:buNone/>
            </a:pPr>
            <a:endParaRPr lang="lt-LT" dirty="0"/>
          </a:p>
        </p:txBody>
      </p:sp>
      <p:sp>
        <p:nvSpPr>
          <p:cNvPr id="3" name="Antraštė 2"/>
          <p:cNvSpPr>
            <a:spLocks noGrp="1"/>
          </p:cNvSpPr>
          <p:nvPr>
            <p:ph type="title"/>
          </p:nvPr>
        </p:nvSpPr>
        <p:spPr/>
        <p:txBody>
          <a:bodyPr/>
          <a:lstStyle/>
          <a:p>
            <a:r>
              <a:rPr lang="lt-LT" dirty="0" smtClean="0"/>
              <a:t>Romano </a:t>
            </a:r>
            <a:r>
              <a:rPr lang="lt-LT" dirty="0" err="1" smtClean="0"/>
              <a:t>vizualizacija</a:t>
            </a:r>
            <a:endParaRPr lang="lt-LT"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2564904"/>
            <a:ext cx="2692126" cy="38164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Veiksmo mygtukas: namai 3">
            <a:hlinkClick r:id="rId3" action="ppaction://hlinksldjump" highlightClick="1"/>
          </p:cNvPr>
          <p:cNvSpPr/>
          <p:nvPr/>
        </p:nvSpPr>
        <p:spPr>
          <a:xfrm>
            <a:off x="8827391" y="6523253"/>
            <a:ext cx="216024" cy="3326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164862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10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grpId="0"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42" presetClass="entr" presetSubtype="0" fill="hold" nodeType="withEffect">
                                  <p:stCondLst>
                                    <p:cond delay="100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1000"/>
                                        <p:tgtEl>
                                          <p:spTgt spid="1026"/>
                                        </p:tgtEl>
                                      </p:cBhvr>
                                    </p:animEffect>
                                    <p:anim calcmode="lin" valueType="num">
                                      <p:cBhvr>
                                        <p:cTn id="14" dur="1000" fill="hold"/>
                                        <p:tgtEl>
                                          <p:spTgt spid="1026"/>
                                        </p:tgtEl>
                                        <p:attrNameLst>
                                          <p:attrName>ppt_x</p:attrName>
                                        </p:attrNameLst>
                                      </p:cBhvr>
                                      <p:tavLst>
                                        <p:tav tm="0">
                                          <p:val>
                                            <p:strVal val="#ppt_x"/>
                                          </p:val>
                                        </p:tav>
                                        <p:tav tm="100000">
                                          <p:val>
                                            <p:strVal val="#ppt_x"/>
                                          </p:val>
                                        </p:tav>
                                      </p:tavLst>
                                    </p:anim>
                                    <p:anim calcmode="lin" valueType="num">
                                      <p:cBhvr>
                                        <p:cTn id="15" dur="1000" fill="hold"/>
                                        <p:tgtEl>
                                          <p:spTgt spid="1026"/>
                                        </p:tgtEl>
                                        <p:attrNameLst>
                                          <p:attrName>ppt_y</p:attrName>
                                        </p:attrNameLst>
                                      </p:cBhvr>
                                      <p:tavLst>
                                        <p:tav tm="0">
                                          <p:val>
                                            <p:strVal val="#ppt_y+.1"/>
                                          </p:val>
                                        </p:tav>
                                        <p:tav tm="100000">
                                          <p:val>
                                            <p:strVal val="#ppt_y"/>
                                          </p:val>
                                        </p:tav>
                                      </p:tavLst>
                                    </p:anim>
                                  </p:childTnLst>
                                </p:cTn>
                              </p:par>
                              <p:par>
                                <p:cTn id="16" presetID="14" presetClass="entr" presetSubtype="10" fill="hold" grpId="0" nodeType="withEffect">
                                  <p:stCondLst>
                                    <p:cond delay="100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872067" y="2675467"/>
            <a:ext cx="7732381" cy="3777870"/>
          </a:xfrm>
        </p:spPr>
        <p:txBody>
          <a:bodyPr>
            <a:normAutofit fontScale="55000" lnSpcReduction="20000"/>
          </a:bodyPr>
          <a:lstStyle/>
          <a:p>
            <a:r>
              <a:rPr lang="lt-LT" dirty="0">
                <a:hlinkClick r:id="rId3"/>
              </a:rPr>
              <a:t>http://</a:t>
            </a:r>
            <a:r>
              <a:rPr lang="lt-LT" dirty="0" smtClean="0">
                <a:hlinkClick r:id="rId3"/>
              </a:rPr>
              <a:t>www.bernardinai.lt/file/6b3707a222c0f4472cf67296ad57d828afd86096.jpg</a:t>
            </a:r>
            <a:r>
              <a:rPr lang="lt-LT" dirty="0" smtClean="0"/>
              <a:t> </a:t>
            </a:r>
            <a:r>
              <a:rPr lang="en-US" dirty="0" smtClean="0"/>
              <a:t>(</a:t>
            </a:r>
            <a:r>
              <a:rPr lang="en-US" dirty="0" err="1" smtClean="0"/>
              <a:t>titulinis</a:t>
            </a:r>
            <a:r>
              <a:rPr lang="en-US" dirty="0" smtClean="0"/>
              <a:t>)</a:t>
            </a:r>
            <a:endParaRPr lang="lt-LT" dirty="0" smtClean="0"/>
          </a:p>
          <a:p>
            <a:r>
              <a:rPr lang="lt-LT" dirty="0">
                <a:hlinkClick r:id="rId4"/>
              </a:rPr>
              <a:t>http://</a:t>
            </a:r>
            <a:r>
              <a:rPr lang="lt-LT" dirty="0" smtClean="0">
                <a:hlinkClick r:id="rId4"/>
              </a:rPr>
              <a:t>www.bib.lt/kitakalbiai-autoriai/r/erichas-m-remarkas</a:t>
            </a:r>
            <a:r>
              <a:rPr lang="en-US" dirty="0" smtClean="0"/>
              <a:t> (E.M. </a:t>
            </a:r>
            <a:r>
              <a:rPr lang="en-US" dirty="0" err="1" smtClean="0"/>
              <a:t>Remarko</a:t>
            </a:r>
            <a:r>
              <a:rPr lang="en-US" dirty="0" smtClean="0"/>
              <a:t> </a:t>
            </a:r>
            <a:r>
              <a:rPr lang="en-US" dirty="0" err="1" smtClean="0"/>
              <a:t>portretas</a:t>
            </a:r>
            <a:r>
              <a:rPr lang="en-US" dirty="0" smtClean="0"/>
              <a:t>)</a:t>
            </a:r>
          </a:p>
          <a:p>
            <a:r>
              <a:rPr lang="lt-LT" dirty="0">
                <a:hlinkClick r:id="rId5"/>
              </a:rPr>
              <a:t>http://www.bernardinai.lt/straipsnis/-/</a:t>
            </a:r>
            <a:r>
              <a:rPr lang="lt-LT" dirty="0" smtClean="0">
                <a:hlinkClick r:id="rId5"/>
              </a:rPr>
              <a:t>36930</a:t>
            </a:r>
            <a:r>
              <a:rPr lang="en-US" dirty="0" smtClean="0"/>
              <a:t> ( </a:t>
            </a:r>
            <a:r>
              <a:rPr lang="en-US" dirty="0" err="1" smtClean="0"/>
              <a:t>nuotrauka</a:t>
            </a:r>
            <a:r>
              <a:rPr lang="en-US" dirty="0" smtClean="0"/>
              <a:t>)</a:t>
            </a:r>
            <a:endParaRPr lang="lt-LT" dirty="0" smtClean="0"/>
          </a:p>
          <a:p>
            <a:r>
              <a:rPr lang="lt-LT" dirty="0">
                <a:hlinkClick r:id="rId6"/>
              </a:rPr>
              <a:t>http://www.zodynas.lt/terminu-zodynas/s/stoiskas</a:t>
            </a:r>
            <a:endParaRPr lang="lt-LT" dirty="0" smtClean="0"/>
          </a:p>
          <a:p>
            <a:r>
              <a:rPr lang="lt-LT" dirty="0">
                <a:hlinkClick r:id="rId7"/>
              </a:rPr>
              <a:t>http://www.eliksyras.lt/index.php?action=movies.single&amp;id=7334</a:t>
            </a:r>
            <a:r>
              <a:rPr lang="lt-LT" dirty="0" smtClean="0">
                <a:hlinkClick r:id="rId7"/>
              </a:rPr>
              <a:t>#</a:t>
            </a:r>
            <a:endParaRPr lang="en-US" dirty="0" smtClean="0"/>
          </a:p>
          <a:p>
            <a:r>
              <a:rPr lang="lt-LT" dirty="0">
                <a:hlinkClick r:id="rId8"/>
              </a:rPr>
              <a:t>http://www.google.lt/imgres?q=vakaru+fronte+nieko+naujo&amp;um=1&amp;hl=lt&amp;sa=N&amp;biw=1399&amp;bih=770&amp;tbm=isch&amp;tbnid=3b_hW9f4yGkidM:&amp;imgrefurl=http://www.mainyk.lt/daiktas/vakaru-fronte-nieko-naujo-e-m-remarkas/159118&amp;docid=JmGa8sO7ZB4aNM&amp;imgurl=http://</a:t>
            </a:r>
            <a:r>
              <a:rPr lang="lt-LT" dirty="0" smtClean="0">
                <a:hlinkClick r:id="rId8"/>
              </a:rPr>
              <a:t>www.mainyk.lt/img/items/44/159/11/4cf9617540877.jpg&amp;w=640&amp;h=480&amp;ei=Xc3kToH-Csip-galmqTIBQ&amp;zoom=1&amp;iact=rc&amp;dur=319&amp;sig=109745907052345896267&amp;page=1&amp;tbnh=132&amp;tbnw=186&amp;start=0&amp;ndsp=34&amp;ved=1t:429,r:19,s:0&amp;tx=131&amp;ty=69</a:t>
            </a:r>
            <a:endParaRPr lang="lt-LT" dirty="0" smtClean="0"/>
          </a:p>
          <a:p>
            <a:r>
              <a:rPr lang="lt-LT" dirty="0">
                <a:hlinkClick r:id="rId9"/>
              </a:rPr>
              <a:t>http://www.google.lt/imgres?q=thinking+in+dark&amp;hl=lt&amp;gbv=2&amp;biw=1399&amp;bih=770&amp;tbm=isch&amp;tbnid=8-FLLKer5TL7VM:&amp;imgrefurl=http://photos.ibibo.com/photo/240734/dark-thinking-loneliness-alone-broken&amp;docid=AYa7uh8YY6_HiM&amp;imgurl=http://mdb1.ibibo.com/09353616c7465645f5f4ae4d0b6b6d40cd149f003171e3500cecc80a74b631666894dfa1865da2e20d6e133f94f8c7b733b233d04.ifs&amp;w=500&amp;h=333&amp;ei=pNHkTt2nOo7o-gbvi_nRBQ&amp;zoom=1&amp;iact=rc&amp;dur=324&amp;sig=109745907052345896267&amp;page=1&amp;tbnh=120&amp;tbnw=160&amp;start=0&amp;ndsp=29&amp;ved=1t:429,r:0,s:0&amp;tx=97&amp;ty=56</a:t>
            </a:r>
            <a:endParaRPr lang="lt-LT" dirty="0" smtClean="0"/>
          </a:p>
          <a:p>
            <a:endParaRPr lang="lt-LT" dirty="0" smtClean="0"/>
          </a:p>
          <a:p>
            <a:endParaRPr lang="lt-LT" dirty="0"/>
          </a:p>
        </p:txBody>
      </p:sp>
      <p:sp>
        <p:nvSpPr>
          <p:cNvPr id="3" name="Antraštė 2"/>
          <p:cNvSpPr>
            <a:spLocks noGrp="1"/>
          </p:cNvSpPr>
          <p:nvPr>
            <p:ph type="title"/>
          </p:nvPr>
        </p:nvSpPr>
        <p:spPr/>
        <p:txBody>
          <a:bodyPr/>
          <a:lstStyle/>
          <a:p>
            <a:r>
              <a:rPr lang="lt-LT" dirty="0" smtClean="0"/>
              <a:t>Naudota literatūra</a:t>
            </a:r>
            <a:endParaRPr lang="lt-LT" dirty="0"/>
          </a:p>
        </p:txBody>
      </p:sp>
      <p:sp>
        <p:nvSpPr>
          <p:cNvPr id="4" name="Veiksmo mygtukas: namai 3">
            <a:hlinkClick r:id="rId10" action="ppaction://hlinksldjump" highlightClick="1"/>
          </p:cNvPr>
          <p:cNvSpPr/>
          <p:nvPr/>
        </p:nvSpPr>
        <p:spPr>
          <a:xfrm>
            <a:off x="8604448" y="6453336"/>
            <a:ext cx="360040" cy="288032"/>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379567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gos forma">
  <a:themeElements>
    <a:clrScheme name="Bangos forma">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Bangos forma">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ngos forma">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855</TotalTime>
  <Words>634</Words>
  <Application>Microsoft Office PowerPoint</Application>
  <PresentationFormat>Demonstracija ekrane (4:3)</PresentationFormat>
  <Paragraphs>94</Paragraphs>
  <Slides>17</Slides>
  <Notes>5</Notes>
  <HiddenSlides>0</HiddenSlides>
  <MMClips>0</MMClips>
  <ScaleCrop>false</ScaleCrop>
  <HeadingPairs>
    <vt:vector size="4" baseType="variant">
      <vt:variant>
        <vt:lpstr>Tema</vt:lpstr>
      </vt:variant>
      <vt:variant>
        <vt:i4>1</vt:i4>
      </vt:variant>
      <vt:variant>
        <vt:lpstr>Skaidrių pavadinimai</vt:lpstr>
      </vt:variant>
      <vt:variant>
        <vt:i4>17</vt:i4>
      </vt:variant>
    </vt:vector>
  </HeadingPairs>
  <TitlesOfParts>
    <vt:vector size="18" baseType="lpstr">
      <vt:lpstr>Bangos forma</vt:lpstr>
      <vt:lpstr>E. M. Remarkas  „Vakarų fronte nieko naujo“ (1929)</vt:lpstr>
      <vt:lpstr>Tikslas</vt:lpstr>
      <vt:lpstr>Turinys</vt:lpstr>
      <vt:lpstr>Erichas Maria Remarkas (1898-1970)</vt:lpstr>
      <vt:lpstr>Gyvenimas ir asmenybė</vt:lpstr>
      <vt:lpstr>Pavadinimas </vt:lpstr>
      <vt:lpstr>Siužetas</vt:lpstr>
      <vt:lpstr>PowerPoint pristatymas</vt:lpstr>
      <vt:lpstr>Kūrinio temos ir problemos</vt:lpstr>
      <vt:lpstr>Pagrindinis veikėjas</vt:lpstr>
      <vt:lpstr>Kūrinio idėja ir vertybės</vt:lpstr>
      <vt:lpstr>Aforizmai iš kūrinio</vt:lpstr>
      <vt:lpstr>Kūrinio aktualumas</vt:lpstr>
      <vt:lpstr>Pavadinimai rašiniams, susiję su E.M. Remarko kūriniu „Vakarų fronte nieko naujo“</vt:lpstr>
      <vt:lpstr>Apibendrinimas</vt:lpstr>
      <vt:lpstr>Romano vizualizacija</vt:lpstr>
      <vt:lpstr>Naudota literatūra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 M. Remarkas  „Vakarų fronte nieko naujo“</dc:title>
  <dc:creator>Home</dc:creator>
  <cp:lastModifiedBy>Home</cp:lastModifiedBy>
  <cp:revision>59</cp:revision>
  <dcterms:created xsi:type="dcterms:W3CDTF">2011-11-19T16:05:55Z</dcterms:created>
  <dcterms:modified xsi:type="dcterms:W3CDTF">2011-12-11T16:13:56Z</dcterms:modified>
</cp:coreProperties>
</file>