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3" r:id="rId8"/>
    <p:sldId id="262" r:id="rId9"/>
    <p:sldId id="264" r:id="rId10"/>
    <p:sldId id="269" r:id="rId11"/>
    <p:sldId id="268" r:id="rId12"/>
    <p:sldId id="265" r:id="rId13"/>
    <p:sldId id="266" r:id="rId14"/>
    <p:sldId id="267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565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3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514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lt-LT" smtClean="0"/>
              <a:t>Spustelėkite ruošinio paantraštės stiliui keisti</a:t>
            </a:r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piktogramą, jei norite įtraukti paveikslėlį</a:t>
            </a:r>
            <a:endParaRPr lang="lt-LT" noProof="0" smtClean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0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1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2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3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4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5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6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7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8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09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0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1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2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3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4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5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6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7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8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4119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412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Spustelėkite, jei norite keisite ruoš. pav. stilių</a:t>
            </a:r>
            <a:endParaRPr lang="en-US" smtClean="0"/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11/5/2011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sz="6000" smtClean="0"/>
              <a:t>Renesanso teatras Europoje</a:t>
            </a:r>
            <a:endParaRPr lang="lt-LT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800" dirty="0" smtClean="0"/>
              <a:t>Renesansas </a:t>
            </a:r>
            <a:endParaRPr lang="lt-LT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XIV-XVI a. </a:t>
            </a:r>
            <a:r>
              <a:rPr lang="en-US" dirty="0" err="1" smtClean="0">
                <a:latin typeface="+mj-lt"/>
                <a:cs typeface="Times New Roman" pitchFamily="18" charset="0"/>
              </a:rPr>
              <a:t>vyk</a:t>
            </a:r>
            <a:r>
              <a:rPr lang="en-US" dirty="0" err="1" smtClean="0">
                <a:latin typeface="+mj-lt"/>
                <a:cs typeface="Times New Roman" pitchFamily="18" charset="0"/>
              </a:rPr>
              <a:t>o</a:t>
            </a:r>
            <a:r>
              <a:rPr lang="lt-LT" dirty="0" smtClean="0">
                <a:latin typeface="+mj-lt"/>
                <a:cs typeface="Times New Roman" pitchFamily="18" charset="0"/>
              </a:rPr>
              <a:t> </a:t>
            </a:r>
            <a:r>
              <a:rPr lang="lt-LT" dirty="0" smtClean="0">
                <a:latin typeface="+mj-lt"/>
                <a:cs typeface="Times New Roman" pitchFamily="18" charset="0"/>
              </a:rPr>
              <a:t>klasikinės antikos dvasios atgimimas menuose, svarbus pereinamasis laikotarpis nuo viduramžiais vyravusių religinių prie </a:t>
            </a:r>
            <a:r>
              <a:rPr lang="lt-LT" dirty="0" err="1" smtClean="0">
                <a:latin typeface="+mj-lt"/>
                <a:cs typeface="Times New Roman" pitchFamily="18" charset="0"/>
              </a:rPr>
              <a:t>pasaul</a:t>
            </a:r>
            <a:r>
              <a:rPr lang="en-US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dirty="0" err="1" smtClean="0">
                <a:latin typeface="+mj-lt"/>
                <a:cs typeface="Times New Roman" pitchFamily="18" charset="0"/>
              </a:rPr>
              <a:t>e</a:t>
            </a:r>
            <a:r>
              <a:rPr lang="lt-LT" dirty="0" err="1" smtClean="0">
                <a:latin typeface="+mj-lt"/>
                <a:cs typeface="Times New Roman" pitchFamily="18" charset="0"/>
              </a:rPr>
              <a:t>tinių</a:t>
            </a:r>
            <a:r>
              <a:rPr lang="lt-LT" dirty="0" smtClean="0">
                <a:latin typeface="+mj-lt"/>
                <a:cs typeface="Times New Roman" pitchFamily="18" charset="0"/>
              </a:rPr>
              <a:t> </a:t>
            </a:r>
            <a:r>
              <a:rPr lang="lt-LT" dirty="0" smtClean="0">
                <a:latin typeface="+mj-lt"/>
                <a:cs typeface="Times New Roman" pitchFamily="18" charset="0"/>
              </a:rPr>
              <a:t>kultūros formų. Renesanso idėjos susiformavo Italijoje, vėliau išplito po visą Europą. Renesansą, kaip kultūros epochą, charakterizuoja humanizmo sąvoka, akcentuojanti individualizmo, tikėjimo mokslo pažanga, kritinio mąstymo vertybes.</a:t>
            </a:r>
            <a:r>
              <a:rPr lang="lt-LT" b="1" i="1" dirty="0" smtClean="0">
                <a:latin typeface="+mj-lt"/>
                <a:cs typeface="Times New Roman" pitchFamily="18" charset="0"/>
              </a:rPr>
              <a:t> </a:t>
            </a:r>
            <a:endParaRPr lang="lt-LT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lt-LT" dirty="0" smtClean="0"/>
              <a:t>Renesansas Italijoje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Teatro </a:t>
            </a:r>
            <a:r>
              <a:rPr lang="lt-LT" dirty="0" smtClean="0"/>
              <a:t>architektūra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Įmantrūs helėnistiniai bei romėnų teatrai tapo Renesanso teatrų modeliu.</a:t>
            </a:r>
          </a:p>
          <a:p>
            <a:r>
              <a:rPr lang="lt-LT" dirty="0" smtClean="0"/>
              <a:t>Remdamiesi </a:t>
            </a:r>
            <a:r>
              <a:rPr lang="en-US" dirty="0" smtClean="0"/>
              <a:t>1511m. </a:t>
            </a:r>
            <a:r>
              <a:rPr lang="lt-LT" dirty="0" smtClean="0"/>
              <a:t>su iliustracijomis išspausdintais Vitruvijaus architektūros veikalais, teatro architektai ėmėsi perkėlinėti romėnų teatro architektūrinius principus į itališkus statinius.</a:t>
            </a:r>
          </a:p>
          <a:p>
            <a:r>
              <a:rPr lang="lt-LT" dirty="0" smtClean="0"/>
              <a:t>Italai ištobulino naujojo teatro pastato pavidalą su prosceniumo arka.</a:t>
            </a:r>
          </a:p>
          <a:p>
            <a:r>
              <a:rPr lang="lt-LT" dirty="0" smtClean="0"/>
              <a:t> Išpopuliarėja  tapytas scenovaizdis.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wner\Desktop\New Folder (2)\olimpico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124200"/>
            <a:ext cx="4724400" cy="3354323"/>
          </a:xfrm>
          <a:prstGeom prst="rect">
            <a:avLst/>
          </a:prstGeom>
          <a:noFill/>
        </p:spPr>
      </p:pic>
      <p:pic>
        <p:nvPicPr>
          <p:cNvPr id="1028" name="Picture 4" descr="http://www.artinforma.it/uploads/2010/09/Teatro_Olimpico_pianta_Bertotti_Scamozzi_17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609600"/>
            <a:ext cx="3352800" cy="23242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8200" y="685800"/>
            <a:ext cx="388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,,</a:t>
            </a:r>
            <a:r>
              <a:rPr lang="lt-LT" sz="2800" dirty="0" smtClean="0"/>
              <a:t>Teatro </a:t>
            </a:r>
            <a:r>
              <a:rPr lang="lt-LT" sz="2800" dirty="0" smtClean="0"/>
              <a:t>Olimpico”- puikiausias Renesanso akademinio teatro architektūros </a:t>
            </a:r>
            <a:r>
              <a:rPr lang="en-US" sz="2800" dirty="0" err="1" smtClean="0"/>
              <a:t>pavyzdys</a:t>
            </a:r>
            <a:r>
              <a:rPr lang="en-US" sz="2800" dirty="0" smtClean="0"/>
              <a:t>.</a:t>
            </a: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Scenovaizdžiai iš Serlio “Architettura” komedijos</a:t>
            </a:r>
            <a:endParaRPr lang="lt-LT" dirty="0"/>
          </a:p>
        </p:txBody>
      </p:sp>
      <p:pic>
        <p:nvPicPr>
          <p:cNvPr id="18434" name="Picture 2" descr="C:\Documents and Settings\Owner\Desktop\New Folder (2)\tragic-stage[1]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57400"/>
            <a:ext cx="4124960" cy="3733800"/>
          </a:xfrm>
          <a:prstGeom prst="rect">
            <a:avLst/>
          </a:prstGeom>
          <a:noFill/>
        </p:spPr>
      </p:pic>
      <p:pic>
        <p:nvPicPr>
          <p:cNvPr id="18437" name="Picture 5" descr="http://artsalive.ca/img/thf/histoire/4_4serlio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057400"/>
            <a:ext cx="359019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r>
              <a:rPr lang="lt-LT" dirty="0" smtClean="0"/>
              <a:t>Commedia dell‘arte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40325"/>
          </a:xfrm>
        </p:spPr>
        <p:txBody>
          <a:bodyPr>
            <a:normAutofit fontScale="47500" lnSpcReduction="20000"/>
          </a:bodyPr>
          <a:lstStyle/>
          <a:p>
            <a:r>
              <a:rPr lang="lt-LT" sz="5100" dirty="0" smtClean="0"/>
              <a:t>Viena populiariausių teatro formų, kuri kliovėsi pirmiausia ne dramaturgu, o aktoriumi</a:t>
            </a:r>
            <a:r>
              <a:rPr lang="lt-LT" sz="5100" dirty="0" smtClean="0"/>
              <a:t>.</a:t>
            </a:r>
            <a:endParaRPr lang="lt-LT" sz="5100" dirty="0" smtClean="0"/>
          </a:p>
          <a:p>
            <a:r>
              <a:rPr lang="lt-LT" sz="5100" dirty="0" smtClean="0"/>
              <a:t>Vadinamieji dzaniai arba komiški tarnai humorą kurdavo daugiausia vaizdinėmis priemonėmis: varijuodavo standartinius pokštus – lazzi bei burle – ilgesnius veiksmo epizodus, kurių branduolį sudarė kokia nors išdaiga</a:t>
            </a:r>
            <a:r>
              <a:rPr lang="lt-LT" sz="5100" dirty="0" smtClean="0"/>
              <a:t>.</a:t>
            </a:r>
            <a:endParaRPr lang="lt-LT" sz="5100" dirty="0" smtClean="0"/>
          </a:p>
          <a:p>
            <a:r>
              <a:rPr lang="lt-LT" sz="5100" dirty="0" smtClean="0"/>
              <a:t>Šio žanro aktoriai būdavo </a:t>
            </a:r>
            <a:r>
              <a:rPr lang="lt-LT" sz="5100" dirty="0" smtClean="0"/>
              <a:t>ne</a:t>
            </a:r>
            <a:r>
              <a:rPr lang="en-US" sz="5100" dirty="0" err="1" smtClean="0"/>
              <a:t>pri</a:t>
            </a:r>
            <a:r>
              <a:rPr lang="lt-LT" sz="5100" dirty="0" smtClean="0"/>
              <a:t>lygstami </a:t>
            </a:r>
            <a:r>
              <a:rPr lang="lt-LT" sz="5100" dirty="0" smtClean="0"/>
              <a:t>savosios profesijos meistrai, derinę šokėjo, daininko, akrobato, mimo sugebėjimus. Taip pat nepaprastai svarbu būdavo įvaldyti subtilią gestų kalbą, nes aktoriai komikai, dėvėję kaukes, negalėjo naudotis veido išraiškos priemonėmis.</a:t>
            </a:r>
          </a:p>
          <a:p>
            <a:r>
              <a:rPr lang="lt-LT" sz="5100" dirty="0" smtClean="0"/>
              <a:t>Trupę </a:t>
            </a:r>
            <a:r>
              <a:rPr lang="lt-LT" sz="5100" dirty="0" smtClean="0"/>
              <a:t>sudarė aktoriai, visuomet vaidindavę tą patį vaidmenį.</a:t>
            </a:r>
            <a:br>
              <a:rPr lang="lt-LT" sz="5100" dirty="0" smtClean="0"/>
            </a:br>
            <a:endParaRPr lang="lt-LT" sz="5100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Commedia</a:t>
            </a:r>
            <a:r>
              <a:rPr lang="lt-LT" dirty="0" smtClean="0"/>
              <a:t> </a:t>
            </a:r>
            <a:r>
              <a:rPr lang="lt-LT" dirty="0" smtClean="0"/>
              <a:t>dell‘arte 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30725"/>
          </a:xfrm>
        </p:spPr>
        <p:txBody>
          <a:bodyPr/>
          <a:lstStyle/>
          <a:p>
            <a:r>
              <a:rPr lang="lt-LT" sz="2800" dirty="0" smtClean="0"/>
              <a:t>Žymiausi šio žanro personažai: Arlekinas, Pulčinela, Pedrolinas, Skapenas, Mecetenas, Skarumučija ir Brigela.</a:t>
            </a:r>
          </a:p>
          <a:p>
            <a:pPr>
              <a:buNone/>
            </a:pPr>
            <a:endParaRPr lang="lt-LT" dirty="0" smtClean="0"/>
          </a:p>
        </p:txBody>
      </p:sp>
      <p:pic>
        <p:nvPicPr>
          <p:cNvPr id="19459" name="Picture 3" descr="C:\Documents and Settings\Owner\Desktop\New Folder (2)\IMG_002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819400"/>
            <a:ext cx="2255097" cy="335468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19800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Arlekinas </a:t>
            </a:r>
            <a:endParaRPr lang="lt-LT" dirty="0"/>
          </a:p>
        </p:txBody>
      </p:sp>
      <p:pic>
        <p:nvPicPr>
          <p:cNvPr id="19461" name="Picture 5" descr="C:\Documents and Settings\Owner\Desktop\New Folder (2)\230px-Polichinelle_ca_165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895600"/>
            <a:ext cx="2286000" cy="327976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71600" y="6248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Pulčinela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lt-LT" dirty="0" smtClean="0"/>
              <a:t>Renesansas Anglijoje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r>
              <a:rPr lang="lt-LT" dirty="0" smtClean="0"/>
              <a:t>Architektūra 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lt-LT" noProof="1" smtClean="0"/>
              <a:t>Pirmąjį stacionarų teatrą Londone pastatė dailidė </a:t>
            </a:r>
            <a:r>
              <a:rPr lang="lt-LT" noProof="1" smtClean="0"/>
              <a:t>Jamesas Burbage’as 1576 </a:t>
            </a:r>
            <a:r>
              <a:rPr lang="lt-LT" noProof="1" smtClean="0"/>
              <a:t>m</a:t>
            </a:r>
            <a:r>
              <a:rPr lang="lt-LT" noProof="1" smtClean="0"/>
              <a:t>. Tai buvo </a:t>
            </a:r>
            <a:r>
              <a:rPr lang="lt-LT" noProof="1" smtClean="0"/>
              <a:t>paprastas</a:t>
            </a:r>
            <a:r>
              <a:rPr lang="lt-LT" noProof="1" smtClean="0"/>
              <a:t>, </a:t>
            </a:r>
            <a:r>
              <a:rPr lang="lt-LT" noProof="1" smtClean="0"/>
              <a:t>uždaras</a:t>
            </a:r>
            <a:r>
              <a:rPr lang="lt-LT" noProof="1" smtClean="0"/>
              <a:t>, medinis </a:t>
            </a:r>
            <a:r>
              <a:rPr lang="lt-LT" noProof="1" smtClean="0"/>
              <a:t>statinys</a:t>
            </a:r>
            <a:r>
              <a:rPr lang="lt-LT" noProof="1" smtClean="0"/>
              <a:t>, dėl Londono lordo priešiškumo teatrui  pastatytas už miesto </a:t>
            </a:r>
            <a:r>
              <a:rPr lang="lt-LT" noProof="1" smtClean="0"/>
              <a:t>ribų</a:t>
            </a:r>
            <a:r>
              <a:rPr lang="lt-LT" noProof="1" smtClean="0"/>
              <a:t>. </a:t>
            </a:r>
            <a:endParaRPr lang="lt-LT" noProof="1" smtClean="0"/>
          </a:p>
          <a:p>
            <a:r>
              <a:rPr lang="lt-LT" noProof="1" smtClean="0"/>
              <a:t>Žymiausią to meto teatrą 1599 </a:t>
            </a:r>
            <a:r>
              <a:rPr lang="lt-LT" noProof="1" smtClean="0"/>
              <a:t>m</a:t>
            </a:r>
            <a:r>
              <a:rPr lang="lt-LT" noProof="1" smtClean="0"/>
              <a:t>. </a:t>
            </a:r>
            <a:r>
              <a:rPr lang="lt-LT" noProof="1" smtClean="0"/>
              <a:t>pastatė</a:t>
            </a:r>
            <a:r>
              <a:rPr lang="lt-LT" noProof="1" smtClean="0"/>
              <a:t> </a:t>
            </a:r>
            <a:r>
              <a:rPr lang="lt-LT" noProof="1" smtClean="0"/>
              <a:t>Burbage’o</a:t>
            </a:r>
            <a:r>
              <a:rPr lang="lt-LT" noProof="1" smtClean="0"/>
              <a:t> </a:t>
            </a:r>
            <a:r>
              <a:rPr lang="lt-LT" noProof="1" smtClean="0"/>
              <a:t>sūnus</a:t>
            </a:r>
            <a:r>
              <a:rPr lang="lt-LT" noProof="1" smtClean="0"/>
              <a:t>. Jis buvo pavadintas </a:t>
            </a:r>
            <a:r>
              <a:rPr lang="lt-LT" noProof="1" smtClean="0"/>
              <a:t>“</a:t>
            </a:r>
            <a:r>
              <a:rPr lang="lt-LT" noProof="1" smtClean="0"/>
              <a:t>The </a:t>
            </a:r>
            <a:r>
              <a:rPr lang="lt-LT" noProof="1" smtClean="0"/>
              <a:t>Globe”.</a:t>
            </a:r>
            <a:endParaRPr lang="lt-LT" noProof="1" smtClean="0"/>
          </a:p>
          <a:p>
            <a:r>
              <a:rPr lang="lt-LT" noProof="1" smtClean="0"/>
              <a:t>Vienas iš elžbietinio teatro bruožų buvo vadinamoji </a:t>
            </a:r>
            <a:r>
              <a:rPr lang="en-US" noProof="1" smtClean="0"/>
              <a:t>,,V</a:t>
            </a:r>
            <a:r>
              <a:rPr lang="lt-LT" noProof="1" smtClean="0"/>
              <a:t>idinė scena</a:t>
            </a:r>
            <a:r>
              <a:rPr lang="lt-LT" noProof="1" smtClean="0"/>
              <a:t>”.  </a:t>
            </a:r>
            <a:endParaRPr lang="lt-LT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Aktoriai  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Kaip ir Graikijoje, Elžbietos epochos teatro scenoje moterys nevaidino.  Smulkaus sudėjimo, švelnaus balso berniukai buvo mokomi vaidinti Džiuljetos, Rozalindos  vaidmenis. </a:t>
            </a:r>
          </a:p>
          <a:p>
            <a:r>
              <a:rPr lang="lt-LT" dirty="0" smtClean="0"/>
              <a:t>Kaip ir </a:t>
            </a:r>
            <a:r>
              <a:rPr lang="lt-LT" dirty="0" smtClean="0"/>
              <a:t>Italijoje</a:t>
            </a:r>
            <a:r>
              <a:rPr lang="en-US" dirty="0" smtClean="0"/>
              <a:t>,</a:t>
            </a:r>
            <a:r>
              <a:rPr lang="lt-LT" dirty="0" smtClean="0"/>
              <a:t> </a:t>
            </a:r>
            <a:r>
              <a:rPr lang="lt-LT" dirty="0" smtClean="0"/>
              <a:t>aktoriai privalėjo gerai šokti, </a:t>
            </a:r>
            <a:r>
              <a:rPr lang="lt-LT" dirty="0" smtClean="0"/>
              <a:t>dainuoti</a:t>
            </a:r>
            <a:r>
              <a:rPr lang="en-US" dirty="0" smtClean="0"/>
              <a:t>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600" dirty="0" smtClean="0"/>
              <a:t>Vilijamas  Šekspyras – žymiausias Anglijos Renesanso atstovas</a:t>
            </a:r>
            <a:endParaRPr lang="lt-LT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    </a:t>
            </a:r>
            <a:r>
              <a:rPr lang="lt-LT" sz="2400" dirty="0" smtClean="0"/>
              <a:t>Kūrybinį </a:t>
            </a:r>
            <a:r>
              <a:rPr lang="lt-LT" sz="2400" dirty="0" smtClean="0"/>
              <a:t>kelią </a:t>
            </a:r>
            <a:r>
              <a:rPr lang="lt-LT" sz="2400" noProof="1" smtClean="0"/>
              <a:t>Shakespeare‘as pradėjo </a:t>
            </a:r>
            <a:r>
              <a:rPr lang="lt-LT" sz="2400" noProof="1" smtClean="0"/>
              <a:t>spindint </a:t>
            </a:r>
            <a:r>
              <a:rPr lang="lt-LT" sz="2400" noProof="1" smtClean="0"/>
              <a:t>šviesiai</a:t>
            </a:r>
            <a:r>
              <a:rPr lang="lt-LT" sz="2400" noProof="1" smtClean="0"/>
              <a:t> Renesanso </a:t>
            </a:r>
            <a:r>
              <a:rPr lang="lt-LT" sz="2400" noProof="1" smtClean="0"/>
              <a:t>saulei</a:t>
            </a:r>
            <a:r>
              <a:rPr lang="lt-LT" sz="2400" noProof="1" smtClean="0"/>
              <a:t>. </a:t>
            </a:r>
            <a:r>
              <a:rPr lang="lt-LT" sz="2400" noProof="1" smtClean="0"/>
              <a:t>Pirmajam</a:t>
            </a:r>
            <a:r>
              <a:rPr lang="lt-LT" sz="2400" noProof="1" smtClean="0"/>
              <a:t> </a:t>
            </a:r>
            <a:r>
              <a:rPr lang="lt-LT" sz="2400" noProof="1" smtClean="0"/>
              <a:t>k</a:t>
            </a:r>
            <a:r>
              <a:rPr lang="lt-LT" sz="2400" noProof="1" smtClean="0"/>
              <a:t>ūrybos </a:t>
            </a:r>
            <a:r>
              <a:rPr lang="lt-LT" sz="2400" dirty="0" smtClean="0"/>
              <a:t>periode </a:t>
            </a:r>
            <a:r>
              <a:rPr lang="lt-LT" sz="2400" dirty="0" smtClean="0"/>
              <a:t>jo parašytos džiugios, linksmos </a:t>
            </a:r>
            <a:r>
              <a:rPr lang="lt-LT" sz="2400" dirty="0" smtClean="0"/>
              <a:t>komedijos ir tragedijos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lt-LT" sz="2400" dirty="0" smtClean="0"/>
              <a:t>,,</a:t>
            </a:r>
            <a:r>
              <a:rPr lang="lt-LT" sz="2400" dirty="0" smtClean="0"/>
              <a:t>Klaidų komedija”, </a:t>
            </a:r>
            <a:endParaRPr lang="en-US" sz="2400" dirty="0" smtClean="0"/>
          </a:p>
          <a:p>
            <a:pPr>
              <a:buNone/>
            </a:pPr>
            <a:r>
              <a:rPr lang="lt-LT" sz="2400" dirty="0" smtClean="0"/>
              <a:t>,,</a:t>
            </a:r>
            <a:r>
              <a:rPr lang="lt-LT" sz="2400" dirty="0" smtClean="0"/>
              <a:t>Užsispyrėlės sutramdymas</a:t>
            </a:r>
            <a:r>
              <a:rPr lang="lt-LT" sz="2400" dirty="0" smtClean="0"/>
              <a:t>“,</a:t>
            </a:r>
            <a:endParaRPr lang="en-US" sz="2400" dirty="0" smtClean="0"/>
          </a:p>
          <a:p>
            <a:pPr>
              <a:buNone/>
            </a:pPr>
            <a:r>
              <a:rPr lang="lt-LT" sz="2400" dirty="0" smtClean="0"/>
              <a:t>,,</a:t>
            </a:r>
            <a:r>
              <a:rPr lang="lt-LT" sz="2400" dirty="0" smtClean="0"/>
              <a:t>Du veroniečiai“ </a:t>
            </a:r>
            <a:r>
              <a:rPr lang="lt-LT" sz="2400" dirty="0" smtClean="0"/>
              <a:t>,</a:t>
            </a:r>
            <a:endParaRPr lang="en-US" sz="2400" dirty="0" smtClean="0"/>
          </a:p>
          <a:p>
            <a:pPr>
              <a:buNone/>
            </a:pPr>
            <a:r>
              <a:rPr lang="lt-LT" sz="2400" dirty="0" smtClean="0"/>
              <a:t>,,</a:t>
            </a:r>
            <a:r>
              <a:rPr lang="lt-LT" sz="2400" dirty="0" smtClean="0"/>
              <a:t>Tuščios meilės pastangos</a:t>
            </a:r>
            <a:r>
              <a:rPr lang="lt-LT" sz="2400" dirty="0" smtClean="0"/>
              <a:t>“,</a:t>
            </a:r>
            <a:endParaRPr lang="en-US" sz="2400" dirty="0" smtClean="0"/>
          </a:p>
          <a:p>
            <a:pPr>
              <a:buNone/>
            </a:pPr>
            <a:r>
              <a:rPr lang="lt-LT" sz="2400" dirty="0" smtClean="0"/>
              <a:t>,,</a:t>
            </a:r>
            <a:r>
              <a:rPr lang="lt-LT" sz="2400" dirty="0" smtClean="0"/>
              <a:t>Vasaros nakties sapnas</a:t>
            </a:r>
            <a:r>
              <a:rPr lang="lt-LT" sz="2400" dirty="0" smtClean="0"/>
              <a:t>“,</a:t>
            </a:r>
            <a:endParaRPr lang="en-US" sz="2400" dirty="0" smtClean="0"/>
          </a:p>
          <a:p>
            <a:pPr>
              <a:buNone/>
            </a:pPr>
            <a:r>
              <a:rPr lang="lt-LT" sz="2400" dirty="0" smtClean="0"/>
              <a:t>,,</a:t>
            </a:r>
            <a:r>
              <a:rPr lang="lt-LT" sz="2400" dirty="0" smtClean="0"/>
              <a:t>Henrikas IV“ ir ,,Henrikas VI“,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,,</a:t>
            </a:r>
            <a:r>
              <a:rPr lang="lt-LT" sz="2400" noProof="1" smtClean="0"/>
              <a:t>Romeo</a:t>
            </a:r>
            <a:r>
              <a:rPr lang="lt-LT" sz="2400" noProof="1" smtClean="0"/>
              <a:t> ir </a:t>
            </a:r>
            <a:r>
              <a:rPr lang="lt-LT" sz="2400" noProof="1" smtClean="0"/>
              <a:t>Džuljeta”.</a:t>
            </a:r>
            <a:endParaRPr lang="lt-LT" sz="2400" noProof="1" smtClean="0"/>
          </a:p>
          <a:p>
            <a:pPr>
              <a:buNone/>
            </a:pPr>
            <a:r>
              <a:rPr lang="lt-LT" sz="2400" dirty="0" smtClean="0"/>
              <a:t>     </a:t>
            </a:r>
            <a:endParaRPr lang="lt-LT" sz="2400" dirty="0"/>
          </a:p>
        </p:txBody>
      </p:sp>
      <p:pic>
        <p:nvPicPr>
          <p:cNvPr id="20483" name="Picture 3" descr="C:\Documents and Settings\Owner\Desktop\New Folder (2)\Pd4RqoRb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590800"/>
            <a:ext cx="2718435" cy="36653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30725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Tragiško </a:t>
            </a:r>
            <a:r>
              <a:rPr lang="lt-LT" dirty="0" smtClean="0"/>
              <a:t>sielvarto dėl pasaulio netobulumo persunkti svarbiausieji antrojo </a:t>
            </a:r>
            <a:r>
              <a:rPr lang="lt-LT" dirty="0" smtClean="0"/>
              <a:t>Šekspyro </a:t>
            </a:r>
            <a:r>
              <a:rPr lang="lt-LT" dirty="0" smtClean="0"/>
              <a:t> </a:t>
            </a:r>
            <a:r>
              <a:rPr lang="lt-LT" dirty="0" smtClean="0"/>
              <a:t>kūrybos periodo </a:t>
            </a:r>
            <a:r>
              <a:rPr lang="lt-LT" dirty="0" smtClean="0"/>
              <a:t>kūriniai - didžiosios tragedijos: </a:t>
            </a:r>
          </a:p>
          <a:p>
            <a:pPr>
              <a:buNone/>
            </a:pPr>
            <a:r>
              <a:rPr lang="lt-LT" dirty="0" smtClean="0"/>
              <a:t>,,</a:t>
            </a:r>
            <a:r>
              <a:rPr lang="lt-LT" dirty="0" smtClean="0"/>
              <a:t>Hamletas“ , 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,,</a:t>
            </a:r>
            <a:r>
              <a:rPr lang="lt-LT" dirty="0" smtClean="0"/>
              <a:t>Otelas“ </a:t>
            </a:r>
            <a:r>
              <a:rPr lang="lt-LT" dirty="0" smtClean="0"/>
              <a:t>,</a:t>
            </a:r>
          </a:p>
          <a:p>
            <a:pPr>
              <a:buNone/>
            </a:pPr>
            <a:r>
              <a:rPr lang="lt-LT" dirty="0" smtClean="0"/>
              <a:t>,,</a:t>
            </a:r>
            <a:r>
              <a:rPr lang="lt-LT" dirty="0" smtClean="0"/>
              <a:t>Karalius </a:t>
            </a:r>
            <a:r>
              <a:rPr lang="en-US" dirty="0" smtClean="0"/>
              <a:t>L</a:t>
            </a:r>
            <a:r>
              <a:rPr lang="lt-LT" dirty="0" smtClean="0"/>
              <a:t>yras“ , 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,,</a:t>
            </a:r>
            <a:r>
              <a:rPr lang="lt-LT" dirty="0" smtClean="0"/>
              <a:t>Makbetas“ , 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,,</a:t>
            </a:r>
            <a:r>
              <a:rPr lang="lt-LT" dirty="0" smtClean="0"/>
              <a:t>Timonas Atėnietis“.</a:t>
            </a:r>
            <a:endParaRPr lang="lt-LT" dirty="0"/>
          </a:p>
        </p:txBody>
      </p:sp>
      <p:pic>
        <p:nvPicPr>
          <p:cNvPr id="21506" name="Picture 2" descr="C:\Documents and Settings\Owner\Desktop\New Folder (2)\hamlet1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209800"/>
            <a:ext cx="2057400" cy="3405104"/>
          </a:xfrm>
          <a:prstGeom prst="rect">
            <a:avLst/>
          </a:prstGeom>
          <a:noFill/>
        </p:spPr>
      </p:pic>
      <p:pic>
        <p:nvPicPr>
          <p:cNvPr id="21508" name="Picture 4" descr="http://www.eplakatas.lt/plakatai/PL196_medi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211763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4572000"/>
          </a:xfrm>
        </p:spPr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 Paskutiniame</a:t>
            </a:r>
            <a:r>
              <a:rPr lang="lt-LT" dirty="0" smtClean="0"/>
              <a:t>, </a:t>
            </a:r>
            <a:r>
              <a:rPr lang="lt-LT" dirty="0" smtClean="0"/>
              <a:t>trečiajame, </a:t>
            </a:r>
            <a:r>
              <a:rPr lang="lt-LT" dirty="0" smtClean="0"/>
              <a:t>savo kūrybos periode </a:t>
            </a:r>
            <a:r>
              <a:rPr lang="lt-LT" dirty="0" smtClean="0"/>
              <a:t>Šekspyras</a:t>
            </a:r>
            <a:r>
              <a:rPr lang="lt-LT" dirty="0" smtClean="0"/>
              <a:t> </a:t>
            </a:r>
            <a:r>
              <a:rPr lang="lt-LT" dirty="0" smtClean="0"/>
              <a:t>išeitį iš tragiškųjų </a:t>
            </a:r>
            <a:r>
              <a:rPr lang="lt-LT" dirty="0" smtClean="0"/>
              <a:t>prieštaravimų </a:t>
            </a:r>
            <a:r>
              <a:rPr lang="lt-LT" dirty="0" smtClean="0"/>
              <a:t>randa romantinėje, pasakiškoje svajonėje. </a:t>
            </a:r>
            <a:r>
              <a:rPr lang="lt-LT" dirty="0" smtClean="0"/>
              <a:t>Jis parašo: ,,</a:t>
            </a:r>
            <a:r>
              <a:rPr lang="lt-LT" dirty="0" smtClean="0"/>
              <a:t>Cimbeliną“ , 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  ,,</a:t>
            </a:r>
            <a:r>
              <a:rPr lang="lt-LT" dirty="0" smtClean="0"/>
              <a:t>Žiemos pasaką</a:t>
            </a:r>
            <a:r>
              <a:rPr lang="lt-LT" dirty="0" smtClean="0"/>
              <a:t>“,</a:t>
            </a:r>
          </a:p>
          <a:p>
            <a:pPr>
              <a:buNone/>
            </a:pPr>
            <a:r>
              <a:rPr lang="lt-LT" dirty="0" smtClean="0"/>
              <a:t>  ,,</a:t>
            </a:r>
            <a:r>
              <a:rPr lang="lt-LT" dirty="0" smtClean="0"/>
              <a:t>Audrą“. 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24579" name="Picture 3" descr="C:\Documents and Settings\Owner\Desktop\New Folder (2)\9955-584-12-2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429000"/>
            <a:ext cx="2037433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Owner\Desktop\New Folder (2)\hamlet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29000" cy="4210050"/>
          </a:xfrm>
          <a:prstGeom prst="rect">
            <a:avLst/>
          </a:prstGeom>
          <a:noFill/>
        </p:spPr>
      </p:pic>
      <p:pic>
        <p:nvPicPr>
          <p:cNvPr id="25603" name="Picture 3" descr="C:\Documents and Settings\Owner\Desktop\New Folder (2)\hamlet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810000"/>
            <a:ext cx="3581400" cy="2850820"/>
          </a:xfrm>
          <a:prstGeom prst="rect">
            <a:avLst/>
          </a:prstGeom>
          <a:noFill/>
        </p:spPr>
      </p:pic>
      <p:pic>
        <p:nvPicPr>
          <p:cNvPr id="25604" name="Picture 4" descr="C:\Documents and Settings\Owner\Desktop\New Folder (2)\romeo_and_juliet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962400"/>
            <a:ext cx="3429000" cy="2733153"/>
          </a:xfrm>
          <a:prstGeom prst="rect">
            <a:avLst/>
          </a:prstGeom>
          <a:noFill/>
        </p:spPr>
      </p:pic>
      <p:pic>
        <p:nvPicPr>
          <p:cNvPr id="25605" name="Picture 5" descr="C:\Documents and Settings\Owner\Desktop\New Folder (2)\RomeoJuliet_big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84" y="1219200"/>
            <a:ext cx="2195716" cy="2895600"/>
          </a:xfrm>
          <a:prstGeom prst="rect">
            <a:avLst/>
          </a:prstGeom>
          <a:noFill/>
        </p:spPr>
      </p:pic>
      <p:pic>
        <p:nvPicPr>
          <p:cNvPr id="25606" name="Picture 6" descr="C:\Documents and Settings\Owner\Desktop\New Folder (2)\0201romeo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533400"/>
            <a:ext cx="3200400" cy="256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lt-LT" dirty="0" smtClean="0"/>
              <a:t>Ispanijos Renesansas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Architektūra 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30725"/>
          </a:xfrm>
        </p:spPr>
        <p:txBody>
          <a:bodyPr/>
          <a:lstStyle/>
          <a:p>
            <a:r>
              <a:rPr lang="lt-LT" dirty="0" smtClean="0"/>
              <a:t>Svarbiausieji Ispanijos teatrai : “Corral de la Cruz” ir </a:t>
            </a:r>
            <a:r>
              <a:rPr lang="lt-LT" dirty="0" smtClean="0"/>
              <a:t> </a:t>
            </a:r>
            <a:r>
              <a:rPr lang="lt-LT" dirty="0" smtClean="0"/>
              <a:t>“Corral del Principe”</a:t>
            </a:r>
            <a:endParaRPr lang="lt-LT" dirty="0"/>
          </a:p>
        </p:txBody>
      </p:sp>
      <p:pic>
        <p:nvPicPr>
          <p:cNvPr id="26626" name="Picture 2" descr="C:\Documents and Settings\Owner\Desktop\New Folder (2)\primitivo-corral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895600"/>
            <a:ext cx="4366517" cy="3048000"/>
          </a:xfrm>
          <a:prstGeom prst="rect">
            <a:avLst/>
          </a:prstGeom>
          <a:noFill/>
        </p:spPr>
      </p:pic>
      <p:pic>
        <p:nvPicPr>
          <p:cNvPr id="26627" name="Picture 3" descr="C:\Documents and Settings\Owner\Desktop\New Folder (2)\Repre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895600"/>
            <a:ext cx="42799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62000" y="61722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“Corral de la Cruz”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5410200" y="6172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“Corral sel Principe”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lt-LT" dirty="0" smtClean="0"/>
              <a:t> </a:t>
            </a:r>
            <a:r>
              <a:rPr lang="lt-LT" dirty="0" smtClean="0"/>
              <a:t>Scena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30725"/>
          </a:xfrm>
        </p:spPr>
        <p:txBody>
          <a:bodyPr/>
          <a:lstStyle/>
          <a:p>
            <a:r>
              <a:rPr lang="lt-LT" sz="2800" dirty="0" smtClean="0"/>
              <a:t>Publika stovėdavo kieme arba sėdėdavo sceną supančioje galerijoje bei ložėse. Specialią galeriją turėjo </a:t>
            </a:r>
            <a:r>
              <a:rPr lang="lt-LT" sz="2800" dirty="0" smtClean="0"/>
              <a:t>moterys. Scenos </a:t>
            </a:r>
            <a:r>
              <a:rPr lang="lt-LT" sz="2800" dirty="0" smtClean="0"/>
              <a:t>gilumos </a:t>
            </a:r>
            <a:r>
              <a:rPr lang="lt-LT" sz="2800" dirty="0" smtClean="0"/>
              <a:t>sienoje buvo durys </a:t>
            </a:r>
            <a:r>
              <a:rPr lang="lt-LT" sz="2800" dirty="0" smtClean="0"/>
              <a:t>ir </a:t>
            </a:r>
            <a:r>
              <a:rPr lang="lt-LT" sz="2800" dirty="0" smtClean="0"/>
              <a:t>langai, </a:t>
            </a:r>
            <a:r>
              <a:rPr lang="lt-LT" sz="2800" dirty="0" smtClean="0"/>
              <a:t>egzistavo vidinė scena, grindyse atsiverdavo landos, būta mašinų, kuri</a:t>
            </a:r>
            <a:r>
              <a:rPr lang="en-US" sz="2800" dirty="0" err="1" smtClean="0"/>
              <a:t>omis</a:t>
            </a:r>
            <a:r>
              <a:rPr lang="lt-LT" sz="2800" dirty="0" smtClean="0"/>
              <a:t> </a:t>
            </a:r>
            <a:r>
              <a:rPr lang="lt-LT" sz="2800" dirty="0" smtClean="0"/>
              <a:t>nuleidžiamos dekoracijos. </a:t>
            </a:r>
            <a:endParaRPr lang="lt-LT" sz="2800" dirty="0"/>
          </a:p>
        </p:txBody>
      </p:sp>
      <p:pic>
        <p:nvPicPr>
          <p:cNvPr id="27650" name="Picture 2" descr="C:\Documents and Settings\Owner\Desktop\New Folder (2)\Loci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962400"/>
            <a:ext cx="4121009" cy="2715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lt-LT" dirty="0" smtClean="0"/>
              <a:t> </a:t>
            </a:r>
            <a:r>
              <a:rPr lang="lt-LT" dirty="0" smtClean="0"/>
              <a:t>Žymiausi aktoriai ir kūrėjai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2000"/>
          </a:xfrm>
        </p:spPr>
        <p:txBody>
          <a:bodyPr/>
          <a:lstStyle/>
          <a:p>
            <a:r>
              <a:rPr lang="lt-LT" sz="2800" dirty="0" smtClean="0"/>
              <a:t>Vienas iš pirmųjų teatro žmonių buvo aktorius Lope de Rueda.</a:t>
            </a:r>
          </a:p>
          <a:p>
            <a:r>
              <a:rPr lang="lt-LT" sz="2800" dirty="0" smtClean="0"/>
              <a:t>Pirmasis iškilus dramaturgas Lope de Vegos . Manoma, jog jis yra parašęs </a:t>
            </a:r>
            <a:r>
              <a:rPr lang="en-US" sz="2800" dirty="0" smtClean="0"/>
              <a:t>1200 </a:t>
            </a:r>
            <a:r>
              <a:rPr lang="lt-LT" sz="2800" dirty="0" smtClean="0"/>
              <a:t>dramų.</a:t>
            </a:r>
          </a:p>
          <a:p>
            <a:r>
              <a:rPr lang="lt-LT" sz="2800" dirty="0" smtClean="0"/>
              <a:t>Dramaturgas Pedro Calderonas de la Barca. </a:t>
            </a:r>
          </a:p>
          <a:p>
            <a:r>
              <a:rPr lang="lt-LT" sz="2800" dirty="0" smtClean="0"/>
              <a:t>Tirso de Molino, parašęs dramą </a:t>
            </a:r>
            <a:endParaRPr lang="lt-LT" sz="2800" dirty="0" smtClean="0"/>
          </a:p>
          <a:p>
            <a:pPr>
              <a:buNone/>
            </a:pPr>
            <a:r>
              <a:rPr lang="lt-LT" sz="2800" dirty="0" smtClean="0"/>
              <a:t> </a:t>
            </a:r>
            <a:r>
              <a:rPr lang="lt-LT" sz="2800" dirty="0" smtClean="0"/>
              <a:t>  </a:t>
            </a:r>
            <a:r>
              <a:rPr lang="lt-LT" sz="2800" dirty="0" smtClean="0"/>
              <a:t>pagal </a:t>
            </a:r>
            <a:r>
              <a:rPr lang="lt-LT" sz="2800" dirty="0" smtClean="0"/>
              <a:t>legendinę Don Chuano istoriją.</a:t>
            </a:r>
          </a:p>
          <a:p>
            <a:endParaRPr lang="lt-LT" dirty="0"/>
          </a:p>
        </p:txBody>
      </p:sp>
      <p:pic>
        <p:nvPicPr>
          <p:cNvPr id="28674" name="Picture 2" descr="C:\Documents and Settings\Owner\Desktop\New Folder (2)\20931_Molina-Tirso-D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505200"/>
            <a:ext cx="2136775" cy="249575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0" y="6248400"/>
            <a:ext cx="2514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Tirso de Molino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</a:t>
            </a:r>
            <a:endParaRPr lang="lt-LT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Phylis Hartnoll “Teatras”.</a:t>
            </a:r>
          </a:p>
          <a:p>
            <a:r>
              <a:rPr lang="lt-LT" dirty="0" smtClean="0"/>
              <a:t>Internetiniai puslapis </a:t>
            </a:r>
            <a:r>
              <a:rPr lang="lt-LT" dirty="0" err="1" smtClean="0"/>
              <a:t>Wikipedia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        </a:t>
            </a:r>
            <a:endParaRPr lang="lt-LT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dirty="0" smtClean="0"/>
              <a:t>    AČIŪ UŽ DĖMESĮ</a:t>
            </a:r>
          </a:p>
          <a:p>
            <a:r>
              <a:rPr lang="lt-LT" sz="5400" dirty="0" smtClean="0">
                <a:sym typeface="Wingdings" pitchFamily="2" charset="2"/>
              </a:rPr>
              <a:t>                  </a:t>
            </a:r>
            <a:r>
              <a:rPr lang="lt-LT" sz="5400" dirty="0" smtClean="0">
                <a:sym typeface="Wingdings" pitchFamily="2" charset="2"/>
              </a:rPr>
              <a:t> </a:t>
            </a:r>
            <a:endParaRPr lang="lt-LT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230</TotalTime>
  <Words>639</Words>
  <Application>Microsoft Office PowerPoint</Application>
  <PresentationFormat>Demonstracija ekrane (4:3)</PresentationFormat>
  <Paragraphs>68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2" baseType="lpstr">
      <vt:lpstr>Tema1</vt:lpstr>
      <vt:lpstr>Renesanso teatras Europoje</vt:lpstr>
      <vt:lpstr>Renesansas </vt:lpstr>
      <vt:lpstr>Renesansas Italijoje</vt:lpstr>
      <vt:lpstr>Teatro architektūra</vt:lpstr>
      <vt:lpstr>Skaidrė 5</vt:lpstr>
      <vt:lpstr>Scenovaizdžiai iš Serlio “Architettura” komedijos</vt:lpstr>
      <vt:lpstr> Commedia dell‘arte</vt:lpstr>
      <vt:lpstr>Commedia dell‘arte </vt:lpstr>
      <vt:lpstr>Renesansas Anglijoje</vt:lpstr>
      <vt:lpstr> Architektūra </vt:lpstr>
      <vt:lpstr>Aktoriai  </vt:lpstr>
      <vt:lpstr>Vilijamas  Šekspyras – žymiausias Anglijos Renesanso atstovas</vt:lpstr>
      <vt:lpstr>Skaidrė 13</vt:lpstr>
      <vt:lpstr>Skaidrė 14</vt:lpstr>
      <vt:lpstr>Skaidrė 15</vt:lpstr>
      <vt:lpstr>Ispanijos Renesansas</vt:lpstr>
      <vt:lpstr>Architektūra </vt:lpstr>
      <vt:lpstr> Scena</vt:lpstr>
      <vt:lpstr> Žymiausi aktoriai ir kūrėjai</vt:lpstr>
      <vt:lpstr>Naudota literatūra</vt:lpstr>
      <vt:lpstr>     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MOKYTOJA</cp:lastModifiedBy>
  <cp:revision>40</cp:revision>
  <dcterms:created xsi:type="dcterms:W3CDTF">2006-08-16T00:00:00Z</dcterms:created>
  <dcterms:modified xsi:type="dcterms:W3CDTF">2011-11-05T16:30:23Z</dcterms:modified>
</cp:coreProperties>
</file>