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imdb.com/title/tt0118414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609600"/>
            <a:ext cx="5445370" cy="1828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                                  </a:t>
            </a:r>
            <a:br>
              <a:rPr lang="lt-LT" dirty="0" smtClean="0"/>
            </a:br>
            <a:r>
              <a:rPr lang="lt-LT" dirty="0" smtClean="0"/>
              <a:t>  Homeras </a:t>
            </a:r>
            <a:br>
              <a:rPr lang="lt-LT" dirty="0" smtClean="0"/>
            </a:br>
            <a:r>
              <a:rPr lang="lt-LT" dirty="0" smtClean="0"/>
              <a:t>   “odisėja”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6400800" cy="935502"/>
          </a:xfrm>
        </p:spPr>
        <p:txBody>
          <a:bodyPr/>
          <a:lstStyle/>
          <a:p>
            <a:r>
              <a:rPr lang="lt-LT" dirty="0" smtClean="0">
                <a:latin typeface="Lucida Sans" pitchFamily="34" charset="0"/>
              </a:rPr>
              <a:t>  (VIII a. pr. m. e. pabaiga)</a:t>
            </a:r>
            <a:endParaRPr lang="lt-LT" dirty="0">
              <a:latin typeface="Lucida Sans" pitchFamily="34" charset="0"/>
            </a:endParaRPr>
          </a:p>
        </p:txBody>
      </p:sp>
      <p:pic>
        <p:nvPicPr>
          <p:cNvPr id="1026" name="Picture 2" descr="C:\Users\Jonas\Desktop\HOOOMER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8600"/>
            <a:ext cx="2743200" cy="41882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53869" y="5486400"/>
            <a:ext cx="529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latin typeface="Georgia" pitchFamily="18" charset="0"/>
              </a:rPr>
              <a:t>                                    </a:t>
            </a:r>
            <a:r>
              <a:rPr lang="lt-LT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2011 – 12 – 05 </a:t>
            </a:r>
            <a:endParaRPr lang="lt-LT" sz="2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6019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Vygandas Armonas IV gb</a:t>
            </a:r>
            <a:endParaRPr lang="lt-L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638800" cy="1600200"/>
          </a:xfrm>
        </p:spPr>
        <p:txBody>
          <a:bodyPr>
            <a:normAutofit/>
          </a:bodyPr>
          <a:lstStyle/>
          <a:p>
            <a:r>
              <a:rPr lang="lt-LT" dirty="0" smtClean="0"/>
              <a:t> </a:t>
            </a:r>
            <a:r>
              <a:rPr lang="lt-LT" sz="4400" dirty="0" smtClean="0"/>
              <a:t>Homeras</a:t>
            </a:r>
            <a:br>
              <a:rPr lang="lt-LT" sz="4400" dirty="0" smtClean="0"/>
            </a:br>
            <a:r>
              <a:rPr lang="lt-LT" sz="4400" dirty="0" smtClean="0"/>
              <a:t>(VIII a. pr. m. e.)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14600"/>
            <a:ext cx="4953000" cy="34137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lt-LT" dirty="0" smtClean="0"/>
              <a:t>     Vienas žymiausių Antikos laikų kūrėjų. Homero epai bei poemos priskiriami prie Europos literatūros ištakų , jis -pirmasis Senojo žemyno poetas – dainius ,taip </a:t>
            </a:r>
            <a:r>
              <a:rPr lang="lt-LT" dirty="0" smtClean="0"/>
              <a:t>pat  </a:t>
            </a:r>
            <a:r>
              <a:rPr lang="lt-LT" dirty="0" smtClean="0"/>
              <a:t>dažnai minimas kaip pirmasis mokytojas bei filosofas. Dėl Homero išskirtinumo istorijoje , neretai  prie jo vardo pridedamas epitetas “dieviškasis” </a:t>
            </a:r>
          </a:p>
          <a:p>
            <a:pPr>
              <a:buNone/>
            </a:pPr>
            <a:r>
              <a:rPr lang="lt-LT" dirty="0" smtClean="0"/>
              <a:t>      Homero “Odisėja” – neįkainojamas literatūros lobis.</a:t>
            </a:r>
            <a:endParaRPr lang="lt-LT" dirty="0"/>
          </a:p>
        </p:txBody>
      </p:sp>
      <p:pic>
        <p:nvPicPr>
          <p:cNvPr id="2050" name="Picture 2" descr="C:\Users\Jonas\Desktop\HOMER BIUS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28600"/>
            <a:ext cx="2713038" cy="37117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00" y="3962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 Homero biustas 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7620000" cy="960438"/>
          </a:xfrm>
        </p:spPr>
        <p:txBody>
          <a:bodyPr/>
          <a:lstStyle/>
          <a:p>
            <a:r>
              <a:rPr lang="lt-LT" dirty="0" smtClean="0"/>
              <a:t>  Homero paveikslas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458200" cy="3505200"/>
          </a:xfrm>
        </p:spPr>
        <p:txBody>
          <a:bodyPr/>
          <a:lstStyle/>
          <a:p>
            <a:r>
              <a:rPr lang="lt-LT" dirty="0" smtClean="0"/>
              <a:t>Jokių žinių ar faktų apie Homero gyvenimą nėra išlikę. Antikos laikų poetas įvairiuose šaltiniuose  nuo senų laikų vaizduojamas kaip išmintingas , senas , aklas dainius. Garsiausi Homero epai “Iliada” bei “Odisėja”  parašyti Trojos karo (XIII a. pr. Kr.) motyvais. Homeras nebuvo nei šio karo dalyvis, nei amžininkas -  poemų siužetai paimti iš senosios graikų mitologijos.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     Pavadinimo prasmė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4800600" cy="3413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  Poemos “</a:t>
            </a:r>
            <a:r>
              <a:rPr lang="lt-LT" sz="3200" dirty="0" smtClean="0">
                <a:solidFill>
                  <a:schemeClr val="accent1"/>
                </a:solidFill>
              </a:rPr>
              <a:t>Odisėja</a:t>
            </a:r>
            <a:r>
              <a:rPr lang="lt-LT" dirty="0" smtClean="0"/>
              <a:t>” pavadinimas nusako pagrindinio kūrinio veikėjo Odisėjo bei jo </a:t>
            </a:r>
            <a:r>
              <a:rPr lang="lt-LT" dirty="0" smtClean="0"/>
              <a:t>įgulos </a:t>
            </a:r>
            <a:r>
              <a:rPr lang="lt-LT" dirty="0" smtClean="0"/>
              <a:t>kupiną išbandymų bei </a:t>
            </a:r>
            <a:r>
              <a:rPr lang="lt-LT" dirty="0" smtClean="0"/>
              <a:t>negandų </a:t>
            </a:r>
            <a:r>
              <a:rPr lang="lt-LT" dirty="0" smtClean="0"/>
              <a:t>kelionę namo iš Trojos karo. </a:t>
            </a:r>
            <a:endParaRPr lang="lt-LT" dirty="0"/>
          </a:p>
        </p:txBody>
      </p:sp>
      <p:pic>
        <p:nvPicPr>
          <p:cNvPr id="3074" name="Picture 2" descr="C:\Users\Jonas\Desktop\trojan-ho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524000"/>
            <a:ext cx="3121025" cy="2971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0" y="4572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 Trojos arklys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57600" cy="1143000"/>
          </a:xfrm>
        </p:spPr>
        <p:txBody>
          <a:bodyPr/>
          <a:lstStyle/>
          <a:p>
            <a:r>
              <a:rPr lang="lt-LT" dirty="0" smtClean="0"/>
              <a:t>Siužetas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3429000" cy="373380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Homero “Odisėjoje” pasakojama apie savo namų ilgam netekusį herojų Odisėją. Poemos siužetas susideda iš vienuolikos klajonių jūrose etapų. Kiekvienas etapų savaip svarbus , kadangi kiekvienas etapas – tarsi vertybių išbandymas.</a:t>
            </a:r>
            <a:endParaRPr lang="lt-LT" dirty="0"/>
          </a:p>
        </p:txBody>
      </p:sp>
      <p:pic>
        <p:nvPicPr>
          <p:cNvPr id="4098" name="Picture 2" descr="C:\Users\Jonas\Desktop\odyssey_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600200"/>
            <a:ext cx="4495800" cy="34448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00600" y="51054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Odisėjo klajonių žemėlapis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200" cy="1143000"/>
          </a:xfrm>
        </p:spPr>
        <p:txBody>
          <a:bodyPr/>
          <a:lstStyle/>
          <a:p>
            <a:r>
              <a:rPr lang="lt-LT" dirty="0" smtClean="0"/>
              <a:t>      Siužetas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495800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Poemoje veiksmas vyksta dviem planais : žemėje bei dievų būstinėje – Olimpe. </a:t>
            </a:r>
            <a:br>
              <a:rPr lang="lt-LT" dirty="0" smtClean="0"/>
            </a:br>
            <a:r>
              <a:rPr lang="lt-LT" dirty="0" smtClean="0"/>
              <a:t>Odisėją persekioja dievas Poseidonas , neleisdamas jam grįžti namo. Pagrindinį veikėją užstoja kita Olimpo atsovė – deivė Atėnė. Pavykus įveikti visus klajonių etapus , Itakės karalius grįžta į gimtąją žemę. Susivienijęs su savo sūnumi Telemachu , jėgos bei galios simboliu laikomas Odisėjas išžudo jo namus užplūdusius jaunikaičius , kurie siekia Odisėjo turtų bei žmonos Penelopėjos.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Kūrinio temos,</a:t>
            </a:r>
            <a:br>
              <a:rPr lang="lt-LT" dirty="0" smtClean="0"/>
            </a:br>
            <a:r>
              <a:rPr lang="lt-LT" dirty="0" smtClean="0"/>
              <a:t>problemos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2519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sz="2400" dirty="0" smtClean="0"/>
              <a:t>Žmogaus fizinių ir dvasinių jėgų išbandymas. </a:t>
            </a:r>
          </a:p>
          <a:p>
            <a:pPr>
              <a:buNone/>
            </a:pPr>
            <a:r>
              <a:rPr lang="lt-LT" sz="2400" dirty="0" smtClean="0"/>
              <a:t>     Žmogaus susirėmimas su neįveikiamomis gamtos stichijomis , dieviškosiomis jėgomis. Žmogaus drąsa ,   tvirtybė , ilgesys , meilė , išskirtinumas , ryžtas , kančia , išmintis.</a:t>
            </a:r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r>
              <a:rPr lang="lt-LT" sz="2400" dirty="0" smtClean="0"/>
              <a:t>     Ar lengva nugalėti žmogų ? Kodėl kenčia žmogus , netekęs gimtųjų namų ? Kada žmogus tampa laimingas? Kodėl žmogus turėtų būti atsakingas už savo veiksmus ? Ar lengvas kelias į sėkmę ? Ko galima atsisakyti vardan to , ko trokšti ? Kada pasireiškia žmogaus “Odisėjiškumas” ?</a:t>
            </a:r>
          </a:p>
          <a:p>
            <a:pPr>
              <a:buNone/>
            </a:pPr>
            <a:r>
              <a:rPr lang="lt-LT" sz="2400" dirty="0" smtClean="0"/>
              <a:t>   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veikėjai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495800" cy="426720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Odisėjas – pagrindinis kūrinio veikėjas , Laerto ir Antiklėjos sūnus , Trojos karo didvyris. Atkaklus , nuolankiai savo tikslo siekiantis herojus. </a:t>
            </a:r>
          </a:p>
          <a:p>
            <a:endParaRPr lang="lt-LT" dirty="0" smtClean="0"/>
          </a:p>
          <a:p>
            <a:r>
              <a:rPr lang="lt-LT" dirty="0" smtClean="0"/>
              <a:t>Telemachas – Odisėjo ir Penelopėjos sūnus. Sūnus , nuoširdžiai mylintis savo tėvą , negali susitaikyti su jo dingimu , todėl , padedamas Atėnės , pats išsiruošia į tėvo paieškas.</a:t>
            </a:r>
            <a:endParaRPr lang="lt-LT" dirty="0"/>
          </a:p>
        </p:txBody>
      </p:sp>
      <p:pic>
        <p:nvPicPr>
          <p:cNvPr id="5122" name="Picture 2" descr="C:\Users\Jonas\Desktop\atsisiųs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905000"/>
            <a:ext cx="2817357" cy="381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7400" y="5715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Odisėjas 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veikėjai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709160"/>
          </a:xfrm>
        </p:spPr>
        <p:txBody>
          <a:bodyPr>
            <a:normAutofit fontScale="62500" lnSpcReduction="20000"/>
          </a:bodyPr>
          <a:lstStyle/>
          <a:p>
            <a:r>
              <a:rPr lang="lt-LT" dirty="0" smtClean="0"/>
              <a:t>Penelopėja – Odisėjo žmona. Vyrui dešimtmetį negrįžtant iš karo , moteris lieka atsakinga už namus bei juose esančius turtus. Jai ramybės neduoda nuolatos besiperšantys jaunikaičiai , norintys užimti Odisėjo vietą. Penelopėja – ištikimybės šeimai simbolis. </a:t>
            </a:r>
          </a:p>
          <a:p>
            <a:endParaRPr lang="lt-LT" dirty="0" smtClean="0"/>
          </a:p>
          <a:p>
            <a:r>
              <a:rPr lang="lt-LT" dirty="0" smtClean="0"/>
              <a:t>Atėnė – Olimpo deivė , užstojusi Odisėją bei padėjusi Telemachui.</a:t>
            </a:r>
          </a:p>
          <a:p>
            <a:endParaRPr lang="lt-LT" dirty="0" smtClean="0"/>
          </a:p>
          <a:p>
            <a:r>
              <a:rPr lang="lt-LT" dirty="0" smtClean="0"/>
              <a:t>Poseidonas – vyriausias jūrų dievas , kaip tik galėdamas , trukdė jo rūstybę užsitraukusiam Odisėjui grįžti namo.</a:t>
            </a:r>
            <a:endParaRPr lang="lt-LT" dirty="0"/>
          </a:p>
        </p:txBody>
      </p:sp>
      <p:pic>
        <p:nvPicPr>
          <p:cNvPr id="1026" name="Picture 2" descr="C:\Users\vygandeli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76400"/>
            <a:ext cx="4147789" cy="40544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53000" y="5867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Jūrų  dievas - Poseidonas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idėja , vertybės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Gimtųjų namų netekimas bei jų ilgesys leidžia atsiskleisti kitoms , pačioms tauriausioms žmogaus savybėms : drąsai , ištikimybei , atkaklumui.</a:t>
            </a:r>
          </a:p>
          <a:p>
            <a:r>
              <a:rPr lang="lt-LT" dirty="0" smtClean="0"/>
              <a:t>Galima atimti iš žmogaus namus , tačiau neįmanoma atimti iš jo noro grįžti į juos.</a:t>
            </a:r>
          </a:p>
          <a:p>
            <a:r>
              <a:rPr lang="lt-LT" dirty="0" smtClean="0"/>
              <a:t>Ištikimybė – pamatinė vertybė šeimoje.</a:t>
            </a:r>
          </a:p>
          <a:p>
            <a:r>
              <a:rPr lang="lt-LT" dirty="0" smtClean="0"/>
              <a:t>Kritiniu momentu </a:t>
            </a:r>
            <a:r>
              <a:rPr lang="lt-LT" dirty="0" smtClean="0"/>
              <a:t>atsiskleidžia</a:t>
            </a:r>
            <a:r>
              <a:rPr lang="lt-LT" dirty="0" smtClean="0"/>
              <a:t> </a:t>
            </a:r>
            <a:r>
              <a:rPr lang="lt-LT" dirty="0" smtClean="0"/>
              <a:t>tikrasis žmogaus sumanumas bei drąsa.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citatos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27143" cy="388620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Vyrą pašlovinki, Mūza, || per negandus ėjusį drąsiai, ||</a:t>
            </a:r>
          </a:p>
          <a:p>
            <a:endParaRPr lang="lt-LT" dirty="0" smtClean="0"/>
          </a:p>
          <a:p>
            <a:r>
              <a:rPr lang="lt-LT" dirty="0" smtClean="0"/>
              <a:t>Vėtrų blaškytą ilgai, || kai šventąją Troją išgriovė. ||</a:t>
            </a:r>
          </a:p>
          <a:p>
            <a:endParaRPr lang="lt-LT" dirty="0" smtClean="0"/>
          </a:p>
          <a:p>
            <a:r>
              <a:rPr lang="lt-LT" dirty="0" smtClean="0"/>
              <a:t>Daugio žmonių miestus jis aplankė, || jų papročius matė ||</a:t>
            </a:r>
          </a:p>
          <a:p>
            <a:endParaRPr lang="lt-LT" dirty="0" smtClean="0"/>
          </a:p>
          <a:p>
            <a:r>
              <a:rPr lang="lt-LT" dirty="0" smtClean="0"/>
              <a:t>Ir vandenynuos plačiuos || su pavojumi rungės ne kartą ||</a:t>
            </a:r>
          </a:p>
          <a:p>
            <a:endParaRPr lang="lt-LT" dirty="0" smtClean="0"/>
          </a:p>
          <a:p>
            <a:r>
              <a:rPr lang="lt-LT" dirty="0" smtClean="0"/>
              <a:t>Dėlei gyvybės savos || ir dėl bendražygių grįžimo.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Kūrinio aktualumas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Šiandienos  žmogui  dažnai pritrūksta drąsos stoti į kovą su už save stipresniomis jėgomis.</a:t>
            </a:r>
          </a:p>
          <a:p>
            <a:r>
              <a:rPr lang="lt-LT" dirty="0" smtClean="0"/>
              <a:t>Šiais laikas sunku būtų rasti begalinę meilę tėvynei rodančių žmonių.</a:t>
            </a:r>
          </a:p>
          <a:p>
            <a:r>
              <a:rPr lang="lt-LT" dirty="0" smtClean="0"/>
              <a:t>Pakitęs požiūris į vieną iš svarbiausių vertybių– šeimą.</a:t>
            </a:r>
          </a:p>
          <a:p>
            <a:r>
              <a:rPr lang="lt-LT" dirty="0" smtClean="0"/>
              <a:t>Materialumas šiais laikais priverčia žmogų pamiršti jo priedermę.</a:t>
            </a:r>
          </a:p>
          <a:p>
            <a:r>
              <a:rPr lang="lt-LT" dirty="0" smtClean="0"/>
              <a:t> Ryškus šių dienų visuomenės susvetimėjimas.</a:t>
            </a:r>
          </a:p>
          <a:p>
            <a:r>
              <a:rPr lang="lt-LT" dirty="0" smtClean="0"/>
              <a:t>Atkaklumo stoka šių laikų žmogaus charakteryje.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Temos saprotavimo rašiniui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Gimtųjų namų vaidmuo bei svarba žmogaus gyvenime.</a:t>
            </a:r>
          </a:p>
          <a:p>
            <a:endParaRPr lang="lt-LT" dirty="0" smtClean="0"/>
          </a:p>
          <a:p>
            <a:r>
              <a:rPr lang="lt-LT" dirty="0" smtClean="0"/>
              <a:t>Kritinėse situacijose atsiskleidžia žmogaus prigimtis.</a:t>
            </a:r>
          </a:p>
          <a:p>
            <a:endParaRPr lang="lt-LT" dirty="0" smtClean="0"/>
          </a:p>
          <a:p>
            <a:r>
              <a:rPr lang="lt-LT" dirty="0" smtClean="0"/>
              <a:t>Kada žmogaus gyvenimas prasmingas ?</a:t>
            </a:r>
          </a:p>
          <a:p>
            <a:endParaRPr lang="lt-LT" dirty="0" smtClean="0"/>
          </a:p>
          <a:p>
            <a:r>
              <a:rPr lang="lt-LT" dirty="0" smtClean="0"/>
              <a:t>Ar šeima visdar viena iš svarbiausių vertybių ?</a:t>
            </a:r>
          </a:p>
          <a:p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Apibendrinimas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 smtClean="0"/>
              <a:t>Homero kūrinyje “Odisėja” –  kurioje kalbama apie sunkią Odisėjo kelionę namo pas išsilgusią žmoną , išryškina daugybę vertybių , kurios aktualios ir šiandien.</a:t>
            </a:r>
          </a:p>
          <a:p>
            <a:endParaRPr lang="lt-LT" dirty="0" smtClean="0"/>
          </a:p>
          <a:p>
            <a:r>
              <a:rPr lang="lt-LT" dirty="0" smtClean="0"/>
              <a:t>Kūrinys moko vertinti šeimą , namus , laisvę , ištikimybę.</a:t>
            </a:r>
          </a:p>
          <a:p>
            <a:endParaRPr lang="lt-LT" dirty="0" smtClean="0"/>
          </a:p>
          <a:p>
            <a:r>
              <a:rPr lang="lt-LT" dirty="0" smtClean="0"/>
              <a:t>Poemos struktūra – sudėtinga. Nuo pat pradžios iki pabaigos kupina vidinių konfliktų, apsisprendimo būtinybės , kritinių momentų.</a:t>
            </a:r>
          </a:p>
          <a:p>
            <a:endParaRPr lang="lt-LT" dirty="0" smtClean="0"/>
          </a:p>
          <a:p>
            <a:r>
              <a:rPr lang="lt-LT" dirty="0" smtClean="0"/>
              <a:t> “Odisėja” – tarsi vadovėlis , iš kurio dar daugybę metų bus galima mokyti pamatinių vertybių , kad ir kaip greitai keistųsi visuomenė bei jos požiūris į tradicines vertybes.</a:t>
            </a:r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054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Kūrinio ekranizacija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709160"/>
          </a:xfrm>
        </p:spPr>
        <p:txBody>
          <a:bodyPr/>
          <a:lstStyle/>
          <a:p>
            <a:r>
              <a:rPr lang="lt-LT" dirty="0" smtClean="0"/>
              <a:t>1997 metais pasirodė didelio atgarsio bei pasisekimo sulaukęs rusų režisieriaus Andrei Konchalovsky filmas  “Odisėjas” (angl. “ The Odyssey “ )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609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hlinkClick r:id="rId2"/>
              </a:rPr>
              <a:t>http://www.imdb.com/title/tt0118414/</a:t>
            </a:r>
            <a:endParaRPr lang="lt-LT" dirty="0"/>
          </a:p>
        </p:txBody>
      </p:sp>
      <p:pic>
        <p:nvPicPr>
          <p:cNvPr id="2051" name="Picture 3" descr="C:\Users\vygandelis\Desktop\MV5BMjYyNTA5OTA2Nl5BMl5BanBnXkFtZTcwMDQ2MzQyMQ@@._V1._SY317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524000"/>
            <a:ext cx="3048000" cy="451502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364</TotalTime>
  <Words>741</Words>
  <Application>Microsoft Office PowerPoint</Application>
  <PresentationFormat>Demonstracija ekrane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Apex</vt:lpstr>
      <vt:lpstr>                                              Homeras     “odisėja”  </vt:lpstr>
      <vt:lpstr> Homeras (VIII a. pr. m. e.)</vt:lpstr>
      <vt:lpstr>  Homero paveikslas</vt:lpstr>
      <vt:lpstr>     Pavadinimo prasmė</vt:lpstr>
      <vt:lpstr>Siužetas</vt:lpstr>
      <vt:lpstr>      Siužetas </vt:lpstr>
      <vt:lpstr>Kūrinio temos, problemos</vt:lpstr>
      <vt:lpstr>Pagrindiniai veikėjai</vt:lpstr>
      <vt:lpstr>Pagrindiniai veikėjai</vt:lpstr>
      <vt:lpstr>Kūrinio idėja , vertybės</vt:lpstr>
      <vt:lpstr>Kūrinio citatos</vt:lpstr>
      <vt:lpstr>Kūrinio aktualumas</vt:lpstr>
      <vt:lpstr>Temos saprotavimo rašiniui</vt:lpstr>
      <vt:lpstr>Apibendrinimas</vt:lpstr>
      <vt:lpstr>Kūrinio ekranizacija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Homeras     “odisėja”</dc:title>
  <dc:creator>Jonas</dc:creator>
  <cp:lastModifiedBy>Petras</cp:lastModifiedBy>
  <cp:revision>39</cp:revision>
  <dcterms:created xsi:type="dcterms:W3CDTF">2006-08-16T00:00:00Z</dcterms:created>
  <dcterms:modified xsi:type="dcterms:W3CDTF">2011-12-04T17:41:18Z</dcterms:modified>
</cp:coreProperties>
</file>