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8" r:id="rId3"/>
    <p:sldId id="277" r:id="rId4"/>
    <p:sldId id="279" r:id="rId5"/>
    <p:sldId id="270" r:id="rId6"/>
    <p:sldId id="271" r:id="rId7"/>
    <p:sldId id="272" r:id="rId8"/>
    <p:sldId id="276" r:id="rId9"/>
    <p:sldId id="274" r:id="rId10"/>
    <p:sldId id="257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7D039-3F8C-4790-8AA3-F43957D4FF11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F0924-E427-48EF-AF9D-B7A2A8ECF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lt/imgres?imgurl=http://www.piligrimukelias.lt/site/files/image/vn-av/d/00-01_jz.jpg&amp;imgrefurl=http://www.piligrimukelias.lt/?id=68&amp;h=480&amp;w=321&amp;sz=65&amp;tbnid=04vZ4CNLj3KnUM:&amp;tbnh=90&amp;tbnw=60&amp;prev=/search?q=au%C5%A1ros+vartai&amp;tbm=isch&amp;tbo=u&amp;zoom=1&amp;q=au%C5%A1ros+vartai&amp;docid=vMxVFARzJAbIrM&amp;hl=lt&amp;sa=X&amp;ei=oaelTrDyIsucOuCcoZgC&amp;sqi=2&amp;ved=0CFUQ9QEwBQ&amp;dur=787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lt/imgres?imgurl=http://www.tpl.lt/wp-content/uploads/2008/04/mergeles-marijos-paveikslas.jpg&amp;imgrefurl=http://www.tpl.lt/ausros-vartai/&amp;h=186&amp;w=160&amp;sz=24&amp;tbnid=wftwOm1hhiZbhM:&amp;tbnh=90&amp;tbnw=77&amp;prev=/search?q=au%C5%A1ros+vartai&amp;tbm=isch&amp;tbo=u&amp;zoom=1&amp;q=au%C5%A1ros+vartai&amp;docid=59YVOV2f1HF6AM&amp;hl=lt&amp;sa=X&amp;ei=oaelTrDyIsucOuCcoZgC&amp;sqi=2&amp;ved=0CF4Q9QEwCA&amp;dur=2543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Kokie svarbiausi Renesanso epochos bruožai?</a:t>
            </a:r>
            <a:r>
              <a:rPr lang="en-US" dirty="0" smtClean="0"/>
              <a:t> Id</a:t>
            </a:r>
            <a:r>
              <a:rPr lang="lt-LT" dirty="0" smtClean="0"/>
              <a:t>ėjos?</a:t>
            </a:r>
            <a:r>
              <a:rPr lang="en-US" dirty="0" smtClean="0"/>
              <a:t> </a:t>
            </a:r>
            <a:r>
              <a:rPr lang="en-US" dirty="0" err="1" smtClean="0"/>
              <a:t>Rai</a:t>
            </a:r>
            <a:r>
              <a:rPr lang="lt-LT" dirty="0" smtClean="0"/>
              <a:t>ška mene. Pavyzdžių komentaras.</a:t>
            </a:r>
          </a:p>
          <a:p>
            <a:endParaRPr lang="lt-LT" dirty="0" smtClean="0"/>
          </a:p>
          <a:p>
            <a:r>
              <a:rPr lang="lt-LT" dirty="0" smtClean="0"/>
              <a:t>Kas lemia asmenybės vertę Renesanso kūriniuose?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Kokių kultūros laimėjimų pasiekė Lietuva Renesanso epochoje?</a:t>
            </a:r>
          </a:p>
          <a:p>
            <a:pPr>
              <a:buNone/>
            </a:pPr>
            <a:endParaRPr lang="lt-LT" dirty="0" smtClean="0"/>
          </a:p>
          <a:p>
            <a:r>
              <a:rPr lang="lt-LT" b="1" dirty="0" smtClean="0"/>
              <a:t>Kodėl</a:t>
            </a:r>
            <a:r>
              <a:rPr lang="lt-LT" dirty="0" smtClean="0"/>
              <a:t> būtent reformacija ir </a:t>
            </a:r>
            <a:r>
              <a:rPr lang="lt-LT" b="1" dirty="0" smtClean="0"/>
              <a:t>kaip</a:t>
            </a:r>
            <a:r>
              <a:rPr lang="lt-LT" dirty="0" smtClean="0"/>
              <a:t> paveikė lietuvių literatūros, kalbos ir knygos istorijos eigą?</a:t>
            </a:r>
          </a:p>
          <a:p>
            <a:pPr>
              <a:buNone/>
            </a:pPr>
            <a:endParaRPr lang="lt-LT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5877272"/>
            <a:ext cx="7488832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Leonardo da Vinčis. Žmogaus figūros proporcijos apskritime ir kvadrate. Apie 1449 m.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9" descr="Vaizdas:Da Vinci Vitruve Luc Viatou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8640"/>
            <a:ext cx="4126596" cy="561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-613146" y="6381328"/>
            <a:ext cx="6768752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Diureris. Autoportretas. 1500 m.</a:t>
            </a:r>
            <a:r>
              <a:rPr kumimoji="0" lang="lt-LT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643438" y="548680"/>
            <a:ext cx="3970784" cy="557748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Svarbus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Diurierio</a:t>
            </a: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ankstyvosios kūrybos tarpsnio laimėjimas yra autoportretai – įspūdingas išaugusios menininko savimonės liudijimas. Ypač tai pasakytina apie 1500 m. sukurta autoportretą, kompozicija ir vaizduosena primenantį viduramžių Kristaus paveikslą – tai tarsi nuoroda į dieviškąją meninės kūrybos prigimtį.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Smarkiai individualizuoti jo autoportretai ir gausūs amžininkų atvaizdai spinduliuoja gyvą, žmogišką šilumą ir, nepaisant nedidelių mastelių, yra labai monumentalūs.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http://mkp.emokykla.lt/ars/Ars2/8_renesans/iliustr/diur_autop_smal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580" y="214290"/>
            <a:ext cx="4404360" cy="604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0" y="5877272"/>
            <a:ext cx="4283968" cy="980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t-LT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Vilniaus </a:t>
            </a:r>
            <a:r>
              <a:rPr kumimoji="0" lang="es-E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</a:t>
            </a:r>
            <a:r>
              <a:rPr kumimoji="0" lang="lt-LT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ušros vartai.  Pastatyti XVI a. 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5" name="Picture 2" descr="http://www.bernardinai.lt/file/168ecab0e645bf0b65cc76800060e86c77aeb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4664"/>
            <a:ext cx="4162225" cy="5240661"/>
          </a:xfrm>
          <a:prstGeom prst="rect">
            <a:avLst/>
          </a:prstGeom>
          <a:noFill/>
        </p:spPr>
      </p:pic>
      <p:pic>
        <p:nvPicPr>
          <p:cNvPr id="6" name="Picture 4" descr="http://www.travel.lt/ntisFiles/uploadedImages/Ausros%20Vartai2007717257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3094"/>
            <a:ext cx="3528392" cy="52859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7" name="6 Rectángulo"/>
          <p:cNvSpPr/>
          <p:nvPr/>
        </p:nvSpPr>
        <p:spPr>
          <a:xfrm>
            <a:off x="4355976" y="580526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t-LT" sz="2000" b="1" dirty="0" smtClean="0"/>
              <a:t>Mergelės Marijos paveikslas. Nutapytas nežinomo italų dailininko  XVI a. </a:t>
            </a:r>
            <a:r>
              <a:rPr lang="lt-LT" sz="2000" b="1" smtClean="0"/>
              <a:t>II-oje pusėje.</a:t>
            </a:r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sz="2400" dirty="0" smtClean="0"/>
              <a:t>Užduotis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XVI a. duoda Lietuvai </a:t>
            </a:r>
            <a:r>
              <a:rPr lang="lt-LT" u="sng" dirty="0" smtClean="0"/>
              <a:t>savarankišką asmenybę.</a:t>
            </a:r>
          </a:p>
          <a:p>
            <a:pPr>
              <a:buNone/>
            </a:pPr>
            <a:r>
              <a:rPr lang="lt-LT" dirty="0" smtClean="0"/>
              <a:t>  Paaiškinkite ir   pateikite pavyzdžių.</a:t>
            </a:r>
          </a:p>
          <a:p>
            <a:pPr>
              <a:buNone/>
            </a:pPr>
            <a:endParaRPr lang="lt-LT" dirty="0" smtClean="0"/>
          </a:p>
          <a:p>
            <a:pPr marL="514350" indent="-514350">
              <a:buNone/>
            </a:pPr>
            <a:r>
              <a:rPr lang="lt-LT" sz="2400" dirty="0" smtClean="0"/>
              <a:t>Jeigu tie gyvenimai, pasirinkimai, tekstai, knygos  yra žmogiškosios patirties manifestacijos, kokios jos?</a:t>
            </a:r>
          </a:p>
          <a:p>
            <a:pPr marL="514350" indent="-514350">
              <a:buNone/>
            </a:pPr>
            <a:endParaRPr lang="en-US" sz="2400" dirty="0" smtClean="0"/>
          </a:p>
          <a:p>
            <a:pPr marL="514350" indent="-514350">
              <a:buNone/>
            </a:pPr>
            <a:r>
              <a:rPr lang="en-US" sz="2400" b="1" dirty="0" err="1" smtClean="0"/>
              <a:t>manifestãcija</a:t>
            </a:r>
            <a:r>
              <a:rPr lang="en-US" sz="2400" b="1" dirty="0" smtClean="0"/>
              <a:t> [</a:t>
            </a:r>
            <a:r>
              <a:rPr lang="en-US" sz="2400" dirty="0" smtClean="0"/>
              <a:t>lot. </a:t>
            </a:r>
            <a:r>
              <a:rPr lang="en-US" sz="2400" dirty="0" err="1" smtClean="0"/>
              <a:t>manifestatio</a:t>
            </a:r>
            <a:r>
              <a:rPr lang="en-US" sz="2400" dirty="0" smtClean="0"/>
              <a:t> — </a:t>
            </a:r>
            <a:r>
              <a:rPr lang="en-US" sz="2400" dirty="0" err="1" smtClean="0"/>
              <a:t>parodymas</a:t>
            </a:r>
            <a:r>
              <a:rPr lang="en-US" sz="2400" dirty="0" smtClean="0"/>
              <a:t>, </a:t>
            </a:r>
            <a:r>
              <a:rPr lang="en-US" sz="2400" dirty="0" err="1" smtClean="0"/>
              <a:t>atskleidimas</a:t>
            </a:r>
            <a:r>
              <a:rPr lang="en-US" sz="2400" dirty="0" smtClean="0"/>
              <a:t>], </a:t>
            </a:r>
            <a:r>
              <a:rPr lang="en-US" sz="2400" dirty="0" err="1" smtClean="0"/>
              <a:t>viešas</a:t>
            </a:r>
            <a:r>
              <a:rPr lang="en-US" sz="2400" dirty="0" smtClean="0"/>
              <a:t> </a:t>
            </a:r>
            <a:r>
              <a:rPr lang="en-US" sz="2400" dirty="0" err="1" smtClean="0"/>
              <a:t>masinis</a:t>
            </a:r>
            <a:r>
              <a:rPr lang="en-US" sz="2400" dirty="0" smtClean="0"/>
              <a:t> </a:t>
            </a:r>
            <a:r>
              <a:rPr lang="en-US" sz="2400" dirty="0" err="1" smtClean="0"/>
              <a:t>renginys</a:t>
            </a:r>
            <a:r>
              <a:rPr lang="en-US" sz="2400" dirty="0" smtClean="0"/>
              <a:t> </a:t>
            </a:r>
            <a:r>
              <a:rPr lang="en-US" sz="2400" dirty="0" err="1" smtClean="0"/>
              <a:t>solidarumui</a:t>
            </a:r>
            <a:r>
              <a:rPr lang="en-US" sz="2400" dirty="0" smtClean="0"/>
              <a:t>, </a:t>
            </a:r>
            <a:r>
              <a:rPr lang="en-US" sz="2400" dirty="0" err="1" smtClean="0"/>
              <a:t>protestui</a:t>
            </a:r>
            <a:r>
              <a:rPr lang="en-US" sz="2400" dirty="0" smtClean="0"/>
              <a:t> </a:t>
            </a:r>
            <a:r>
              <a:rPr lang="en-US" sz="2400" dirty="0" err="1" smtClean="0"/>
              <a:t>pareikšti</a:t>
            </a:r>
            <a:r>
              <a:rPr lang="en-US" dirty="0" smtClean="0"/>
              <a:t>. </a:t>
            </a:r>
          </a:p>
          <a:p>
            <a:pPr>
              <a:buNone/>
            </a:pPr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2400" dirty="0" smtClean="0"/>
              <a:t>Užduotis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Įrodykite, kad jie  ne tik </a:t>
            </a:r>
            <a:r>
              <a:rPr lang="en-US" dirty="0" err="1" smtClean="0"/>
              <a:t>stipr</a:t>
            </a:r>
            <a:r>
              <a:rPr lang="lt-LT" dirty="0" smtClean="0"/>
              <a:t>ūs, bet ir įvairūs žmonės.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Užduotis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Renesanse  daugiausia  įvairovės ir daugiausia asmenybių.</a:t>
            </a:r>
          </a:p>
          <a:p>
            <a:pPr>
              <a:buNone/>
            </a:pPr>
            <a:r>
              <a:rPr lang="lt-LT" dirty="0" smtClean="0"/>
              <a:t>                                 Įrodykite.</a:t>
            </a:r>
            <a:endParaRPr lang="en-US" dirty="0" smtClean="0"/>
          </a:p>
          <a:p>
            <a:pPr>
              <a:buNone/>
            </a:pPr>
            <a:r>
              <a:rPr lang="lt-LT" dirty="0" smtClean="0"/>
              <a:t>                </a:t>
            </a:r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          </a:t>
            </a:r>
            <a:b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lt-L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U</a:t>
            </a:r>
            <a:r>
              <a:rPr lang="lt-LT" dirty="0" smtClean="0"/>
              <a:t>ž</a:t>
            </a:r>
            <a:r>
              <a:rPr lang="en-US" dirty="0" err="1" smtClean="0"/>
              <a:t>duotis</a:t>
            </a:r>
            <a:endParaRPr lang="lt-LT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t-LT" dirty="0" smtClean="0"/>
              <a:t>Lietuvybė XVI a. skleidžiasi kaip skirtingas išpuoselėtas individualumas. </a:t>
            </a:r>
          </a:p>
          <a:p>
            <a:pPr>
              <a:buNone/>
            </a:pPr>
            <a:r>
              <a:rPr lang="lt-LT" dirty="0" smtClean="0"/>
              <a:t>    Yra skirtingų lietuvybės sampratų. </a:t>
            </a:r>
          </a:p>
          <a:p>
            <a:pPr>
              <a:buNone/>
            </a:pPr>
            <a:r>
              <a:rPr lang="lt-LT" dirty="0" smtClean="0"/>
              <a:t>                                Kokių</a:t>
            </a:r>
            <a:r>
              <a:rPr lang="en-US" dirty="0" smtClean="0"/>
              <a:t>?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T</a:t>
            </a:r>
            <a:r>
              <a:rPr lang="lt-LT" sz="2600" b="1" dirty="0" smtClean="0"/>
              <a:t>autų gyvenimo būdo skirtumai nesukelia man jokių kitų jausmų, išskyrus įvairovės teikiamą malonumą.</a:t>
            </a:r>
          </a:p>
          <a:p>
            <a:pPr>
              <a:buNone/>
            </a:pPr>
            <a:r>
              <a:rPr lang="en-US" sz="2600" b="1" dirty="0" smtClean="0"/>
              <a:t>                                                                          </a:t>
            </a:r>
            <a:r>
              <a:rPr lang="lt-LT" sz="2600" b="1" dirty="0" smtClean="0"/>
              <a:t>                  </a:t>
            </a:r>
            <a:r>
              <a:rPr lang="en-US" sz="2600" b="1" dirty="0" smtClean="0"/>
              <a:t>       </a:t>
            </a:r>
            <a:r>
              <a:rPr lang="lt-LT" sz="2600" b="1" dirty="0" smtClean="0"/>
              <a:t>Montenis</a:t>
            </a:r>
          </a:p>
          <a:p>
            <a:pPr>
              <a:buNone/>
            </a:pPr>
            <a:endParaRPr lang="lt-LT" dirty="0" smtClean="0"/>
          </a:p>
          <a:p>
            <a:pPr algn="ctr">
              <a:buNone/>
            </a:pPr>
            <a:r>
              <a:rPr lang="lt-LT" sz="2800" b="1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6700" b="1" dirty="0" smtClean="0"/>
              <a:t>        </a:t>
            </a:r>
            <a:endParaRPr lang="lt-LT" sz="6700" b="1" dirty="0" smtClean="0"/>
          </a:p>
          <a:p>
            <a:pPr>
              <a:buNone/>
            </a:pPr>
            <a:endParaRPr lang="lt-LT" sz="6700" b="1" dirty="0" smtClean="0"/>
          </a:p>
          <a:p>
            <a:pPr>
              <a:buNone/>
            </a:pPr>
            <a:r>
              <a:rPr lang="lt-LT" sz="9000" b="1" dirty="0" smtClean="0"/>
              <a:t>  </a:t>
            </a:r>
            <a:r>
              <a:rPr lang="en-US" sz="9000" b="1" dirty="0" smtClean="0"/>
              <a:t>  </a:t>
            </a:r>
            <a:r>
              <a:rPr lang="en-US" sz="9000" b="1" dirty="0" err="1" smtClean="0"/>
              <a:t>Lietuv</a:t>
            </a:r>
            <a:r>
              <a:rPr lang="lt-LT" sz="9000" b="1" dirty="0" smtClean="0"/>
              <a:t>ą įmanu suprasti kaip įvairovės šalį.</a:t>
            </a:r>
            <a:endParaRPr lang="en-US" sz="9000" b="1" dirty="0" smtClean="0"/>
          </a:p>
          <a:p>
            <a:pPr>
              <a:buNone/>
            </a:pPr>
            <a:r>
              <a:rPr lang="lt-LT" sz="5100" b="1" dirty="0" smtClean="0"/>
              <a:t/>
            </a:r>
            <a:br>
              <a:rPr lang="lt-LT" sz="5100" b="1" dirty="0" smtClean="0"/>
            </a:br>
            <a:r>
              <a:rPr lang="lt-LT" sz="5100" b="1" dirty="0" smtClean="0"/>
              <a:t>                                                </a:t>
            </a:r>
            <a:r>
              <a:rPr lang="en-US" sz="5100" b="1" dirty="0" smtClean="0"/>
              <a:t>                </a:t>
            </a:r>
            <a:r>
              <a:rPr lang="lt-LT" sz="5100" b="1" dirty="0" smtClean="0"/>
              <a:t>                       </a:t>
            </a:r>
            <a:r>
              <a:rPr lang="en-US" sz="5100" b="1" dirty="0" smtClean="0"/>
              <a:t>    </a:t>
            </a:r>
            <a:r>
              <a:rPr lang="lt-LT" sz="5100" b="1" dirty="0" smtClean="0"/>
              <a:t> Č.Milošas</a:t>
            </a:r>
            <a:endParaRPr lang="en-US" sz="5100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5100" dirty="0" smtClean="0"/>
              <a:t>   </a:t>
            </a:r>
            <a:endParaRPr lang="lt-LT" sz="5100" dirty="0" smtClean="0"/>
          </a:p>
          <a:p>
            <a:pPr>
              <a:buNone/>
            </a:pPr>
            <a:endParaRPr lang="en-US" sz="5100" dirty="0" smtClean="0"/>
          </a:p>
          <a:p>
            <a:pPr>
              <a:buNone/>
            </a:pPr>
            <a:endParaRPr lang="en-US" sz="46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3600" dirty="0" smtClean="0"/>
              <a:t>Į Vilnių, Lietuvos sostinę,</a:t>
            </a:r>
            <a:r>
              <a:rPr lang="en-US" sz="3600" dirty="0" smtClean="0"/>
              <a:t> </a:t>
            </a:r>
            <a:r>
              <a:rPr lang="lt-LT" sz="3600" dirty="0" smtClean="0"/>
              <a:t>skirtybių, išpuoselėtos įvairovės miestą,  </a:t>
            </a:r>
            <a:r>
              <a:rPr lang="en-US" sz="3600" dirty="0" err="1" smtClean="0"/>
              <a:t>der</a:t>
            </a:r>
            <a:r>
              <a:rPr lang="lt-LT" sz="3600" dirty="0" smtClean="0"/>
              <a:t>ėjo ir  dera įeiti pro Aušros vartus nukėlus kepurę</a:t>
            </a:r>
            <a:endParaRPr lang="en-US" sz="3600" dirty="0"/>
          </a:p>
        </p:txBody>
      </p:sp>
      <p:pic>
        <p:nvPicPr>
          <p:cNvPr id="4" name="rg_hi" descr="http://t1.gstatic.com/images?q=tbn:ANd9GcTvtaXpdfOE_ruzMCXDjgG0eL9b8UYaX7mVGbnsKeCG2pvaVxAyj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00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://t0.gstatic.com/images?q=tbn:ANd9GcTzN9EkR6KiELqXiJOjmveeh69CDh5sCiYC5suc_0BEC6vSilrr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886200" y="2057400"/>
            <a:ext cx="12192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</a:t>
            </a:r>
            <a:r>
              <a:rPr lang="lt-LT" smtClean="0"/>
              <a:t>Minties įvairovė, tolerancija </a:t>
            </a:r>
            <a:r>
              <a:rPr lang="lt-LT" dirty="0" smtClean="0"/>
              <a:t>Lietuvoje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dirty="0" smtClean="0"/>
              <a:t>Per minties įvairovę mes galime paliudyti Renesansą  Lietuvoje.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322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Į Vilnių, Lietuvos sostinę, skirtybių, išpuoselėtos įvairovės miestą,  derėjo ir  dera įeiti pro Aušros vartus nukėlus kepurę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Lietuvą įmanu suprasti kaip įvairovės šalį.                                                  Č.Milošas</dc:title>
  <dc:creator>Home</dc:creator>
  <cp:lastModifiedBy>305kab</cp:lastModifiedBy>
  <cp:revision>24</cp:revision>
  <dcterms:created xsi:type="dcterms:W3CDTF">2011-10-24T20:06:52Z</dcterms:created>
  <dcterms:modified xsi:type="dcterms:W3CDTF">2011-10-26T05:59:06Z</dcterms:modified>
</cp:coreProperties>
</file>