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5" r:id="rId9"/>
    <p:sldId id="263" r:id="rId10"/>
    <p:sldId id="264"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4" autoAdjust="0"/>
    <p:restoredTop sz="94660"/>
  </p:normalViewPr>
  <p:slideViewPr>
    <p:cSldViewPr>
      <p:cViewPr varScale="1">
        <p:scale>
          <a:sx n="68" d="100"/>
          <a:sy n="68" d="100"/>
        </p:scale>
        <p:origin x="-144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8636A7CE-F176-450B-9CB5-0B2CCF0505F7}"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36A7CE-F176-450B-9CB5-0B2CCF0505F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8636A7CE-F176-450B-9CB5-0B2CCF0505F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36A7CE-F176-450B-9CB5-0B2CCF0505F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36A7CE-F176-450B-9CB5-0B2CCF0505F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36A7CE-F176-450B-9CB5-0B2CCF0505F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36A7CE-F176-450B-9CB5-0B2CCF0505F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36A7CE-F176-450B-9CB5-0B2CCF0505F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36A7CE-F176-450B-9CB5-0B2CCF0505F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36A7CE-F176-450B-9CB5-0B2CCF0505F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B382A1-6C78-494A-B9E8-F28DDB4AC32E}" type="datetimeFigureOut">
              <a:rPr lang="en-US" smtClean="0"/>
              <a:pPr/>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36A7CE-F176-450B-9CB5-0B2CCF0505F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3B382A1-6C78-494A-B9E8-F28DDB4AC32E}" type="datetimeFigureOut">
              <a:rPr lang="en-US" smtClean="0"/>
              <a:pPr/>
              <a:t>1/23/2012</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636A7CE-F176-450B-9CB5-0B2CCF0505F7}"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851648" cy="2852936"/>
          </a:xfrm>
        </p:spPr>
        <p:txBody>
          <a:bodyPr>
            <a:normAutofit fontScale="90000"/>
          </a:bodyPr>
          <a:lstStyle/>
          <a:p>
            <a:pPr algn="ctr"/>
            <a:r>
              <a:rPr lang="lt-LT" dirty="0" smtClean="0"/>
              <a:t>Juozas Aputis</a:t>
            </a:r>
            <a:br>
              <a:rPr lang="lt-LT" dirty="0" smtClean="0"/>
            </a:br>
            <a:r>
              <a:rPr lang="lt-LT" sz="5300" dirty="0" smtClean="0"/>
              <a:t>,,Gegužė ant nulūžusio beržo’’</a:t>
            </a:r>
            <a:br>
              <a:rPr lang="lt-LT" sz="5300" dirty="0" smtClean="0"/>
            </a:br>
            <a:r>
              <a:rPr lang="lt-LT" sz="5300" dirty="0" smtClean="0"/>
              <a:t>(1986m.)</a:t>
            </a:r>
            <a:endParaRPr lang="en-US" sz="5300" dirty="0"/>
          </a:p>
        </p:txBody>
      </p:sp>
      <p:sp>
        <p:nvSpPr>
          <p:cNvPr id="3" name="Subtitle 2"/>
          <p:cNvSpPr>
            <a:spLocks noGrp="1"/>
          </p:cNvSpPr>
          <p:nvPr>
            <p:ph type="subTitle" idx="1"/>
          </p:nvPr>
        </p:nvSpPr>
        <p:spPr>
          <a:xfrm>
            <a:off x="6156176" y="5649424"/>
            <a:ext cx="2987824" cy="1208576"/>
          </a:xfrm>
        </p:spPr>
        <p:txBody>
          <a:bodyPr>
            <a:normAutofit/>
          </a:bodyPr>
          <a:lstStyle/>
          <a:p>
            <a:r>
              <a:rPr lang="lt-LT" sz="1400" b="1" dirty="0" smtClean="0">
                <a:effectLst>
                  <a:outerShdw blurRad="38100" dist="38100" dir="2700000" algn="tl">
                    <a:srgbClr val="000000">
                      <a:alpha val="43137"/>
                    </a:srgbClr>
                  </a:outerShdw>
                </a:effectLst>
              </a:rPr>
              <a:t>Ričardas Vladička,  </a:t>
            </a:r>
          </a:p>
          <a:p>
            <a:r>
              <a:rPr lang="lt-LT" sz="1400" b="1" dirty="0" smtClean="0">
                <a:effectLst>
                  <a:outerShdw blurRad="38100" dist="38100" dir="2700000" algn="tl">
                    <a:srgbClr val="000000">
                      <a:alpha val="43137"/>
                    </a:srgbClr>
                  </a:outerShdw>
                </a:effectLst>
              </a:rPr>
              <a:t>IV </a:t>
            </a:r>
            <a:r>
              <a:rPr lang="lt-LT" sz="1400" b="1" dirty="0" err="1" smtClean="0">
                <a:effectLst>
                  <a:outerShdw blurRad="38100" dist="38100" dir="2700000" algn="tl">
                    <a:srgbClr val="000000">
                      <a:alpha val="43137"/>
                    </a:srgbClr>
                  </a:outerShdw>
                </a:effectLst>
              </a:rPr>
              <a:t>gb</a:t>
            </a:r>
            <a:r>
              <a:rPr lang="lt-LT" sz="1400" b="1" dirty="0" smtClean="0">
                <a:effectLst>
                  <a:outerShdw blurRad="38100" dist="38100" dir="2700000" algn="tl">
                    <a:srgbClr val="000000">
                      <a:alpha val="43137"/>
                    </a:srgbClr>
                  </a:outerShdw>
                </a:effectLst>
              </a:rPr>
              <a:t>,</a:t>
            </a:r>
          </a:p>
          <a:p>
            <a:r>
              <a:rPr lang="lt-LT" sz="1600" b="1" dirty="0" smtClean="0">
                <a:effectLst>
                  <a:outerShdw blurRad="38100" dist="38100" dir="2700000" algn="tl">
                    <a:srgbClr val="000000">
                      <a:alpha val="43137"/>
                    </a:srgbClr>
                  </a:outerShdw>
                </a:effectLst>
              </a:rPr>
              <a:t>2012 m. </a:t>
            </a:r>
            <a:r>
              <a:rPr lang="lt-LT" sz="1400" b="1" dirty="0" smtClean="0">
                <a:effectLst>
                  <a:outerShdw blurRad="38100" dist="38100" dir="2700000" algn="tl">
                    <a:srgbClr val="000000">
                      <a:alpha val="43137"/>
                    </a:srgbClr>
                  </a:outerShdw>
                </a:effectLst>
              </a:rPr>
              <a:t> sausis</a:t>
            </a:r>
          </a:p>
          <a:p>
            <a:pPr algn="ctr"/>
            <a:endParaRPr lang="en-US" sz="1400" b="1" dirty="0">
              <a:solidFill>
                <a:schemeClr val="bg1"/>
              </a:solidFill>
              <a:effectLst>
                <a:outerShdw blurRad="38100" dist="38100" dir="2700000" algn="tl">
                  <a:srgbClr val="000000">
                    <a:alpha val="43137"/>
                  </a:srgbClr>
                </a:outerShdw>
              </a:effectLst>
            </a:endParaRPr>
          </a:p>
        </p:txBody>
      </p:sp>
      <p:pic>
        <p:nvPicPr>
          <p:cNvPr id="1026" name="Picture 2" descr="C:\Users\ricis\Desktop\aputis_juozas-geguze_ant_nuluzusio_berzo.jpg"/>
          <p:cNvPicPr>
            <a:picLocks noChangeAspect="1" noChangeArrowheads="1"/>
          </p:cNvPicPr>
          <p:nvPr/>
        </p:nvPicPr>
        <p:blipFill>
          <a:blip r:embed="rId2" cstate="print"/>
          <a:srcRect/>
          <a:stretch>
            <a:fillRect/>
          </a:stretch>
        </p:blipFill>
        <p:spPr bwMode="auto">
          <a:xfrm>
            <a:off x="2195736" y="3356992"/>
            <a:ext cx="1957859" cy="2819317"/>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Juozas Aputis (1936 m. Birželio 8 d. – 2010 m. Vasario 28 d.)</a:t>
            </a:r>
            <a:endParaRPr lang="en-US" sz="3200" dirty="0"/>
          </a:p>
        </p:txBody>
      </p:sp>
      <p:sp>
        <p:nvSpPr>
          <p:cNvPr id="3" name="Content Placeholder 2"/>
          <p:cNvSpPr>
            <a:spLocks noGrp="1"/>
          </p:cNvSpPr>
          <p:nvPr>
            <p:ph idx="1"/>
          </p:nvPr>
        </p:nvSpPr>
        <p:spPr>
          <a:xfrm>
            <a:off x="5004048" y="1600200"/>
            <a:ext cx="3682752" cy="4709160"/>
          </a:xfrm>
        </p:spPr>
        <p:txBody>
          <a:bodyPr>
            <a:normAutofit fontScale="77500" lnSpcReduction="20000"/>
          </a:bodyPr>
          <a:lstStyle/>
          <a:p>
            <a:r>
              <a:rPr lang="lt-LT" dirty="0" smtClean="0"/>
              <a:t>Lietuvos prozininkas, vertėjas. Atgaivinęs noveles tarybiniais metais (7-8deš</a:t>
            </a:r>
            <a:r>
              <a:rPr lang="lt-LT" dirty="0" smtClean="0">
                <a:effectLst>
                  <a:outerShdw blurRad="38100" dist="38100" dir="2700000" algn="tl">
                    <a:srgbClr val="000000">
                      <a:alpha val="43137"/>
                    </a:srgbClr>
                  </a:outerShdw>
                </a:effectLst>
              </a:rPr>
              <a:t>.)</a:t>
            </a:r>
            <a:r>
              <a:rPr lang="lt-LT" dirty="0" smtClean="0"/>
              <a:t> Moderni novelės forma, subtilus psichologiškumas, nuotaikos ir situacijų autentiškumas, asociatyvių vaizdų gausa, lyrinė pasaulėjauta, eseistinė stilistika, kasdieniškumo ir giliųjų tikrovės struktūrų dermė.</a:t>
            </a:r>
            <a:endParaRPr lang="en-US" dirty="0">
              <a:effectLst>
                <a:outerShdw blurRad="38100" dist="38100" dir="2700000" algn="tl">
                  <a:srgbClr val="000000">
                    <a:alpha val="43137"/>
                  </a:srgbClr>
                </a:outerShdw>
              </a:effectLst>
            </a:endParaRPr>
          </a:p>
        </p:txBody>
      </p:sp>
      <p:pic>
        <p:nvPicPr>
          <p:cNvPr id="2050" name="Picture 2" descr="C:\Users\ricis\Desktop\7e44dfe5da30a7962f76e4b7a0d6887b30785ac7_article.jpg"/>
          <p:cNvPicPr>
            <a:picLocks noChangeAspect="1" noChangeArrowheads="1"/>
          </p:cNvPicPr>
          <p:nvPr/>
        </p:nvPicPr>
        <p:blipFill>
          <a:blip r:embed="rId2" cstate="print"/>
          <a:srcRect/>
          <a:stretch>
            <a:fillRect/>
          </a:stretch>
        </p:blipFill>
        <p:spPr bwMode="auto">
          <a:xfrm>
            <a:off x="179512" y="1628800"/>
            <a:ext cx="4667250" cy="324036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J. Apučio gyvenimo faktai, susiję su novelių </a:t>
            </a:r>
            <a:r>
              <a:rPr lang="lt-LT" dirty="0" smtClean="0"/>
              <a:t>rinktine </a:t>
            </a:r>
            <a:r>
              <a:rPr lang="lt-LT" dirty="0" smtClean="0"/>
              <a:t>,,Gegužė ant nulūžusio beržo’’</a:t>
            </a:r>
            <a:endParaRPr lang="en-US" dirty="0"/>
          </a:p>
        </p:txBody>
      </p:sp>
      <p:sp>
        <p:nvSpPr>
          <p:cNvPr id="3" name="Content Placeholder 2"/>
          <p:cNvSpPr>
            <a:spLocks noGrp="1"/>
          </p:cNvSpPr>
          <p:nvPr>
            <p:ph idx="1"/>
          </p:nvPr>
        </p:nvSpPr>
        <p:spPr>
          <a:xfrm>
            <a:off x="827584" y="1988840"/>
            <a:ext cx="7787208" cy="4709160"/>
          </a:xfrm>
        </p:spPr>
        <p:txBody>
          <a:bodyPr>
            <a:normAutofit lnSpcReduction="10000"/>
          </a:bodyPr>
          <a:lstStyle/>
          <a:p>
            <a:r>
              <a:rPr lang="lt-LT" dirty="0" smtClean="0"/>
              <a:t>Vaizduoja kasdienišką kaimo, rečiau miesto, žmogaus gyvenimą. Vaizduojamas laikas artimas biografiniam: nuo vaikystės ir paauglystės karo ir pokario metais iki dabarties. Ypač daug dėmesio skiriama vaikystės laikui, dažnai iškylančiam prisiminimuose. Vaikystės laikas - tai tėvai, namai, tai laikas, į kurį norima sugrįžti. Rašytojo kuriamas pasaulis ir paprastas, ir paslaptingas. Tas mįslingumas sklinda iš pasakotojo, žiūrinčio į žmogų nustebus ir klausiant, abejojant ir užjaučiant.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Rinktinės  </a:t>
            </a:r>
            <a:r>
              <a:rPr lang="lt-LT" dirty="0" smtClean="0"/>
              <a:t>pavadinimas</a:t>
            </a:r>
            <a:endParaRPr lang="en-US" dirty="0"/>
          </a:p>
        </p:txBody>
      </p:sp>
      <p:sp>
        <p:nvSpPr>
          <p:cNvPr id="3" name="Content Placeholder 2"/>
          <p:cNvSpPr>
            <a:spLocks noGrp="1"/>
          </p:cNvSpPr>
          <p:nvPr>
            <p:ph idx="1"/>
          </p:nvPr>
        </p:nvSpPr>
        <p:spPr>
          <a:xfrm>
            <a:off x="3661048" y="1196752"/>
            <a:ext cx="5482952" cy="5661248"/>
          </a:xfrm>
        </p:spPr>
        <p:txBody>
          <a:bodyPr>
            <a:normAutofit fontScale="85000" lnSpcReduction="20000"/>
          </a:bodyPr>
          <a:lstStyle/>
          <a:p>
            <a:r>
              <a:rPr lang="lt-LT" dirty="0" smtClean="0"/>
              <a:t>„Gegužė ant nulūžusio beržo” gražiai ir liūdnai išreiškia negrįžtamo laiko situaciją. Autorius gailisi sulaužyto tėvų gyvenimo, besikeičiančio kaimo.</a:t>
            </a:r>
          </a:p>
          <a:p>
            <a:r>
              <a:rPr lang="lt-LT" dirty="0" smtClean="0"/>
              <a:t>Gegužė- paukštis, kuris skaičiuoja metus, taigi žodis susijęs su lemtimi.</a:t>
            </a:r>
          </a:p>
          <a:p>
            <a:r>
              <a:rPr lang="lt-LT" dirty="0" smtClean="0"/>
              <a:t>Beržas- lietuviškumo simbolis (plg. pasaką „Eglė”), bet jis nulūžęs... Lietuviai- žemdirbių tauta.</a:t>
            </a:r>
          </a:p>
          <a:p>
            <a:r>
              <a:rPr lang="lt-LT" dirty="0" smtClean="0"/>
              <a:t>Gegužė ant lūžusio beržo, taigi nebegyvo, skaičiuoja paskutines akimirkas, asociacija su atsisveikinimu...</a:t>
            </a:r>
          </a:p>
          <a:p>
            <a:r>
              <a:rPr lang="lt-LT" dirty="0" smtClean="0"/>
              <a:t> Neatsitiktinė ir pirmoji novelė, dedikuota Motinai.</a:t>
            </a:r>
            <a:endParaRPr lang="en-US" dirty="0"/>
          </a:p>
        </p:txBody>
      </p:sp>
      <p:pic>
        <p:nvPicPr>
          <p:cNvPr id="2050" name="Picture 2" descr="C:\Users\ricis\Desktop\pic-a1325059722-1.jpg"/>
          <p:cNvPicPr>
            <a:picLocks noChangeAspect="1" noChangeArrowheads="1"/>
          </p:cNvPicPr>
          <p:nvPr/>
        </p:nvPicPr>
        <p:blipFill>
          <a:blip r:embed="rId2" cstate="print"/>
          <a:srcRect/>
          <a:stretch>
            <a:fillRect/>
          </a:stretch>
        </p:blipFill>
        <p:spPr bwMode="auto">
          <a:xfrm>
            <a:off x="395536" y="1700808"/>
            <a:ext cx="3779912" cy="446449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Siužetai ir temos</a:t>
            </a:r>
            <a:endParaRPr lang="en-US" dirty="0"/>
          </a:p>
        </p:txBody>
      </p:sp>
      <p:sp>
        <p:nvSpPr>
          <p:cNvPr id="3" name="Content Placeholder 2"/>
          <p:cNvSpPr>
            <a:spLocks noGrp="1"/>
          </p:cNvSpPr>
          <p:nvPr>
            <p:ph idx="1"/>
          </p:nvPr>
        </p:nvSpPr>
        <p:spPr>
          <a:xfrm>
            <a:off x="3059832" y="1600200"/>
            <a:ext cx="6084168" cy="5257800"/>
          </a:xfrm>
        </p:spPr>
        <p:txBody>
          <a:bodyPr>
            <a:normAutofit fontScale="92500" lnSpcReduction="10000"/>
          </a:bodyPr>
          <a:lstStyle/>
          <a:p>
            <a:r>
              <a:rPr lang="lt-LT" sz="2000" dirty="0" smtClean="0"/>
              <a:t>,,Dobilė. 1954 metų naktį’’. Veiksmas vyksta kaime. Pasakojama apie vasaros naktį, kai Martyną ir jo sergančią mamą užklumpa audra, ir, kaip Martynas, per siaučiančią audrą bėga ieškoti dingusius karvės.</a:t>
            </a:r>
          </a:p>
          <a:p>
            <a:r>
              <a:rPr lang="lt-LT" sz="2000" dirty="0" smtClean="0"/>
              <a:t>,,Šviečiančios vilko akys ’’. Veiksmo vieta paplūdimys. Vienišo žmogaus prisiminimų sfera, kai gulėdamas ant smėlio ir žiūrėdamas į tilto turėklus prisimena vaikystę, kaip jį kas vakarą pasitikdavo brolis. Kaip jam žiūrint į vandeny plaukiojančius laivus atrodydavo, jog ten raudonos vilko akys, kurias sapnuodavo naktimis.</a:t>
            </a:r>
          </a:p>
          <a:p>
            <a:r>
              <a:rPr lang="lt-LT" sz="2000" dirty="0" smtClean="0"/>
              <a:t>,,Praradimo aidai ’’. Pasakojama apie jaunystėje patirtus vargus. Pirmuosius praradimus, apie sunkų praradimų ir ilgesio laiką, apie nepamirštamus nuotykius einant į mokyklą tuo pačiu dulkėtu takeliu ir apie pirmąjį skaudų praradimą.</a:t>
            </a:r>
          </a:p>
        </p:txBody>
      </p:sp>
      <p:pic>
        <p:nvPicPr>
          <p:cNvPr id="4098" name="Picture 2" descr="C:\Users\ricis\Desktop\kaimas20pasitinka20karvutes__.jpg"/>
          <p:cNvPicPr>
            <a:picLocks noChangeAspect="1" noChangeArrowheads="1"/>
          </p:cNvPicPr>
          <p:nvPr/>
        </p:nvPicPr>
        <p:blipFill>
          <a:blip r:embed="rId2" cstate="print"/>
          <a:srcRect/>
          <a:stretch>
            <a:fillRect/>
          </a:stretch>
        </p:blipFill>
        <p:spPr bwMode="auto">
          <a:xfrm>
            <a:off x="323528" y="2060848"/>
            <a:ext cx="3275856" cy="410445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Siužetai ir temos</a:t>
            </a:r>
            <a:endParaRPr lang="en-US" dirty="0"/>
          </a:p>
        </p:txBody>
      </p:sp>
      <p:sp>
        <p:nvSpPr>
          <p:cNvPr id="3" name="Content Placeholder 2"/>
          <p:cNvSpPr>
            <a:spLocks noGrp="1"/>
          </p:cNvSpPr>
          <p:nvPr>
            <p:ph idx="1"/>
          </p:nvPr>
        </p:nvSpPr>
        <p:spPr/>
        <p:txBody>
          <a:bodyPr>
            <a:normAutofit/>
          </a:bodyPr>
          <a:lstStyle/>
          <a:p>
            <a:r>
              <a:rPr lang="lt-LT" sz="2000" dirty="0" smtClean="0"/>
              <a:t>,,Erčia, kur gaivus vanduo’’.  Novelėje pasakojama apie idilišką šeimos gyvenimą, kai viena iš dukterų turi palikti gimtuosius namus, mylinčius tėvus ir mažąją seserį, kad galėtų išvažiuoti mokytis. Besimaudydama vyresnioji duktė apmąsto visą savo gyvenimą nuo mažų dienų iki dabartinių; apmąsto  gyvenimo laikinumą.</a:t>
            </a:r>
          </a:p>
          <a:p>
            <a:r>
              <a:rPr lang="lt-LT" sz="2000" dirty="0" smtClean="0"/>
              <a:t>,,Tik tik tik’’.  Novelės dėmesio centre senutė, vedanti karvutę, ir berniukas, einantis iš paskos. Jie veda karvutę plento pakraščiu, kur pro juos lekia sunkvežimiai. Po kurio laiko žalmargė visai atsisako eiti ir atsigula, senutė nenorėdam palikiti žalmargės gulėti liepia berniukai nubėgti pas kaimyną, kad šis arkliu padėtų žalmargę pergabenti kitur.</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Siužetai ir temos</a:t>
            </a:r>
            <a:endParaRPr lang="en-US" dirty="0"/>
          </a:p>
        </p:txBody>
      </p:sp>
      <p:sp>
        <p:nvSpPr>
          <p:cNvPr id="3" name="Content Placeholder 2"/>
          <p:cNvSpPr>
            <a:spLocks noGrp="1"/>
          </p:cNvSpPr>
          <p:nvPr>
            <p:ph idx="1"/>
          </p:nvPr>
        </p:nvSpPr>
        <p:spPr>
          <a:xfrm>
            <a:off x="4283968" y="1600200"/>
            <a:ext cx="4860032" cy="5257800"/>
          </a:xfrm>
        </p:spPr>
        <p:txBody>
          <a:bodyPr>
            <a:normAutofit lnSpcReduction="10000"/>
          </a:bodyPr>
          <a:lstStyle/>
          <a:p>
            <a:r>
              <a:rPr lang="lt-LT" sz="2000" dirty="0" smtClean="0"/>
              <a:t>,,Šūvis po Marazyno ąžuolu’’. Karštas gegužės vidurys. Senas ąžuolas, po kuriuo yra maža pasenusios Marazyno kalės būda. Marazynas nutaria atsikratyti savo seno šuns ir  paprašo, kad pienininkas nušautų šunį. Pienininkas be jokio gailesčio nušauna seną šunį  ir iškeliauja namo.</a:t>
            </a:r>
          </a:p>
          <a:p>
            <a:r>
              <a:rPr lang="lt-LT" sz="2000" dirty="0" smtClean="0"/>
              <a:t>,,Autorius ieško išeities’’.  Novelėje pasakojama apie  darbininkų tarpusavio peštynes, kai dėl menko ginčo gali kilti kraujo praliejimas. Tačiau vyrai nenorėjo nusiraminti, net moterų sudrausminimai nesustabdė kylančių neramumų tarp darbininkų.</a:t>
            </a:r>
            <a:endParaRPr lang="en-US" sz="2000" dirty="0"/>
          </a:p>
        </p:txBody>
      </p:sp>
      <p:pic>
        <p:nvPicPr>
          <p:cNvPr id="7170" name="Picture 2" descr="C:\Users\ricis\Desktop\suo.jpg"/>
          <p:cNvPicPr>
            <a:picLocks noChangeAspect="1" noChangeArrowheads="1"/>
          </p:cNvPicPr>
          <p:nvPr/>
        </p:nvPicPr>
        <p:blipFill>
          <a:blip r:embed="rId2" cstate="print"/>
          <a:srcRect/>
          <a:stretch>
            <a:fillRect/>
          </a:stretch>
        </p:blipFill>
        <p:spPr bwMode="auto">
          <a:xfrm>
            <a:off x="323528" y="1772816"/>
            <a:ext cx="4085406" cy="45624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Problemos</a:t>
            </a:r>
            <a:endParaRPr lang="en-US" dirty="0"/>
          </a:p>
        </p:txBody>
      </p:sp>
      <p:sp>
        <p:nvSpPr>
          <p:cNvPr id="3" name="Content Placeholder 2"/>
          <p:cNvSpPr>
            <a:spLocks noGrp="1"/>
          </p:cNvSpPr>
          <p:nvPr>
            <p:ph idx="1"/>
          </p:nvPr>
        </p:nvSpPr>
        <p:spPr/>
        <p:txBody>
          <a:bodyPr/>
          <a:lstStyle/>
          <a:p>
            <a:pPr algn="just"/>
            <a:r>
              <a:rPr lang="lt-LT" dirty="0" smtClean="0"/>
              <a:t>M</a:t>
            </a:r>
            <a:r>
              <a:rPr lang="lt-LT" dirty="0" smtClean="0">
                <a:cs typeface="Times New Roman" pitchFamily="18" charset="0"/>
              </a:rPr>
              <a:t>oralinė </a:t>
            </a:r>
            <a:r>
              <a:rPr lang="lt-LT" dirty="0" smtClean="0"/>
              <a:t>-</a:t>
            </a:r>
            <a:r>
              <a:rPr lang="lt-LT" dirty="0" smtClean="0">
                <a:cs typeface="Times New Roman" pitchFamily="18" charset="0"/>
              </a:rPr>
              <a:t> gėrio ir blogio konfliktas</a:t>
            </a:r>
            <a:r>
              <a:rPr lang="lt-LT" dirty="0" smtClean="0"/>
              <a:t>;</a:t>
            </a:r>
          </a:p>
          <a:p>
            <a:pPr algn="just"/>
            <a:r>
              <a:rPr lang="lt-LT" dirty="0" smtClean="0">
                <a:cs typeface="Times New Roman" pitchFamily="18" charset="0"/>
              </a:rPr>
              <a:t> </a:t>
            </a:r>
            <a:r>
              <a:rPr lang="lt-LT" dirty="0" smtClean="0"/>
              <a:t>E</a:t>
            </a:r>
            <a:r>
              <a:rPr lang="lt-LT" dirty="0" smtClean="0">
                <a:cs typeface="Times New Roman" pitchFamily="18" charset="0"/>
              </a:rPr>
              <a:t>gzistencinė problema</a:t>
            </a:r>
            <a:r>
              <a:rPr lang="lt-LT" dirty="0" smtClean="0"/>
              <a:t>;</a:t>
            </a:r>
            <a:r>
              <a:rPr lang="lt-LT" dirty="0" smtClean="0">
                <a:cs typeface="Times New Roman" pitchFamily="18" charset="0"/>
              </a:rPr>
              <a:t> </a:t>
            </a:r>
            <a:endParaRPr lang="lt-LT" dirty="0" smtClean="0"/>
          </a:p>
          <a:p>
            <a:pPr algn="just"/>
            <a:r>
              <a:rPr lang="lt-LT" dirty="0" smtClean="0"/>
              <a:t>Dėl to </a:t>
            </a:r>
            <a:r>
              <a:rPr lang="lt-LT" dirty="0" smtClean="0">
                <a:cs typeface="Times New Roman" pitchFamily="18" charset="0"/>
              </a:rPr>
              <a:t>žmogaus vertė matuojama etinėmis kategorijomis: meilė artimui, gerumas, užuojauta, gailestis, moralinė šviesa, teisingumas, sąžinė. </a:t>
            </a:r>
          </a:p>
          <a:p>
            <a:endParaRPr lang="en-US" dirty="0"/>
          </a:p>
        </p:txBody>
      </p:sp>
      <p:pic>
        <p:nvPicPr>
          <p:cNvPr id="1026" name="Picture 2" descr="C:\Users\Petras\Desktop\untitled.png"/>
          <p:cNvPicPr>
            <a:picLocks noChangeAspect="1" noChangeArrowheads="1"/>
          </p:cNvPicPr>
          <p:nvPr/>
        </p:nvPicPr>
        <p:blipFill>
          <a:blip r:embed="rId2" cstate="print"/>
          <a:srcRect/>
          <a:stretch>
            <a:fillRect/>
          </a:stretch>
        </p:blipFill>
        <p:spPr bwMode="auto">
          <a:xfrm>
            <a:off x="4355976" y="4293096"/>
            <a:ext cx="2520280" cy="230425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Veikėjai</a:t>
            </a:r>
            <a:endParaRPr lang="en-US" dirty="0"/>
          </a:p>
        </p:txBody>
      </p:sp>
      <p:sp>
        <p:nvSpPr>
          <p:cNvPr id="3" name="Content Placeholder 2"/>
          <p:cNvSpPr>
            <a:spLocks noGrp="1"/>
          </p:cNvSpPr>
          <p:nvPr>
            <p:ph idx="1"/>
          </p:nvPr>
        </p:nvSpPr>
        <p:spPr/>
        <p:txBody>
          <a:bodyPr/>
          <a:lstStyle/>
          <a:p>
            <a:r>
              <a:rPr lang="lt-LT" dirty="0" smtClean="0"/>
              <a:t>Dažniausia kaimiečiai, rečiau miestiečiai.</a:t>
            </a:r>
          </a:p>
          <a:p>
            <a:r>
              <a:rPr lang="lt-LT" dirty="0" smtClean="0"/>
              <a:t>Jautrios sielos, dažnai nepritampantys prie aplinkos.</a:t>
            </a:r>
          </a:p>
          <a:p>
            <a:r>
              <a:rPr lang="lt-LT" dirty="0" smtClean="0">
                <a:cs typeface="Times New Roman" pitchFamily="18" charset="0"/>
              </a:rPr>
              <a:t>Veikėjai mėgsta kamuotis dėl savo gyvenimo prasmės, perkratinėti praeitį, nerasti ramybės dėl būties prasmingumo apskritai.</a:t>
            </a:r>
          </a:p>
          <a:p>
            <a:r>
              <a:rPr lang="lt-LT" dirty="0" smtClean="0">
                <a:cs typeface="Times New Roman" pitchFamily="18" charset="0"/>
              </a:rPr>
              <a:t>Svarbiausia jų būsena- vidinė, dvasinė kova su blogiu.</a:t>
            </a:r>
          </a:p>
          <a:p>
            <a:r>
              <a:rPr lang="lt-LT" dirty="0" smtClean="0">
                <a:cs typeface="Times New Roman" pitchFamily="18" charset="0"/>
              </a:rPr>
              <a:t>Veikėjas </a:t>
            </a:r>
            <a:r>
              <a:rPr lang="lt-LT" dirty="0" smtClean="0"/>
              <a:t>paprastai </a:t>
            </a:r>
            <a:r>
              <a:rPr lang="lt-LT" dirty="0" smtClean="0">
                <a:cs typeface="Times New Roman" pitchFamily="18" charset="0"/>
              </a:rPr>
              <a:t>atsiduria išbandymo situacijoje.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Idėja ir vertybės</a:t>
            </a:r>
            <a:endParaRPr lang="en-US" dirty="0"/>
          </a:p>
        </p:txBody>
      </p:sp>
      <p:sp>
        <p:nvSpPr>
          <p:cNvPr id="3" name="Content Placeholder 2"/>
          <p:cNvSpPr>
            <a:spLocks noGrp="1"/>
          </p:cNvSpPr>
          <p:nvPr>
            <p:ph idx="1"/>
          </p:nvPr>
        </p:nvSpPr>
        <p:spPr>
          <a:xfrm>
            <a:off x="5004048" y="1600200"/>
            <a:ext cx="3682752" cy="4709160"/>
          </a:xfrm>
        </p:spPr>
        <p:txBody>
          <a:bodyPr>
            <a:normAutofit fontScale="92500" lnSpcReduction="20000"/>
          </a:bodyPr>
          <a:lstStyle/>
          <a:p>
            <a:r>
              <a:rPr lang="lt-LT" u="sng" dirty="0" smtClean="0"/>
              <a:t>Kūrinių idėjos:</a:t>
            </a:r>
          </a:p>
          <a:p>
            <a:pPr>
              <a:buNone/>
            </a:pPr>
            <a:r>
              <a:rPr lang="lt-LT" sz="2000" dirty="0" smtClean="0"/>
              <a:t>              Vaikystės prisiminimų laikas, noras sugrįžti į tuos nerūpestingus laikus, kai viskas paprasta, nereikia jaudintis dėl kito žmogaus.</a:t>
            </a:r>
          </a:p>
          <a:p>
            <a:endParaRPr lang="lt-LT" sz="2000" dirty="0" smtClean="0"/>
          </a:p>
          <a:p>
            <a:endParaRPr lang="lt-LT" sz="2000" dirty="0" smtClean="0"/>
          </a:p>
          <a:p>
            <a:endParaRPr lang="lt-LT" sz="2000" dirty="0" smtClean="0"/>
          </a:p>
          <a:p>
            <a:r>
              <a:rPr lang="lt-LT" u="sng" dirty="0" smtClean="0"/>
              <a:t>Vertybės:</a:t>
            </a:r>
          </a:p>
          <a:p>
            <a:pPr>
              <a:buNone/>
            </a:pPr>
            <a:r>
              <a:rPr lang="lt-LT" sz="2000" dirty="0" smtClean="0"/>
              <a:t>               Žmonių tarpusavio santykiai, suprantingumas, gėbėjimas užjausti ir suprasti žmogų įvairiose situacijose. Meilė artimui, rūpestingumas, drąsa.</a:t>
            </a:r>
            <a:endParaRPr lang="lt-LT" sz="2000" u="sng" dirty="0" smtClean="0"/>
          </a:p>
        </p:txBody>
      </p:sp>
      <p:pic>
        <p:nvPicPr>
          <p:cNvPr id="6146" name="Picture 2" descr="C:\Users\ricis\Desktop\gyvenimo_vertybes.jpg"/>
          <p:cNvPicPr>
            <a:picLocks noChangeAspect="1" noChangeArrowheads="1"/>
          </p:cNvPicPr>
          <p:nvPr/>
        </p:nvPicPr>
        <p:blipFill>
          <a:blip r:embed="rId2" cstate="print"/>
          <a:srcRect/>
          <a:stretch>
            <a:fillRect/>
          </a:stretch>
        </p:blipFill>
        <p:spPr bwMode="auto">
          <a:xfrm>
            <a:off x="0" y="1700808"/>
            <a:ext cx="5184576" cy="4060874"/>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Prasmingi žodžiai</a:t>
            </a:r>
            <a:endParaRPr lang="en-US" dirty="0"/>
          </a:p>
        </p:txBody>
      </p:sp>
      <p:sp>
        <p:nvSpPr>
          <p:cNvPr id="3" name="Content Placeholder 2"/>
          <p:cNvSpPr>
            <a:spLocks noGrp="1"/>
          </p:cNvSpPr>
          <p:nvPr>
            <p:ph idx="1"/>
          </p:nvPr>
        </p:nvSpPr>
        <p:spPr/>
        <p:txBody>
          <a:bodyPr>
            <a:normAutofit/>
          </a:bodyPr>
          <a:lstStyle/>
          <a:p>
            <a:r>
              <a:rPr lang="lt-LT" sz="2400" dirty="0" smtClean="0"/>
              <a:t>,,Mėgstame išsišokimus, mažutėlaitį ūgtelėjimą virš kasdienybės!’’</a:t>
            </a:r>
          </a:p>
          <a:p>
            <a:r>
              <a:rPr lang="lt-LT" sz="2400" dirty="0" smtClean="0"/>
              <a:t>,,Kodėl taip dažnai tuos, kurie  savo vikšrais negailestingai važiuoja per mūsų nugaras, paliekame nejudinę, priimame juos kaip savaime privalomus, lyg pats Dievas juos tokius mums būtų siuntęs?’’</a:t>
            </a:r>
          </a:p>
          <a:p>
            <a:r>
              <a:rPr lang="lt-LT" sz="2400" dirty="0" smtClean="0"/>
              <a:t>,,Šaltas  prakaitas žliaugė jam per veidą, ir jis dabar pagalvojo: ,, Turiu tik vieną išeitį – užrakinti, geležimi apkaustytą amžiną neapykantą... Tiktai tiek...’’</a:t>
            </a:r>
          </a:p>
          <a:p>
            <a:r>
              <a:rPr lang="lt-LT" sz="2400" dirty="0" smtClean="0"/>
              <a:t>,,Autorius stačiai nerado kitos išeities: ką daryti, nuogomis rankomis susidūrus su geležimi kaustyta niekšybe?’’ </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Kūrinių aktualumas</a:t>
            </a:r>
            <a:endParaRPr lang="en-US" dirty="0"/>
          </a:p>
        </p:txBody>
      </p:sp>
      <p:sp>
        <p:nvSpPr>
          <p:cNvPr id="3" name="Content Placeholder 2"/>
          <p:cNvSpPr>
            <a:spLocks noGrp="1"/>
          </p:cNvSpPr>
          <p:nvPr>
            <p:ph idx="1"/>
          </p:nvPr>
        </p:nvSpPr>
        <p:spPr>
          <a:xfrm>
            <a:off x="2771800" y="1600200"/>
            <a:ext cx="5915000" cy="4997152"/>
          </a:xfrm>
        </p:spPr>
        <p:txBody>
          <a:bodyPr>
            <a:normAutofit lnSpcReduction="10000"/>
          </a:bodyPr>
          <a:lstStyle/>
          <a:p>
            <a:r>
              <a:rPr lang="lt-LT" sz="2400" dirty="0" smtClean="0"/>
              <a:t>Novelėse paliečiamos temos, kurios  aktualios  ir šiandieninėje visuomenėje:</a:t>
            </a:r>
          </a:p>
          <a:p>
            <a:pPr>
              <a:buNone/>
            </a:pPr>
            <a:r>
              <a:rPr lang="lt-LT" sz="2400" dirty="0" smtClean="0"/>
              <a:t>    draugystė, sąžiningumas, kova su pačiu savimi, nepatikėjimas kitais ir savimi, meilė artimam žmogui.</a:t>
            </a:r>
          </a:p>
          <a:p>
            <a:pPr>
              <a:buNone/>
            </a:pPr>
            <a:endParaRPr lang="lt-LT" sz="2400" dirty="0" smtClean="0"/>
          </a:p>
          <a:p>
            <a:pPr>
              <a:buNone/>
            </a:pPr>
            <a:endParaRPr lang="lt-LT" sz="2400" dirty="0" smtClean="0"/>
          </a:p>
          <a:p>
            <a:pPr>
              <a:buNone/>
            </a:pPr>
            <a:r>
              <a:rPr lang="lt-LT" sz="2400" dirty="0" smtClean="0"/>
              <a:t>Temos, iš kurių galėtų pasimokyti šiandienos žmogus:</a:t>
            </a:r>
          </a:p>
          <a:p>
            <a:pPr>
              <a:buNone/>
            </a:pPr>
            <a:r>
              <a:rPr lang="lt-LT" sz="2400" dirty="0" smtClean="0"/>
              <a:t> vidinių apmąstymų butinybė, ryšys su gamta, žmogaus sąžiningumas, ištvermė.</a:t>
            </a:r>
            <a:endParaRPr lang="en-US" sz="2400" dirty="0"/>
          </a:p>
        </p:txBody>
      </p:sp>
      <p:pic>
        <p:nvPicPr>
          <p:cNvPr id="5122" name="Picture 2" descr="C:\Users\ricis\Desktop\9986-06-044-3.jpg"/>
          <p:cNvPicPr>
            <a:picLocks noChangeAspect="1" noChangeArrowheads="1"/>
          </p:cNvPicPr>
          <p:nvPr/>
        </p:nvPicPr>
        <p:blipFill>
          <a:blip r:embed="rId2" cstate="print"/>
          <a:srcRect/>
          <a:stretch>
            <a:fillRect/>
          </a:stretch>
        </p:blipFill>
        <p:spPr bwMode="auto">
          <a:xfrm>
            <a:off x="179512" y="1916832"/>
            <a:ext cx="2402764" cy="327181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Temos rašiniams</a:t>
            </a:r>
            <a:endParaRPr lang="en-US" dirty="0"/>
          </a:p>
        </p:txBody>
      </p:sp>
      <p:sp>
        <p:nvSpPr>
          <p:cNvPr id="3" name="Content Placeholder 2"/>
          <p:cNvSpPr>
            <a:spLocks noGrp="1"/>
          </p:cNvSpPr>
          <p:nvPr>
            <p:ph idx="1"/>
          </p:nvPr>
        </p:nvSpPr>
        <p:spPr/>
        <p:txBody>
          <a:bodyPr/>
          <a:lstStyle/>
          <a:p>
            <a:r>
              <a:rPr lang="lt-LT" dirty="0" smtClean="0"/>
              <a:t>1. G</a:t>
            </a:r>
            <a:r>
              <a:rPr lang="en-GB" dirty="0" err="1" smtClean="0">
                <a:cs typeface="Times New Roman" pitchFamily="18" charset="0"/>
              </a:rPr>
              <a:t>imtasis</a:t>
            </a:r>
            <a:r>
              <a:rPr lang="en-GB" dirty="0" smtClean="0">
                <a:cs typeface="Times New Roman" pitchFamily="18" charset="0"/>
              </a:rPr>
              <a:t> </a:t>
            </a:r>
            <a:r>
              <a:rPr lang="en-GB" dirty="0" err="1" smtClean="0">
                <a:cs typeface="Times New Roman" pitchFamily="18" charset="0"/>
              </a:rPr>
              <a:t>kaimas</a:t>
            </a:r>
            <a:r>
              <a:rPr lang="en-GB" dirty="0" smtClean="0">
                <a:cs typeface="Times New Roman" pitchFamily="18" charset="0"/>
              </a:rPr>
              <a:t> </a:t>
            </a:r>
            <a:r>
              <a:rPr lang="lt-LT" dirty="0" smtClean="0"/>
              <a:t>-</a:t>
            </a:r>
            <a:r>
              <a:rPr lang="en-GB" dirty="0" smtClean="0">
                <a:cs typeface="Times New Roman" pitchFamily="18" charset="0"/>
              </a:rPr>
              <a:t> </a:t>
            </a:r>
            <a:r>
              <a:rPr lang="en-GB" dirty="0" err="1" smtClean="0">
                <a:cs typeface="Times New Roman" pitchFamily="18" charset="0"/>
              </a:rPr>
              <a:t>svarbiausias</a:t>
            </a:r>
            <a:r>
              <a:rPr lang="en-GB" dirty="0" smtClean="0">
                <a:cs typeface="Times New Roman" pitchFamily="18" charset="0"/>
              </a:rPr>
              <a:t> </a:t>
            </a:r>
            <a:r>
              <a:rPr lang="en-GB" dirty="0" err="1" smtClean="0">
                <a:cs typeface="Times New Roman" pitchFamily="18" charset="0"/>
              </a:rPr>
              <a:t>žmogiškų</a:t>
            </a:r>
            <a:r>
              <a:rPr lang="en-GB" dirty="0" smtClean="0">
                <a:cs typeface="Times New Roman" pitchFamily="18" charset="0"/>
              </a:rPr>
              <a:t> </a:t>
            </a:r>
            <a:r>
              <a:rPr lang="en-GB" dirty="0" err="1" smtClean="0">
                <a:cs typeface="Times New Roman" pitchFamily="18" charset="0"/>
              </a:rPr>
              <a:t>vertybių</a:t>
            </a:r>
            <a:r>
              <a:rPr lang="en-GB" dirty="0" smtClean="0">
                <a:cs typeface="Times New Roman" pitchFamily="18" charset="0"/>
              </a:rPr>
              <a:t> </a:t>
            </a:r>
            <a:r>
              <a:rPr lang="en-GB" dirty="0" err="1" smtClean="0">
                <a:cs typeface="Times New Roman" pitchFamily="18" charset="0"/>
              </a:rPr>
              <a:t>centras</a:t>
            </a:r>
            <a:r>
              <a:rPr lang="lt-LT" dirty="0" smtClean="0">
                <a:cs typeface="Times New Roman" pitchFamily="18" charset="0"/>
              </a:rPr>
              <a:t>.</a:t>
            </a:r>
          </a:p>
          <a:p>
            <a:r>
              <a:rPr lang="lt-LT" dirty="0" smtClean="0">
                <a:cs typeface="Times New Roman" pitchFamily="18" charset="0"/>
              </a:rPr>
              <a:t>2. Kokia žmogaus vieta šiandieninėje visuomenėje?</a:t>
            </a:r>
          </a:p>
          <a:p>
            <a:r>
              <a:rPr lang="lt-LT" dirty="0" smtClean="0">
                <a:cs typeface="Times New Roman" pitchFamily="18" charset="0"/>
              </a:rPr>
              <a:t>3.  ,,Žmogus, kuris iš pirmo žvilgsnio kitam žmogui nesukelia baimės, nerimo, yra silpas žmogus?’’</a:t>
            </a:r>
            <a:endParaRPr lang="en-US" dirty="0"/>
          </a:p>
        </p:txBody>
      </p:sp>
      <p:pic>
        <p:nvPicPr>
          <p:cNvPr id="2050" name="Picture 2" descr="C:\Users\Petras\Desktop\imagesCA4O79IA.jpg"/>
          <p:cNvPicPr>
            <a:picLocks noChangeAspect="1" noChangeArrowheads="1"/>
          </p:cNvPicPr>
          <p:nvPr/>
        </p:nvPicPr>
        <p:blipFill>
          <a:blip r:embed="rId2" cstate="print"/>
          <a:srcRect/>
          <a:stretch>
            <a:fillRect/>
          </a:stretch>
        </p:blipFill>
        <p:spPr bwMode="auto">
          <a:xfrm>
            <a:off x="3491880" y="4437112"/>
            <a:ext cx="2143125" cy="214312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Apibendrinimas</a:t>
            </a:r>
            <a:endParaRPr lang="en-US"/>
          </a:p>
        </p:txBody>
      </p:sp>
      <p:sp>
        <p:nvSpPr>
          <p:cNvPr id="3" name="Content Placeholder 2"/>
          <p:cNvSpPr>
            <a:spLocks noGrp="1"/>
          </p:cNvSpPr>
          <p:nvPr>
            <p:ph idx="1"/>
          </p:nvPr>
        </p:nvSpPr>
        <p:spPr/>
        <p:txBody>
          <a:bodyPr/>
          <a:lstStyle/>
          <a:p>
            <a:r>
              <a:rPr lang="lt-LT" dirty="0" smtClean="0"/>
              <a:t>Ši </a:t>
            </a:r>
            <a:r>
              <a:rPr lang="lt-LT" dirty="0" smtClean="0"/>
              <a:t>novelių </a:t>
            </a:r>
            <a:r>
              <a:rPr lang="lt-LT" dirty="0" smtClean="0"/>
              <a:t>rinktinė </a:t>
            </a:r>
            <a:r>
              <a:rPr lang="lt-LT" dirty="0" smtClean="0"/>
              <a:t>vaizduoja, ko reikia žmogui, ko jis nori iš gyvenimo.  Pa</a:t>
            </a:r>
            <a:r>
              <a:rPr lang="lt-LT" dirty="0" smtClean="0">
                <a:cs typeface="Times New Roman" pitchFamily="18" charset="0"/>
              </a:rPr>
              <a:t>sakotojas atvirai dėsto istorijas, bet svarbiau ne pati istorija, </a:t>
            </a:r>
            <a:r>
              <a:rPr lang="lt-LT" dirty="0" smtClean="0"/>
              <a:t>o </a:t>
            </a:r>
            <a:r>
              <a:rPr lang="lt-LT" dirty="0" smtClean="0">
                <a:cs typeface="Times New Roman" pitchFamily="18" charset="0"/>
              </a:rPr>
              <a:t>jos prasmė</a:t>
            </a:r>
            <a:r>
              <a:rPr lang="lt-LT" dirty="0" smtClean="0"/>
              <a:t> </a:t>
            </a:r>
            <a:r>
              <a:rPr lang="lt-LT" dirty="0" smtClean="0">
                <a:cs typeface="Times New Roman" pitchFamily="18" charset="0"/>
              </a:rPr>
              <a:t>( vertikalė, t.y. jausmai), susvetimėjimas, gimtųjų dalykų praradimas, žmogaus likimo prasmė.</a:t>
            </a:r>
            <a:endParaRPr lang="en-US" dirty="0"/>
          </a:p>
        </p:txBody>
      </p:sp>
      <p:pic>
        <p:nvPicPr>
          <p:cNvPr id="3074" name="Picture 2" descr="C:\Users\Petras\Desktop\untitled112.png"/>
          <p:cNvPicPr>
            <a:picLocks noChangeAspect="1" noChangeArrowheads="1"/>
          </p:cNvPicPr>
          <p:nvPr/>
        </p:nvPicPr>
        <p:blipFill>
          <a:blip r:embed="rId2" cstate="print"/>
          <a:srcRect/>
          <a:stretch>
            <a:fillRect/>
          </a:stretch>
        </p:blipFill>
        <p:spPr bwMode="auto">
          <a:xfrm>
            <a:off x="2771800" y="4221088"/>
            <a:ext cx="2880320" cy="2448272"/>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485</TotalTime>
  <Words>946</Words>
  <Application>Microsoft Office PowerPoint</Application>
  <PresentationFormat>Demonstracija ekrane (4:3)</PresentationFormat>
  <Paragraphs>60</Paragraphs>
  <Slides>14</Slides>
  <Notes>0</Notes>
  <HiddenSlides>0</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Apex</vt:lpstr>
      <vt:lpstr>Juozas Aputis ,,Gegužė ant nulūžusio beržo’’ (1986m.)</vt:lpstr>
      <vt:lpstr>Juozas Aputis (1936 m. Birželio 8 d. – 2010 m. Vasario 28 d.)</vt:lpstr>
      <vt:lpstr>J. Apučio gyvenimo faktai, susiję su novelių rinktine ,,Gegužė ant nulūžusio beržo’’</vt:lpstr>
      <vt:lpstr>Rinktinės  pavadinimas</vt:lpstr>
      <vt:lpstr>Siužetai ir temos</vt:lpstr>
      <vt:lpstr>Siužetai ir temos</vt:lpstr>
      <vt:lpstr>Siužetai ir temos</vt:lpstr>
      <vt:lpstr>Problemos</vt:lpstr>
      <vt:lpstr>Veikėjai</vt:lpstr>
      <vt:lpstr>Idėja ir vertybės</vt:lpstr>
      <vt:lpstr>Prasmingi žodžiai</vt:lpstr>
      <vt:lpstr>Kūrinių aktualumas</vt:lpstr>
      <vt:lpstr>Temos rašiniams</vt:lpstr>
      <vt:lpstr>Apibendrinimas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ricis</dc:creator>
  <cp:lastModifiedBy>Petras</cp:lastModifiedBy>
  <cp:revision>57</cp:revision>
  <dcterms:created xsi:type="dcterms:W3CDTF">2012-01-08T10:41:01Z</dcterms:created>
  <dcterms:modified xsi:type="dcterms:W3CDTF">2012-01-23T13:00:03Z</dcterms:modified>
</cp:coreProperties>
</file>