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4" r:id="rId3"/>
    <p:sldId id="257" r:id="rId4"/>
    <p:sldId id="258" r:id="rId5"/>
    <p:sldId id="259" r:id="rId6"/>
    <p:sldId id="260" r:id="rId7"/>
    <p:sldId id="261" r:id="rId8"/>
    <p:sldId id="262" r:id="rId9"/>
    <p:sldId id="273" r:id="rId10"/>
    <p:sldId id="275" r:id="rId11"/>
    <p:sldId id="263" r:id="rId12"/>
    <p:sldId id="264" r:id="rId13"/>
    <p:sldId id="265" r:id="rId14"/>
    <p:sldId id="266" r:id="rId15"/>
    <p:sldId id="267" r:id="rId16"/>
    <p:sldId id="268" r:id="rId17"/>
    <p:sldId id="269" r:id="rId18"/>
    <p:sldId id="270" r:id="rId19"/>
    <p:sldId id="271" r:id="rId20"/>
    <p:sldId id="272" r:id="rId2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610BA6-8796-46EE-8710-272F6159D50C}" type="datetimeFigureOut">
              <a:rPr lang="lt-LT" smtClean="0"/>
              <a:pPr/>
              <a:t>2012.02.27</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D8EC7A-88C2-4B1D-B7BE-E6BD465D9458}"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17" name="Footer Placeholder 16"/>
          <p:cNvSpPr>
            <a:spLocks noGrp="1"/>
          </p:cNvSpPr>
          <p:nvPr>
            <p:ph type="ftr" sz="quarter" idx="11"/>
          </p:nvPr>
        </p:nvSpPr>
        <p:spPr/>
        <p:txBody>
          <a:bodyPr/>
          <a:lstStyle/>
          <a:p>
            <a:endParaRPr lang="lt-LT"/>
          </a:p>
        </p:txBody>
      </p:sp>
      <p:sp>
        <p:nvSpPr>
          <p:cNvPr id="29" name="Slide Number Placeholder 28"/>
          <p:cNvSpPr>
            <a:spLocks noGrp="1"/>
          </p:cNvSpPr>
          <p:nvPr>
            <p:ph type="sldNum" sz="quarter" idx="12"/>
          </p:nvPr>
        </p:nvSpPr>
        <p:spPr/>
        <p:txBody>
          <a:bodyPr/>
          <a:lstStyle/>
          <a:p>
            <a:fld id="{404495A4-F9DA-4139-B63E-42D5749D9B47}" type="slidenum">
              <a:rPr lang="lt-LT" smtClean="0"/>
              <a:pPr/>
              <a:t>‹#›</a:t>
            </a:fld>
            <a:endParaRPr lang="lt-LT"/>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7924800" y="6416675"/>
            <a:ext cx="762000" cy="365125"/>
          </a:xfrm>
        </p:spPr>
        <p:txBody>
          <a:bodyPr/>
          <a:lstStyle/>
          <a:p>
            <a:fld id="{404495A4-F9DA-4139-B63E-42D5749D9B47}"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6A4A3D-D9AD-473B-ABE6-EB7D4D0C26CA}" type="datetimeFigureOut">
              <a:rPr lang="lt-LT" smtClean="0"/>
              <a:pPr/>
              <a:t>2012.02.27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04495A4-F9DA-4139-B63E-42D5749D9B47}"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6000" b="-6000"/>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F6A4A3D-D9AD-473B-ABE6-EB7D4D0C26CA}" type="datetimeFigureOut">
              <a:rPr lang="lt-LT" smtClean="0"/>
              <a:pPr/>
              <a:t>2012.02.27</a:t>
            </a:fld>
            <a:endParaRPr lang="lt-LT"/>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lt-LT"/>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04495A4-F9DA-4139-B63E-42D5749D9B47}"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3568" y="2132856"/>
            <a:ext cx="8229600" cy="1828800"/>
          </a:xfrm>
        </p:spPr>
        <p:txBody>
          <a:bodyPr>
            <a:noAutofit/>
          </a:bodyPr>
          <a:lstStyle/>
          <a:p>
            <a:r>
              <a:rPr lang="lt-LT" sz="6600" dirty="0" smtClean="0">
                <a:solidFill>
                  <a:schemeClr val="bg1"/>
                </a:solidFill>
              </a:rPr>
              <a:t>Judita Vaičiūnaitė</a:t>
            </a:r>
            <a:endParaRPr lang="lt-LT" sz="6600" dirty="0">
              <a:solidFill>
                <a:schemeClr val="bg1"/>
              </a:solidFill>
            </a:endParaRPr>
          </a:p>
        </p:txBody>
      </p:sp>
      <p:sp>
        <p:nvSpPr>
          <p:cNvPr id="5" name="Subtitle 4"/>
          <p:cNvSpPr>
            <a:spLocks noGrp="1"/>
          </p:cNvSpPr>
          <p:nvPr>
            <p:ph type="subTitle" idx="1"/>
          </p:nvPr>
        </p:nvSpPr>
        <p:spPr>
          <a:xfrm>
            <a:off x="4391472" y="5777880"/>
            <a:ext cx="4752528" cy="1080120"/>
          </a:xfrm>
        </p:spPr>
        <p:txBody>
          <a:bodyPr>
            <a:normAutofit/>
          </a:bodyPr>
          <a:lstStyle/>
          <a:p>
            <a:r>
              <a:rPr lang="lt-LT" sz="1400" dirty="0" smtClean="0">
                <a:solidFill>
                  <a:schemeClr val="bg1"/>
                </a:solidFill>
              </a:rPr>
              <a:t>Silvija Dargytė IVga</a:t>
            </a:r>
          </a:p>
          <a:p>
            <a:r>
              <a:rPr lang="lt-LT" sz="1400" dirty="0" smtClean="0">
                <a:solidFill>
                  <a:schemeClr val="bg1"/>
                </a:solidFill>
              </a:rPr>
              <a:t>2012.01.02</a:t>
            </a:r>
            <a:endParaRPr lang="lt-LT" sz="1400"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157592" cy="5746650"/>
          </a:xfrm>
        </p:spPr>
        <p:txBody>
          <a:bodyPr>
            <a:normAutofit/>
          </a:bodyPr>
          <a:lstStyle/>
          <a:p>
            <a:pPr lvl="1"/>
            <a:r>
              <a:rPr lang="lt-LT" sz="3600" dirty="0" smtClean="0"/>
              <a:t>„Mano gyvenimas perregimai matomas iš poezijos“ </a:t>
            </a:r>
            <a:br>
              <a:rPr lang="lt-LT" sz="3600" dirty="0" smtClean="0"/>
            </a:br>
            <a:r>
              <a:rPr lang="lt-LT" sz="2800" dirty="0" smtClean="0"/>
              <a:t>                                                                                                                            </a:t>
            </a:r>
            <a:r>
              <a:rPr lang="lt-LT" sz="3200" dirty="0" smtClean="0"/>
              <a:t>Judita Vaičiūnaitė</a:t>
            </a:r>
            <a:endParaRPr lang="lt-LT" sz="3200" dirty="0">
              <a:latin typeface="+mn-l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r>
              <a:rPr lang="lt-LT" dirty="0" smtClean="0">
                <a:solidFill>
                  <a:schemeClr val="bg1"/>
                </a:solidFill>
              </a:rPr>
              <a:t>XX a. antrosios pusės lietuvių poetė modernistė ir vertėja.</a:t>
            </a:r>
          </a:p>
          <a:p>
            <a:r>
              <a:rPr lang="lt-LT" dirty="0" smtClean="0">
                <a:solidFill>
                  <a:schemeClr val="bg1"/>
                </a:solidFill>
              </a:rPr>
              <a:t>Viena pirmųjų lietuvių poečių, į literatūrą atėjusių ne iš kaimo, bet iš miesto.</a:t>
            </a:r>
            <a:endParaRPr lang="lt-LT" dirty="0">
              <a:solidFill>
                <a:schemeClr val="bg1"/>
              </a:solidFill>
            </a:endParaRPr>
          </a:p>
        </p:txBody>
      </p:sp>
      <p:pic>
        <p:nvPicPr>
          <p:cNvPr id="6" name="Content Placeholder 5" descr="Judita_Vaičiūnaitė.jpg"/>
          <p:cNvPicPr>
            <a:picLocks noGrp="1" noChangeAspect="1"/>
          </p:cNvPicPr>
          <p:nvPr>
            <p:ph sz="half" idx="2"/>
          </p:nvPr>
        </p:nvPicPr>
        <p:blipFill>
          <a:blip r:embed="rId2" cstate="print"/>
          <a:stretch>
            <a:fillRect/>
          </a:stretch>
        </p:blipFill>
        <p:spPr>
          <a:xfrm>
            <a:off x="4932040" y="1124744"/>
            <a:ext cx="3646128" cy="457365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Gyvenimas ir asmenybė</a:t>
            </a:r>
            <a:endParaRPr lang="lt-LT" dirty="0">
              <a:solidFill>
                <a:schemeClr val="bg1"/>
              </a:solidFill>
            </a:endParaRPr>
          </a:p>
        </p:txBody>
      </p:sp>
      <p:sp>
        <p:nvSpPr>
          <p:cNvPr id="3" name="Content Placeholder 2"/>
          <p:cNvSpPr>
            <a:spLocks noGrp="1"/>
          </p:cNvSpPr>
          <p:nvPr>
            <p:ph idx="1"/>
          </p:nvPr>
        </p:nvSpPr>
        <p:spPr>
          <a:xfrm>
            <a:off x="467544" y="1844824"/>
            <a:ext cx="8229600" cy="5257800"/>
          </a:xfrm>
        </p:spPr>
        <p:txBody>
          <a:bodyPr>
            <a:normAutofit fontScale="92500" lnSpcReduction="10000"/>
          </a:bodyPr>
          <a:lstStyle/>
          <a:p>
            <a:r>
              <a:rPr lang="lt-LT" dirty="0" smtClean="0">
                <a:solidFill>
                  <a:schemeClr val="bg1"/>
                </a:solidFill>
              </a:rPr>
              <a:t>J. Vaičiūnaitė gimė </a:t>
            </a:r>
            <a:r>
              <a:rPr lang="fr-FR" dirty="0" smtClean="0">
                <a:solidFill>
                  <a:schemeClr val="bg1"/>
                </a:solidFill>
              </a:rPr>
              <a:t>1937 m. liepos 12 d.</a:t>
            </a:r>
            <a:r>
              <a:rPr lang="lt-LT" dirty="0" smtClean="0">
                <a:solidFill>
                  <a:schemeClr val="bg1"/>
                </a:solidFill>
              </a:rPr>
              <a:t> gydytojo psichiatro šeimoje.</a:t>
            </a:r>
          </a:p>
          <a:p>
            <a:r>
              <a:rPr lang="lt-LT" dirty="0" smtClean="0">
                <a:solidFill>
                  <a:schemeClr val="bg1"/>
                </a:solidFill>
              </a:rPr>
              <a:t>Nuo pat vaikystės būsimą poetę supo didelių kūrybinių užmojų žmonės, intelektualai. Rašyti pradėjo turėdama vienuolika metų.</a:t>
            </a:r>
          </a:p>
          <a:p>
            <a:r>
              <a:rPr lang="lt-LT" dirty="0" smtClean="0">
                <a:solidFill>
                  <a:schemeClr val="bg1"/>
                </a:solidFill>
              </a:rPr>
              <a:t>1959 m. J. Vaičiūnaitė Vilniaus universitete baigė lituanistiką.Kartu mokėsi ir muzikos.</a:t>
            </a:r>
          </a:p>
          <a:p>
            <a:r>
              <a:rPr lang="lt-LT" dirty="0" smtClean="0">
                <a:solidFill>
                  <a:schemeClr val="bg1"/>
                </a:solidFill>
                <a:latin typeface="Arial" charset="0"/>
              </a:rPr>
              <a:t>Dirbo Vilniaus universitete filologe; </a:t>
            </a:r>
            <a:r>
              <a:rPr lang="lt-LT" dirty="0" smtClean="0">
                <a:solidFill>
                  <a:schemeClr val="bg1"/>
                </a:solidFill>
              </a:rPr>
              <a:t>„Literatūros ir meno“, „Kalba Vilnius”, „Naujojo dienovidžio” redakcijose.</a:t>
            </a:r>
            <a:endParaRPr lang="lt-LT" dirty="0" smtClean="0">
              <a:solidFill>
                <a:schemeClr val="bg1"/>
              </a:solidFill>
              <a:latin typeface="Arial" charset="0"/>
            </a:endParaRPr>
          </a:p>
          <a:p>
            <a:endParaRPr lang="lt-LT" dirty="0" smtClean="0">
              <a:solidFill>
                <a:schemeClr val="bg1"/>
              </a:solidFill>
            </a:endParaRPr>
          </a:p>
          <a:p>
            <a:pPr>
              <a:buNone/>
            </a:pPr>
            <a:r>
              <a:rPr lang="fr-FR" dirty="0" smtClean="0"/>
              <a:t/>
            </a:r>
            <a:br>
              <a:rPr lang="fr-FR" dirty="0" smtClean="0"/>
            </a:br>
            <a:endParaRPr lang="lt-LT"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3">
                                            <p:txEl>
                                              <p:pRg st="0" end="0"/>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par>
                                <p:cTn id="27" presetID="53"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3">
                                            <p:txEl>
                                              <p:pRg st="2" end="2"/>
                                            </p:txEl>
                                          </p:spTgt>
                                        </p:tgtEl>
                                      </p:cBhvr>
                                    </p:animEffect>
                                  </p:childTnLst>
                                </p:cTn>
                              </p:par>
                              <p:par>
                                <p:cTn id="32" presetID="53" presetClass="entr" presetSubtype="0" fill="hold"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48680"/>
            <a:ext cx="8640960" cy="5832648"/>
          </a:xfrm>
        </p:spPr>
        <p:txBody>
          <a:bodyPr>
            <a:normAutofit/>
          </a:bodyPr>
          <a:lstStyle/>
          <a:p>
            <a:pPr algn="just"/>
            <a:r>
              <a:rPr lang="lt-LT" dirty="0" smtClean="0">
                <a:solidFill>
                  <a:schemeClr val="bg1"/>
                </a:solidFill>
                <a:latin typeface="Arial" charset="0"/>
              </a:rPr>
              <a:t>Užaugino dukrą Ūlą, dailininkę, ir dukraitę Kamilę.</a:t>
            </a:r>
          </a:p>
          <a:p>
            <a:pPr algn="just"/>
            <a:r>
              <a:rPr lang="lt-LT" dirty="0" smtClean="0">
                <a:solidFill>
                  <a:schemeClr val="bg1"/>
                </a:solidFill>
                <a:latin typeface="Arial" charset="0"/>
              </a:rPr>
              <a:t>Brangino aukštąją klasikinę XXa. lietuvių literatūros tradiciją: Šatrijos Raganą, Mykolaitį – Putiną, Salomėją Nėrį.</a:t>
            </a:r>
          </a:p>
          <a:p>
            <a:pPr algn="just"/>
            <a:r>
              <a:rPr lang="lt-LT" dirty="0" smtClean="0">
                <a:solidFill>
                  <a:schemeClr val="bg1"/>
                </a:solidFill>
                <a:latin typeface="Arial" charset="0"/>
              </a:rPr>
              <a:t>Nepagydomai susirgusi, iki paskutiniųjų dienų išlaikė sąmonės ir dvasios giedrą, kurios persmelktas ir paskutinis rinkinys „Debesų arka”. Mirė 2001m. vasario 11d. Vilniuje.</a:t>
            </a:r>
            <a:endParaRPr lang="en-US" dirty="0" smtClean="0">
              <a:solidFill>
                <a:schemeClr val="bg1"/>
              </a:solidFill>
              <a:latin typeface="Arial" charset="0"/>
            </a:endParaRPr>
          </a:p>
          <a:p>
            <a:pPr algn="just"/>
            <a:endParaRPr lang="lt-LT" dirty="0" smtClean="0">
              <a:latin typeface="Arial" charset="0"/>
            </a:endParaRPr>
          </a:p>
          <a:p>
            <a:endParaRPr lang="lt-LT" dirty="0"/>
          </a:p>
        </p:txBody>
      </p:sp>
      <p:pic>
        <p:nvPicPr>
          <p:cNvPr id="4" name="Picture 3" descr="vaiciunaite-debesu_arka.jpg"/>
          <p:cNvPicPr>
            <a:picLocks noChangeAspect="1"/>
          </p:cNvPicPr>
          <p:nvPr/>
        </p:nvPicPr>
        <p:blipFill>
          <a:blip r:embed="rId2" cstate="print"/>
          <a:stretch>
            <a:fillRect/>
          </a:stretch>
        </p:blipFill>
        <p:spPr>
          <a:xfrm>
            <a:off x="6228184" y="4077072"/>
            <a:ext cx="2016224" cy="2488777"/>
          </a:xfrm>
          <a:prstGeom prst="rect">
            <a:avLst/>
          </a:prstGeom>
          <a:ln>
            <a:noFill/>
          </a:ln>
          <a:effectLst>
            <a:softEdge rad="112500"/>
          </a:effectLst>
          <a:scene3d>
            <a:camera prst="perspectiveHeroicExtremeLeftFacing"/>
            <a:lightRig rig="threePt" dir="t"/>
          </a:scene3d>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lstStyle/>
          <a:p>
            <a:r>
              <a:rPr lang="lt-LT" dirty="0" smtClean="0">
                <a:solidFill>
                  <a:schemeClr val="bg1"/>
                </a:solidFill>
                <a:latin typeface="Arial" charset="0"/>
              </a:rPr>
              <a:t>Lyrinis „aš“</a:t>
            </a:r>
            <a:endParaRPr lang="lt-LT" dirty="0">
              <a:solidFill>
                <a:schemeClr val="bg1"/>
              </a:solidFill>
            </a:endParaRPr>
          </a:p>
        </p:txBody>
      </p:sp>
      <p:sp>
        <p:nvSpPr>
          <p:cNvPr id="3" name="Content Placeholder 2"/>
          <p:cNvSpPr>
            <a:spLocks noGrp="1"/>
          </p:cNvSpPr>
          <p:nvPr>
            <p:ph idx="1"/>
          </p:nvPr>
        </p:nvSpPr>
        <p:spPr>
          <a:xfrm>
            <a:off x="683568" y="2492896"/>
            <a:ext cx="8229600" cy="4709160"/>
          </a:xfrm>
        </p:spPr>
        <p:txBody>
          <a:bodyPr/>
          <a:lstStyle/>
          <a:p>
            <a:pPr algn="just">
              <a:buNone/>
            </a:pPr>
            <a:r>
              <a:rPr lang="en-AU" dirty="0" smtClean="0">
                <a:latin typeface="Arial" charset="0"/>
              </a:rPr>
              <a:t>    </a:t>
            </a:r>
            <a:r>
              <a:rPr lang="lt-LT" dirty="0" smtClean="0">
                <a:solidFill>
                  <a:schemeClr val="bg1"/>
                </a:solidFill>
                <a:latin typeface="Arial" charset="0"/>
              </a:rPr>
              <a:t>Lyrinis „aš“ – išdidus, nepriklausomas, laisvas, dažnai „laukinis“, „neprijaukintas“.</a:t>
            </a:r>
          </a:p>
          <a:p>
            <a:pPr algn="just">
              <a:buNone/>
            </a:pPr>
            <a:r>
              <a:rPr lang="en-AU" dirty="0" smtClean="0">
                <a:solidFill>
                  <a:schemeClr val="bg1"/>
                </a:solidFill>
                <a:latin typeface="Arial" charset="0"/>
              </a:rPr>
              <a:t>    </a:t>
            </a:r>
            <a:r>
              <a:rPr lang="lt-LT" dirty="0" smtClean="0">
                <a:solidFill>
                  <a:schemeClr val="bg1"/>
                </a:solidFill>
                <a:latin typeface="Arial" charset="0"/>
              </a:rPr>
              <a:t>Kartu tai gyvenimo meilės žmogus, „pririštas“ siūlais prie gyvenimo kasdienybės.</a:t>
            </a:r>
          </a:p>
          <a:p>
            <a:pPr algn="just">
              <a:buNone/>
            </a:pPr>
            <a:r>
              <a:rPr lang="lt-LT" dirty="0" smtClean="0">
                <a:solidFill>
                  <a:schemeClr val="bg1"/>
                </a:solidFill>
              </a:rPr>
              <a:t>   Lyrinis subjektas nepasakoja asmeninės istorijos, jausmų, o piešia objektyvų vaizdą, judėjimą, į save žiūri tarsi iš šalies.</a:t>
            </a:r>
            <a:endParaRPr lang="en-US" dirty="0" smtClean="0">
              <a:solidFill>
                <a:schemeClr val="bg1"/>
              </a:solidFill>
              <a:latin typeface="Arial" charset="0"/>
            </a:endParaRPr>
          </a:p>
          <a:p>
            <a:endParaRPr lang="lt-LT" dirty="0">
              <a:solidFill>
                <a:schemeClr val="bg1"/>
              </a:solidFill>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Scale>
                                      <p:cBhvr>
                                        <p:cTn id="13"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xEl>
                                              <p:pRg st="0" end="0"/>
                                            </p:txEl>
                                          </p:spTgt>
                                        </p:tgtEl>
                                        <p:attrNameLst>
                                          <p:attrName>ppt_x</p:attrName>
                                          <p:attrName>ppt_y</p:attrName>
                                        </p:attrNameLst>
                                      </p:cBhvr>
                                    </p:animMotion>
                                    <p:animEffect transition="in" filter="fade">
                                      <p:cBhvr>
                                        <p:cTn id="15" dur="1000"/>
                                        <p:tgtEl>
                                          <p:spTgt spid="3">
                                            <p:txEl>
                                              <p:pRg st="0" end="0"/>
                                            </p:txEl>
                                          </p:spTgt>
                                        </p:tgtEl>
                                      </p:cBhvr>
                                    </p:animEffect>
                                  </p:childTnLst>
                                </p:cTn>
                              </p:par>
                              <p:par>
                                <p:cTn id="16" presetID="52"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Scale>
                                      <p:cBhvr>
                                        <p:cTn id="18"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
                                            <p:txEl>
                                              <p:pRg st="1" end="1"/>
                                            </p:txEl>
                                          </p:spTgt>
                                        </p:tgtEl>
                                        <p:attrNameLst>
                                          <p:attrName>ppt_x</p:attrName>
                                          <p:attrName>ppt_y</p:attrName>
                                        </p:attrNameLst>
                                      </p:cBhvr>
                                    </p:animMotion>
                                    <p:animEffect transition="in" filter="fade">
                                      <p:cBhvr>
                                        <p:cTn id="20" dur="1000"/>
                                        <p:tgtEl>
                                          <p:spTgt spid="3">
                                            <p:txEl>
                                              <p:pRg st="1" end="1"/>
                                            </p:txEl>
                                          </p:spTgt>
                                        </p:tgtEl>
                                      </p:cBhvr>
                                    </p:animEffect>
                                  </p:childTnLst>
                                </p:cTn>
                              </p:par>
                              <p:par>
                                <p:cTn id="21" presetID="52"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Scale>
                                      <p:cBhvr>
                                        <p:cTn id="23"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
                                            <p:txEl>
                                              <p:pRg st="2" end="2"/>
                                            </p:txEl>
                                          </p:spTgt>
                                        </p:tgtEl>
                                        <p:attrNameLst>
                                          <p:attrName>ppt_x</p:attrName>
                                          <p:attrName>ppt_y</p:attrName>
                                        </p:attrNameLst>
                                      </p:cBhvr>
                                    </p:animMotion>
                                    <p:animEffect transition="in" filter="fade">
                                      <p:cBhvr>
                                        <p:cTn id="2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Laikas ir erdvė</a:t>
            </a:r>
            <a:endParaRPr lang="lt-LT" dirty="0">
              <a:solidFill>
                <a:schemeClr val="bg1"/>
              </a:solidFill>
            </a:endParaRPr>
          </a:p>
        </p:txBody>
      </p:sp>
      <p:sp>
        <p:nvSpPr>
          <p:cNvPr id="3" name="Content Placeholder 2"/>
          <p:cNvSpPr>
            <a:spLocks noGrp="1"/>
          </p:cNvSpPr>
          <p:nvPr>
            <p:ph idx="1"/>
          </p:nvPr>
        </p:nvSpPr>
        <p:spPr/>
        <p:txBody>
          <a:bodyPr/>
          <a:lstStyle/>
          <a:p>
            <a:r>
              <a:rPr lang="lt-LT" dirty="0" smtClean="0">
                <a:solidFill>
                  <a:schemeClr val="bg1"/>
                </a:solidFill>
                <a:latin typeface="Arial" charset="0"/>
              </a:rPr>
              <a:t>J.Vaičiūnaitės eilėraščio vyksmo vieta dažniausiai yra aikštė, perkertama istorijos ir likimo linijų (senas kiemas, gatvė, skersgatvis).</a:t>
            </a:r>
            <a:endParaRPr lang="en-US" dirty="0" smtClean="0">
              <a:solidFill>
                <a:schemeClr val="bg1"/>
              </a:solidFill>
              <a:latin typeface="Arial" charset="0"/>
            </a:endParaRPr>
          </a:p>
          <a:p>
            <a:pPr algn="just"/>
            <a:r>
              <a:rPr lang="lt-LT" dirty="0" smtClean="0">
                <a:solidFill>
                  <a:schemeClr val="bg1"/>
                </a:solidFill>
                <a:latin typeface="Arial" charset="0"/>
              </a:rPr>
              <a:t>Erdvę skaido arkos, skliautai, kolonos, laiptai, vartai, sankryžos. Virš jų, tarsi kylant į viršų,- stogai, kaminai, varpinės.</a:t>
            </a:r>
          </a:p>
          <a:p>
            <a:pPr algn="just"/>
            <a:r>
              <a:rPr lang="lt-LT" dirty="0" smtClean="0">
                <a:solidFill>
                  <a:schemeClr val="bg1"/>
                </a:solidFill>
                <a:latin typeface="Arial" charset="0"/>
              </a:rPr>
              <a:t>Eilėraščio vaizdas turi įstabaus geometriškumo : linijų, kampų, ovalų, susikirtimų, paralelių.</a:t>
            </a:r>
            <a:endParaRPr lang="en-US" dirty="0" smtClean="0">
              <a:solidFill>
                <a:schemeClr val="bg1"/>
              </a:solidFill>
              <a:latin typeface="Arial" charset="0"/>
            </a:endParaRPr>
          </a:p>
          <a:p>
            <a:r>
              <a:rPr lang="lt-LT" dirty="0" smtClean="0">
                <a:solidFill>
                  <a:schemeClr val="bg1"/>
                </a:solidFill>
              </a:rPr>
              <a:t>Jaučiama laiko sandūra.</a:t>
            </a:r>
            <a:endParaRPr lang="lt-LT" dirty="0">
              <a:solidFill>
                <a:schemeClr val="bg1"/>
              </a:solidFill>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Temos ir problemos</a:t>
            </a:r>
            <a:endParaRPr lang="lt-LT" dirty="0">
              <a:solidFill>
                <a:schemeClr val="bg1"/>
              </a:solidFill>
            </a:endParaRPr>
          </a:p>
        </p:txBody>
      </p:sp>
      <p:sp>
        <p:nvSpPr>
          <p:cNvPr id="3" name="Content Placeholder 2"/>
          <p:cNvSpPr>
            <a:spLocks noGrp="1"/>
          </p:cNvSpPr>
          <p:nvPr>
            <p:ph idx="1"/>
          </p:nvPr>
        </p:nvSpPr>
        <p:spPr/>
        <p:txBody>
          <a:bodyPr/>
          <a:lstStyle/>
          <a:p>
            <a:r>
              <a:rPr lang="lt-LT" dirty="0" smtClean="0">
                <a:solidFill>
                  <a:schemeClr val="bg1"/>
                </a:solidFill>
              </a:rPr>
              <a:t>J.Vaičiūnaitė rašo istorijos, meilės, meno, miesto, laiko tėkmės, praeities ir dabarties santykio tema (praeitis tarsi eina kartu su dabartimi).</a:t>
            </a:r>
          </a:p>
          <a:p>
            <a:endParaRPr lang="lt-LT" dirty="0">
              <a:solidFill>
                <a:schemeClr val="bg1"/>
              </a:solidFill>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lagauskas2.jpg"/>
          <p:cNvPicPr>
            <a:picLocks noChangeAspect="1"/>
          </p:cNvPicPr>
          <p:nvPr/>
        </p:nvPicPr>
        <p:blipFill>
          <a:blip r:embed="rId2" cstate="print"/>
          <a:stretch>
            <a:fillRect/>
          </a:stretch>
        </p:blipFill>
        <p:spPr>
          <a:xfrm rot="540000">
            <a:off x="4738242" y="3320922"/>
            <a:ext cx="4408961" cy="3392983"/>
          </a:xfrm>
          <a:prstGeom prst="rect">
            <a:avLst/>
          </a:prstGeom>
          <a:effectLst>
            <a:softEdge rad="317500"/>
          </a:effectLst>
        </p:spPr>
      </p:pic>
      <p:sp>
        <p:nvSpPr>
          <p:cNvPr id="3" name="Content Placeholder 2"/>
          <p:cNvSpPr>
            <a:spLocks noGrp="1"/>
          </p:cNvSpPr>
          <p:nvPr>
            <p:ph idx="1"/>
          </p:nvPr>
        </p:nvSpPr>
        <p:spPr>
          <a:xfrm>
            <a:off x="0" y="0"/>
            <a:ext cx="8229600" cy="6093296"/>
          </a:xfrm>
        </p:spPr>
        <p:txBody>
          <a:bodyPr>
            <a:normAutofit/>
          </a:bodyPr>
          <a:lstStyle/>
          <a:p>
            <a:r>
              <a:rPr lang="lt-LT" dirty="0" smtClean="0">
                <a:solidFill>
                  <a:schemeClr val="bg1"/>
                </a:solidFill>
              </a:rPr>
              <a:t>Miesto tema – Vilnius ir Kaunas poetei yra kaip meno kūriniai. Ji kuria Vilniaus miesto epą: atgaivina seną ir vaizduoja naują Vilniaus buitį, senus namus, turgavietes, skverus, miesto cirką, gyventojus ir jų papročius.</a:t>
            </a:r>
          </a:p>
          <a:p>
            <a:r>
              <a:rPr lang="lt-LT" dirty="0" smtClean="0">
                <a:solidFill>
                  <a:schemeClr val="bg1"/>
                </a:solidFill>
              </a:rPr>
              <a:t>Meno tema – poetei muzikinės asociacijos padeda kurti eilėraščių foną, dvasinę atmosferą. Iš praeities ataidi įvairių muzikos instrumentų garsai, minimi muzikos terminai.</a:t>
            </a: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1214002536977_971.jpg"/>
          <p:cNvPicPr>
            <a:picLocks noChangeAspect="1"/>
          </p:cNvPicPr>
          <p:nvPr/>
        </p:nvPicPr>
        <p:blipFill>
          <a:blip r:embed="rId2" cstate="print"/>
          <a:stretch>
            <a:fillRect/>
          </a:stretch>
        </p:blipFill>
        <p:spPr>
          <a:xfrm rot="1080000">
            <a:off x="7378308" y="5291185"/>
            <a:ext cx="1571625" cy="1504950"/>
          </a:xfrm>
          <a:prstGeom prst="rect">
            <a:avLst/>
          </a:prstGeom>
          <a:effectLst>
            <a:softEdge rad="127000"/>
          </a:effectLst>
        </p:spPr>
      </p:pic>
      <p:sp>
        <p:nvSpPr>
          <p:cNvPr id="3" name="Content Placeholder 2"/>
          <p:cNvSpPr>
            <a:spLocks noGrp="1"/>
          </p:cNvSpPr>
          <p:nvPr>
            <p:ph idx="1"/>
          </p:nvPr>
        </p:nvSpPr>
        <p:spPr>
          <a:xfrm>
            <a:off x="323528" y="836712"/>
            <a:ext cx="8363272" cy="5472648"/>
          </a:xfrm>
        </p:spPr>
        <p:txBody>
          <a:bodyPr>
            <a:normAutofit fontScale="92500"/>
          </a:bodyPr>
          <a:lstStyle/>
          <a:p>
            <a:r>
              <a:rPr lang="lt-LT" dirty="0" smtClean="0">
                <a:solidFill>
                  <a:schemeClr val="bg1"/>
                </a:solidFill>
              </a:rPr>
              <a:t>Istorijos tema – J.Vaičiūnaitės eilėraščiai yra dažnai atgaivinantys istoriją, kultūrą. Raiškiai praveriami istorijos toliai: žydi alyvmedžiai Gardine, kvepia vaisiais kunigaikščių menės, prisimenamas Barboros Radvilaitės gyvenimas.Istorija apie šią moterį yra tapusi neatskiriama Vilniaus kultūros dalimi.</a:t>
            </a:r>
          </a:p>
          <a:p>
            <a:r>
              <a:rPr lang="lt-LT" dirty="0" smtClean="0">
                <a:solidFill>
                  <a:schemeClr val="bg1"/>
                </a:solidFill>
              </a:rPr>
              <a:t>Meilės tema – meilė ir aistra, pilna grožio ir nerimo. Bet ji gali būti nuodėminga, uždrausta, kupina skausmo, vienatvės, bet kartu tai yra ir begalinė ištikimybė, laukimas, švelnumas. Kai kurie poetės eilėraščiai yra savotiškos lyrinės novelės. </a:t>
            </a:r>
          </a:p>
          <a:p>
            <a:endParaRPr lang="lt-LT" dirty="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KŪRYBA</a:t>
            </a:r>
            <a:endParaRPr lang="lt-LT" dirty="0">
              <a:solidFill>
                <a:schemeClr val="bg1"/>
              </a:solidFill>
            </a:endParaRPr>
          </a:p>
        </p:txBody>
      </p:sp>
      <p:sp>
        <p:nvSpPr>
          <p:cNvPr id="3" name="Content Placeholder 2"/>
          <p:cNvSpPr>
            <a:spLocks noGrp="1"/>
          </p:cNvSpPr>
          <p:nvPr>
            <p:ph idx="1"/>
          </p:nvPr>
        </p:nvSpPr>
        <p:spPr/>
        <p:txBody>
          <a:bodyPr>
            <a:normAutofit fontScale="85000" lnSpcReduction="10000"/>
          </a:bodyPr>
          <a:lstStyle/>
          <a:p>
            <a:pPr>
              <a:buNone/>
            </a:pPr>
            <a:r>
              <a:rPr lang="lt-LT" dirty="0" smtClean="0">
                <a:solidFill>
                  <a:schemeClr val="bg1"/>
                </a:solidFill>
              </a:rPr>
              <a:t>   J.Vaičiūnaitės kūrybą galima skirstyti į kelis tarpsnius:</a:t>
            </a:r>
          </a:p>
          <a:p>
            <a:r>
              <a:rPr lang="lt-LT" dirty="0" smtClean="0">
                <a:solidFill>
                  <a:schemeClr val="bg1"/>
                </a:solidFill>
              </a:rPr>
              <a:t>Ankstyvasis – apima laiką nuo pirmojo rinkinio “Pavasario akvarelė”(1960) iki “Kanono Barborai Radvilaitei”(1971), kai poetė atranda istorinių likimų žavesį, neatskiriamai susijusį su senąja Lietuvos sostine Vilniumi, su jos architektūra, gyvenimo būdais, likimais.</a:t>
            </a:r>
          </a:p>
          <a:p>
            <a:r>
              <a:rPr lang="lt-LT" dirty="0" smtClean="0">
                <a:solidFill>
                  <a:schemeClr val="bg1"/>
                </a:solidFill>
              </a:rPr>
              <a:t>Ryškiausios antrojo tarpsnio knygos “Pakartojimai”(1971), “Neužmirštuolių mėnesį”(1977), “Smuikas”(1984).Jos išsiskiria didesniu dėmesiu eilėraščio formai, padidėjusiu garsinių muzikinių įspūdžių vaidmeniu.</a:t>
            </a:r>
          </a:p>
          <a:p>
            <a:pPr>
              <a:buFont typeface="Wingdings" pitchFamily="2" charset="2"/>
              <a:buChar char="q"/>
            </a:pPr>
            <a:endParaRPr lang="lt-LT" dirty="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96752"/>
            <a:ext cx="8229600" cy="4709160"/>
          </a:xfrm>
        </p:spPr>
        <p:txBody>
          <a:bodyPr>
            <a:normAutofit lnSpcReduction="10000"/>
          </a:bodyPr>
          <a:lstStyle/>
          <a:p>
            <a:r>
              <a:rPr lang="lt-LT" dirty="0" smtClean="0">
                <a:solidFill>
                  <a:schemeClr val="bg1"/>
                </a:solidFill>
              </a:rPr>
              <a:t>Trečiasis kūrybos etapas prasideda nuo 1990-ųjų. Svarbiausi šio laikotarpio rinkiniai “Žemynos vainikai”(1995) ir “Seno paveikslo šviesa”(1998). Jaučiamas didesnis dėmesys laisvės, nepriklausomybės idėjoms. Nauji bruožai – artimesnis santykis su gamta, glaudesnis sąlytis su tautosaka.</a:t>
            </a:r>
          </a:p>
          <a:p>
            <a:r>
              <a:rPr lang="lt-LT" dirty="0" smtClean="0">
                <a:solidFill>
                  <a:schemeClr val="bg1"/>
                </a:solidFill>
              </a:rPr>
              <a:t>“Debesų arka”(2000) yra atskira, paskutinė knyga, kurioje liko poetės likimo įspaudas.</a:t>
            </a:r>
            <a:endParaRPr lang="lt-LT" dirty="0">
              <a:solidFill>
                <a:schemeClr val="bg1"/>
              </a:solidFill>
            </a:endParaRP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IDĖJOS IR VERTYBĖS</a:t>
            </a:r>
            <a:endParaRPr lang="lt-LT" dirty="0">
              <a:solidFill>
                <a:schemeClr val="bg1"/>
              </a:solidFill>
            </a:endParaRPr>
          </a:p>
        </p:txBody>
      </p:sp>
      <p:sp>
        <p:nvSpPr>
          <p:cNvPr id="3" name="Content Placeholder 2"/>
          <p:cNvSpPr>
            <a:spLocks noGrp="1"/>
          </p:cNvSpPr>
          <p:nvPr>
            <p:ph idx="1"/>
          </p:nvPr>
        </p:nvSpPr>
        <p:spPr/>
        <p:txBody>
          <a:bodyPr>
            <a:normAutofit fontScale="92500"/>
          </a:bodyPr>
          <a:lstStyle/>
          <a:p>
            <a:r>
              <a:rPr lang="lt-LT" dirty="0" smtClean="0">
                <a:solidFill>
                  <a:schemeClr val="bg1"/>
                </a:solidFill>
              </a:rPr>
              <a:t>J.Vaičiūnaitė pastebi kasdienybės, buities smulkmenų grožį, kuris atsiveria staiga, kaip praregėjimas.</a:t>
            </a:r>
          </a:p>
          <a:p>
            <a:r>
              <a:rPr lang="lt-LT" dirty="0" smtClean="0">
                <a:solidFill>
                  <a:schemeClr val="bg1"/>
                </a:solidFill>
              </a:rPr>
              <a:t>Pasak poetės, labiausiai už viską ji bijanti mirties, praradimo, užmaršties, todėl kyląs noras viską išsaugoti, sustabdyti akimirką. Todėl eilėraščiuose gausu prisiminimų, kuriuose didelę svarbą turi smulkmenos.</a:t>
            </a:r>
            <a:r>
              <a:rPr lang="lt-LT" dirty="0" smtClean="0"/>
              <a:t> </a:t>
            </a:r>
          </a:p>
          <a:p>
            <a:r>
              <a:rPr lang="lt-LT" dirty="0" smtClean="0">
                <a:solidFill>
                  <a:schemeClr val="bg1"/>
                </a:solidFill>
              </a:rPr>
              <a:t>Vertybės: prisiminimai, artimieji, paprasto daikto pavertimas nuostabiu, nepakartojamu.</a:t>
            </a:r>
            <a:endParaRPr lang="lt-LT" dirty="0">
              <a:solidFill>
                <a:schemeClr val="bg1"/>
              </a:solidFill>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CITATOS</a:t>
            </a:r>
            <a:endParaRPr lang="lt-LT" dirty="0">
              <a:solidFill>
                <a:schemeClr val="bg1"/>
              </a:solidFill>
            </a:endParaRPr>
          </a:p>
        </p:txBody>
      </p:sp>
      <p:sp>
        <p:nvSpPr>
          <p:cNvPr id="3" name="Content Placeholder 2"/>
          <p:cNvSpPr>
            <a:spLocks noGrp="1"/>
          </p:cNvSpPr>
          <p:nvPr>
            <p:ph idx="1"/>
          </p:nvPr>
        </p:nvSpPr>
        <p:spPr/>
        <p:txBody>
          <a:bodyPr/>
          <a:lstStyle/>
          <a:p>
            <a:r>
              <a:rPr lang="lt-LT" dirty="0" smtClean="0">
                <a:solidFill>
                  <a:schemeClr val="bg1"/>
                </a:solidFill>
              </a:rPr>
              <a:t>“Aš nežinau nieko gražesnio už kasdienybę – ji man yra pati gyvenimo poezija, o ne šventės ar kažkokie ypatingi plunksnos verti objektai.”</a:t>
            </a:r>
          </a:p>
          <a:p>
            <a:r>
              <a:rPr lang="lt-LT" dirty="0" smtClean="0">
                <a:solidFill>
                  <a:schemeClr val="bg1"/>
                </a:solidFill>
              </a:rPr>
              <a:t>“Aš būsiu ne pageltęs pergamentas. Aš nesensiu. / Man meilė bus galia išlikti, kaip poetui eilės”.</a:t>
            </a:r>
          </a:p>
          <a:p>
            <a:endParaRPr lang="lt-LT" dirty="0"/>
          </a:p>
        </p:txBody>
      </p:sp>
      <p:pic>
        <p:nvPicPr>
          <p:cNvPr id="4" name="Picture 3" descr="images.jpg"/>
          <p:cNvPicPr>
            <a:picLocks noChangeAspect="1"/>
          </p:cNvPicPr>
          <p:nvPr/>
        </p:nvPicPr>
        <p:blipFill>
          <a:blip r:embed="rId2" cstate="print"/>
          <a:stretch>
            <a:fillRect/>
          </a:stretch>
        </p:blipFill>
        <p:spPr>
          <a:xfrm>
            <a:off x="4716016" y="4581128"/>
            <a:ext cx="3052210" cy="2031107"/>
          </a:xfrm>
          <a:prstGeom prst="rect">
            <a:avLst/>
          </a:prstGeom>
          <a:ln>
            <a:noFill/>
          </a:ln>
          <a:effectLst>
            <a:softEdge rad="112500"/>
          </a:effectLst>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800" decel="100000"/>
                                        <p:tgtEl>
                                          <p:spTgt spid="3">
                                            <p:txEl>
                                              <p:pRg st="0" end="0"/>
                                            </p:txEl>
                                          </p:spTgt>
                                        </p:tgtEl>
                                      </p:cBhvr>
                                    </p:animEffect>
                                    <p:anim calcmode="lin" valueType="num">
                                      <p:cBhvr>
                                        <p:cTn id="14"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5"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6"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par>
                                <p:cTn id="19" presetID="30"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800" decel="100000"/>
                                        <p:tgtEl>
                                          <p:spTgt spid="3">
                                            <p:txEl>
                                              <p:pRg st="1" end="1"/>
                                            </p:txEl>
                                          </p:spTgt>
                                        </p:tgtEl>
                                      </p:cBhvr>
                                    </p:animEffect>
                                    <p:anim calcmode="lin" valueType="num">
                                      <p:cBhvr>
                                        <p:cTn id="22"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3"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4"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7544" y="260648"/>
            <a:ext cx="4040188" cy="750887"/>
          </a:xfrm>
        </p:spPr>
        <p:txBody>
          <a:bodyPr/>
          <a:lstStyle/>
          <a:p>
            <a:r>
              <a:rPr lang="lt-LT" dirty="0" smtClean="0">
                <a:solidFill>
                  <a:schemeClr val="bg1"/>
                </a:solidFill>
              </a:rPr>
              <a:t>Tu nebijok</a:t>
            </a:r>
            <a:endParaRPr lang="lt-LT" dirty="0">
              <a:solidFill>
                <a:schemeClr val="bg1"/>
              </a:solidFill>
            </a:endParaRPr>
          </a:p>
        </p:txBody>
      </p:sp>
      <p:sp>
        <p:nvSpPr>
          <p:cNvPr id="4" name="Text Placeholder 3"/>
          <p:cNvSpPr>
            <a:spLocks noGrp="1"/>
          </p:cNvSpPr>
          <p:nvPr>
            <p:ph type="body" sz="half" idx="3"/>
          </p:nvPr>
        </p:nvSpPr>
        <p:spPr>
          <a:xfrm>
            <a:off x="4572000" y="260648"/>
            <a:ext cx="4041775" cy="750887"/>
          </a:xfrm>
        </p:spPr>
        <p:txBody>
          <a:bodyPr/>
          <a:lstStyle/>
          <a:p>
            <a:r>
              <a:rPr lang="lt-LT" dirty="0" smtClean="0">
                <a:solidFill>
                  <a:schemeClr val="bg1"/>
                </a:solidFill>
              </a:rPr>
              <a:t>Senas butas</a:t>
            </a:r>
            <a:endParaRPr lang="lt-LT" dirty="0">
              <a:solidFill>
                <a:schemeClr val="bg1"/>
              </a:solidFill>
            </a:endParaRPr>
          </a:p>
        </p:txBody>
      </p:sp>
      <p:sp>
        <p:nvSpPr>
          <p:cNvPr id="5" name="Content Placeholder 4"/>
          <p:cNvSpPr>
            <a:spLocks noGrp="1"/>
          </p:cNvSpPr>
          <p:nvPr>
            <p:ph sz="quarter" idx="2"/>
          </p:nvPr>
        </p:nvSpPr>
        <p:spPr>
          <a:xfrm>
            <a:off x="467544" y="1484784"/>
            <a:ext cx="4040188" cy="3763963"/>
          </a:xfrm>
        </p:spPr>
        <p:txBody>
          <a:bodyPr>
            <a:noAutofit/>
          </a:bodyPr>
          <a:lstStyle/>
          <a:p>
            <a:pPr>
              <a:buNone/>
            </a:pPr>
            <a:r>
              <a:rPr lang="lt-LT" sz="1800" dirty="0" smtClean="0">
                <a:solidFill>
                  <a:schemeClr val="bg1"/>
                </a:solidFill>
              </a:rPr>
              <a:t>Jei spinduliu mane laikai,</a:t>
            </a:r>
          </a:p>
          <a:p>
            <a:pPr>
              <a:buNone/>
            </a:pPr>
            <a:r>
              <a:rPr lang="lt-LT" sz="1800" dirty="0" smtClean="0">
                <a:solidFill>
                  <a:schemeClr val="bg1"/>
                </a:solidFill>
              </a:rPr>
              <a:t>aš tau juo būsiu.</a:t>
            </a:r>
          </a:p>
          <a:p>
            <a:pPr>
              <a:buNone/>
            </a:pPr>
            <a:r>
              <a:rPr lang="lt-LT" sz="1800" dirty="0" smtClean="0">
                <a:solidFill>
                  <a:schemeClr val="bg1"/>
                </a:solidFill>
              </a:rPr>
              <a:t>Vidurnaktį žibėsiu ant gležnos žolės...</a:t>
            </a:r>
          </a:p>
          <a:p>
            <a:pPr>
              <a:buNone/>
            </a:pPr>
            <a:r>
              <a:rPr lang="lt-LT" sz="1800" dirty="0" smtClean="0">
                <a:solidFill>
                  <a:schemeClr val="bg1"/>
                </a:solidFill>
              </a:rPr>
              <a:t>Pati gražiausia vasara tebūna mūsų – </a:t>
            </a:r>
          </a:p>
          <a:p>
            <a:pPr>
              <a:buNone/>
            </a:pPr>
            <a:r>
              <a:rPr lang="lt-LT" sz="1800" dirty="0" smtClean="0">
                <a:solidFill>
                  <a:schemeClr val="bg1"/>
                </a:solidFill>
              </a:rPr>
              <a:t>ji niekad priekaištais pečių tau nenuslėgs.</a:t>
            </a:r>
          </a:p>
          <a:p>
            <a:pPr>
              <a:buNone/>
            </a:pPr>
            <a:r>
              <a:rPr lang="lt-LT" sz="1800" dirty="0" smtClean="0">
                <a:solidFill>
                  <a:schemeClr val="bg1"/>
                </a:solidFill>
              </a:rPr>
              <a:t>O jei atslinktų debesys ir pasipiltų</a:t>
            </a:r>
          </a:p>
          <a:p>
            <a:pPr>
              <a:buNone/>
            </a:pPr>
            <a:r>
              <a:rPr lang="lt-LT" sz="1800" dirty="0" smtClean="0">
                <a:solidFill>
                  <a:schemeClr val="bg1"/>
                </a:solidFill>
              </a:rPr>
              <a:t>šalti šalti lašai ant vasaros širdies,</a:t>
            </a:r>
          </a:p>
          <a:p>
            <a:pPr>
              <a:buNone/>
            </a:pPr>
            <a:r>
              <a:rPr lang="lt-LT" sz="1800" dirty="0" smtClean="0">
                <a:solidFill>
                  <a:schemeClr val="bg1"/>
                </a:solidFill>
              </a:rPr>
              <a:t>tu nebijok.</a:t>
            </a:r>
          </a:p>
          <a:p>
            <a:pPr>
              <a:buNone/>
            </a:pPr>
            <a:r>
              <a:rPr lang="lt-LT" sz="1800" dirty="0" smtClean="0">
                <a:solidFill>
                  <a:schemeClr val="bg1"/>
                </a:solidFill>
              </a:rPr>
              <a:t>Aš spindulys – auksinis, šiltas...</a:t>
            </a:r>
          </a:p>
          <a:p>
            <a:pPr>
              <a:buNone/>
            </a:pPr>
            <a:r>
              <a:rPr lang="lt-LT" sz="1800" dirty="0" smtClean="0">
                <a:solidFill>
                  <a:schemeClr val="bg1"/>
                </a:solidFill>
              </a:rPr>
              <a:t>Sulūžęs ašaroj, jis dar skaidriau spindės.</a:t>
            </a:r>
            <a:endParaRPr lang="lt-LT" sz="1800" dirty="0">
              <a:solidFill>
                <a:schemeClr val="bg1"/>
              </a:solidFill>
            </a:endParaRPr>
          </a:p>
        </p:txBody>
      </p:sp>
      <p:sp>
        <p:nvSpPr>
          <p:cNvPr id="6" name="Content Placeholder 5"/>
          <p:cNvSpPr>
            <a:spLocks noGrp="1"/>
          </p:cNvSpPr>
          <p:nvPr>
            <p:ph sz="quarter" idx="4"/>
          </p:nvPr>
        </p:nvSpPr>
        <p:spPr>
          <a:xfrm>
            <a:off x="4644008" y="1556792"/>
            <a:ext cx="4041775" cy="3763963"/>
          </a:xfrm>
        </p:spPr>
        <p:txBody>
          <a:bodyPr>
            <a:normAutofit fontScale="85000" lnSpcReduction="20000"/>
          </a:bodyPr>
          <a:lstStyle/>
          <a:p>
            <a:pPr>
              <a:buNone/>
            </a:pPr>
            <a:r>
              <a:rPr lang="lt-LT" dirty="0" smtClean="0">
                <a:solidFill>
                  <a:schemeClr val="bg1"/>
                </a:solidFill>
              </a:rPr>
              <a:t>Žydi balta hortenzija</a:t>
            </a:r>
          </a:p>
          <a:p>
            <a:pPr>
              <a:buNone/>
            </a:pPr>
            <a:r>
              <a:rPr lang="lt-LT" dirty="0" smtClean="0">
                <a:solidFill>
                  <a:schemeClr val="bg1"/>
                </a:solidFill>
              </a:rPr>
              <a:t>rūko pilnam kambary,-</a:t>
            </a:r>
          </a:p>
          <a:p>
            <a:pPr>
              <a:buNone/>
            </a:pPr>
            <a:r>
              <a:rPr lang="lt-LT" dirty="0" smtClean="0">
                <a:solidFill>
                  <a:schemeClr val="bg1"/>
                </a:solidFill>
              </a:rPr>
              <a:t>už horizonto į ten</a:t>
            </a:r>
          </a:p>
          <a:p>
            <a:pPr>
              <a:buNone/>
            </a:pPr>
            <a:r>
              <a:rPr lang="lt-LT" dirty="0" smtClean="0">
                <a:solidFill>
                  <a:schemeClr val="bg1"/>
                </a:solidFill>
              </a:rPr>
              <a:t>veda keliai keturi.</a:t>
            </a:r>
          </a:p>
          <a:p>
            <a:pPr>
              <a:buNone/>
            </a:pPr>
            <a:r>
              <a:rPr lang="lt-LT" dirty="0" smtClean="0">
                <a:solidFill>
                  <a:schemeClr val="bg1"/>
                </a:solidFill>
              </a:rPr>
              <a:t>     Lapų drėgni šešėliai,</a:t>
            </a:r>
          </a:p>
          <a:p>
            <a:pPr>
              <a:buNone/>
            </a:pPr>
            <a:r>
              <a:rPr lang="lt-LT" dirty="0" smtClean="0">
                <a:solidFill>
                  <a:schemeClr val="bg1"/>
                </a:solidFill>
              </a:rPr>
              <a:t>     laimės pilna kančia,</a:t>
            </a:r>
          </a:p>
          <a:p>
            <a:pPr>
              <a:buNone/>
            </a:pPr>
            <a:r>
              <a:rPr lang="lt-LT" dirty="0" smtClean="0">
                <a:solidFill>
                  <a:schemeClr val="bg1"/>
                </a:solidFill>
              </a:rPr>
              <a:t>     rašomajai mašinėlei</a:t>
            </a:r>
          </a:p>
          <a:p>
            <a:pPr>
              <a:buNone/>
            </a:pPr>
            <a:r>
              <a:rPr lang="lt-LT" dirty="0" smtClean="0">
                <a:solidFill>
                  <a:schemeClr val="bg1"/>
                </a:solidFill>
              </a:rPr>
              <a:t>     tykiai stuksenant nakčia.</a:t>
            </a:r>
          </a:p>
          <a:p>
            <a:pPr>
              <a:buNone/>
            </a:pPr>
            <a:r>
              <a:rPr lang="lt-LT" dirty="0" smtClean="0">
                <a:solidFill>
                  <a:schemeClr val="bg1"/>
                </a:solidFill>
              </a:rPr>
              <a:t>Trata tramvajai, o ten</a:t>
            </a:r>
          </a:p>
          <a:p>
            <a:pPr>
              <a:buNone/>
            </a:pPr>
            <a:r>
              <a:rPr lang="lt-LT" dirty="0" smtClean="0">
                <a:solidFill>
                  <a:schemeClr val="bg1"/>
                </a:solidFill>
              </a:rPr>
              <a:t>tarsi viltis skaidri</a:t>
            </a:r>
          </a:p>
          <a:p>
            <a:pPr>
              <a:buNone/>
            </a:pPr>
            <a:r>
              <a:rPr lang="lt-LT" dirty="0" smtClean="0">
                <a:solidFill>
                  <a:schemeClr val="bg1"/>
                </a:solidFill>
              </a:rPr>
              <a:t>žydi balta hortenzija</a:t>
            </a:r>
          </a:p>
          <a:p>
            <a:pPr>
              <a:buNone/>
            </a:pPr>
            <a:r>
              <a:rPr lang="lt-LT" dirty="0" smtClean="0">
                <a:solidFill>
                  <a:schemeClr val="bg1"/>
                </a:solidFill>
              </a:rPr>
              <a:t>jau tuščiame kambary.</a:t>
            </a:r>
          </a:p>
          <a:p>
            <a:endParaRPr lang="lt-LT" dirty="0"/>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2000"/>
                                        <p:tgtEl>
                                          <p:spTgt spid="5">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2000"/>
                                        <p:tgtEl>
                                          <p:spTgt spid="5">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2000"/>
                                        <p:tgtEl>
                                          <p:spTgt spid="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2000"/>
                                        <p:tgtEl>
                                          <p:spTgt spid="5">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2000"/>
                                        <p:tgtEl>
                                          <p:spTgt spid="5">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Effect transition="in" filter="fade">
                                      <p:cBhvr>
                                        <p:cTn id="30" dur="2000"/>
                                        <p:tgtEl>
                                          <p:spTgt spid="5">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animEffect transition="in" filter="fade">
                                      <p:cBhvr>
                                        <p:cTn id="33" dur="2000"/>
                                        <p:tgtEl>
                                          <p:spTgt spid="5">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
                                            <p:txEl>
                                              <p:pRg st="8" end="8"/>
                                            </p:txEl>
                                          </p:spTgt>
                                        </p:tgtEl>
                                        <p:attrNameLst>
                                          <p:attrName>style.visibility</p:attrName>
                                        </p:attrNameLst>
                                      </p:cBhvr>
                                      <p:to>
                                        <p:strVal val="visible"/>
                                      </p:to>
                                    </p:set>
                                    <p:animEffect transition="in" filter="fade">
                                      <p:cBhvr>
                                        <p:cTn id="36" dur="2000"/>
                                        <p:tgtEl>
                                          <p:spTgt spid="5">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animEffect transition="in" filter="fade">
                                      <p:cBhvr>
                                        <p:cTn id="39" dur="2000"/>
                                        <p:tgtEl>
                                          <p:spTgt spid="5">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4">
                                            <p:txEl>
                                              <p:pRg st="0" end="0"/>
                                            </p:txEl>
                                          </p:spTgt>
                                        </p:tgtEl>
                                      </p:cBhvr>
                                    </p:animEffect>
                                    <p:animScale>
                                      <p:cBhvr>
                                        <p:cTn id="44" dur="250" autoRev="1" fill="hold"/>
                                        <p:tgtEl>
                                          <p:spTgt spid="4">
                                            <p:txEl>
                                              <p:pRg st="0" end="0"/>
                                            </p:txEl>
                                          </p:spTgt>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
                                            <p:txEl>
                                              <p:pRg st="0" end="0"/>
                                            </p:txEl>
                                          </p:spTgt>
                                        </p:tgtEl>
                                        <p:attrNameLst>
                                          <p:attrName>style.visibility</p:attrName>
                                        </p:attrNameLst>
                                      </p:cBhvr>
                                      <p:to>
                                        <p:strVal val="visible"/>
                                      </p:to>
                                    </p:set>
                                    <p:animEffect transition="in" filter="fade">
                                      <p:cBhvr>
                                        <p:cTn id="49" dur="2000"/>
                                        <p:tgtEl>
                                          <p:spTgt spid="6">
                                            <p:txEl>
                                              <p:pRg st="0" end="0"/>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6">
                                            <p:txEl>
                                              <p:pRg st="1" end="1"/>
                                            </p:txEl>
                                          </p:spTgt>
                                        </p:tgtEl>
                                        <p:attrNameLst>
                                          <p:attrName>style.visibility</p:attrName>
                                        </p:attrNameLst>
                                      </p:cBhvr>
                                      <p:to>
                                        <p:strVal val="visible"/>
                                      </p:to>
                                    </p:set>
                                    <p:animEffect transition="in" filter="fade">
                                      <p:cBhvr>
                                        <p:cTn id="52" dur="2000"/>
                                        <p:tgtEl>
                                          <p:spTgt spid="6">
                                            <p:txEl>
                                              <p:pRg st="1" end="1"/>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6">
                                            <p:txEl>
                                              <p:pRg st="2" end="2"/>
                                            </p:txEl>
                                          </p:spTgt>
                                        </p:tgtEl>
                                        <p:attrNameLst>
                                          <p:attrName>style.visibility</p:attrName>
                                        </p:attrNameLst>
                                      </p:cBhvr>
                                      <p:to>
                                        <p:strVal val="visible"/>
                                      </p:to>
                                    </p:set>
                                    <p:animEffect transition="in" filter="fade">
                                      <p:cBhvr>
                                        <p:cTn id="55" dur="2000"/>
                                        <p:tgtEl>
                                          <p:spTgt spid="6">
                                            <p:txEl>
                                              <p:pRg st="2" end="2"/>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6">
                                            <p:txEl>
                                              <p:pRg st="3" end="3"/>
                                            </p:txEl>
                                          </p:spTgt>
                                        </p:tgtEl>
                                        <p:attrNameLst>
                                          <p:attrName>style.visibility</p:attrName>
                                        </p:attrNameLst>
                                      </p:cBhvr>
                                      <p:to>
                                        <p:strVal val="visible"/>
                                      </p:to>
                                    </p:set>
                                    <p:animEffect transition="in" filter="fade">
                                      <p:cBhvr>
                                        <p:cTn id="58" dur="2000"/>
                                        <p:tgtEl>
                                          <p:spTgt spid="6">
                                            <p:txEl>
                                              <p:pRg st="3" end="3"/>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fade">
                                      <p:cBhvr>
                                        <p:cTn id="61" dur="2000"/>
                                        <p:tgtEl>
                                          <p:spTgt spid="6">
                                            <p:txEl>
                                              <p:pRg st="4" end="4"/>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6">
                                            <p:txEl>
                                              <p:pRg st="5" end="5"/>
                                            </p:txEl>
                                          </p:spTgt>
                                        </p:tgtEl>
                                        <p:attrNameLst>
                                          <p:attrName>style.visibility</p:attrName>
                                        </p:attrNameLst>
                                      </p:cBhvr>
                                      <p:to>
                                        <p:strVal val="visible"/>
                                      </p:to>
                                    </p:set>
                                    <p:animEffect transition="in" filter="fade">
                                      <p:cBhvr>
                                        <p:cTn id="64" dur="2000"/>
                                        <p:tgtEl>
                                          <p:spTgt spid="6">
                                            <p:txEl>
                                              <p:pRg st="5" end="5"/>
                                            </p:txEl>
                                          </p:spTgt>
                                        </p:tgtEl>
                                      </p:cBhvr>
                                    </p:animEffect>
                                  </p:childTnLst>
                                </p:cTn>
                              </p:par>
                              <p:par>
                                <p:cTn id="65" presetID="10" presetClass="entr" presetSubtype="0" fill="hold" nodeType="withEffect">
                                  <p:stCondLst>
                                    <p:cond delay="0"/>
                                  </p:stCondLst>
                                  <p:childTnLst>
                                    <p:set>
                                      <p:cBhvr>
                                        <p:cTn id="66" dur="1" fill="hold">
                                          <p:stCondLst>
                                            <p:cond delay="0"/>
                                          </p:stCondLst>
                                        </p:cTn>
                                        <p:tgtEl>
                                          <p:spTgt spid="6">
                                            <p:txEl>
                                              <p:pRg st="6" end="6"/>
                                            </p:txEl>
                                          </p:spTgt>
                                        </p:tgtEl>
                                        <p:attrNameLst>
                                          <p:attrName>style.visibility</p:attrName>
                                        </p:attrNameLst>
                                      </p:cBhvr>
                                      <p:to>
                                        <p:strVal val="visible"/>
                                      </p:to>
                                    </p:set>
                                    <p:animEffect transition="in" filter="fade">
                                      <p:cBhvr>
                                        <p:cTn id="67" dur="2000"/>
                                        <p:tgtEl>
                                          <p:spTgt spid="6">
                                            <p:txEl>
                                              <p:pRg st="6" end="6"/>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6">
                                            <p:txEl>
                                              <p:pRg st="7" end="7"/>
                                            </p:txEl>
                                          </p:spTgt>
                                        </p:tgtEl>
                                        <p:attrNameLst>
                                          <p:attrName>style.visibility</p:attrName>
                                        </p:attrNameLst>
                                      </p:cBhvr>
                                      <p:to>
                                        <p:strVal val="visible"/>
                                      </p:to>
                                    </p:set>
                                    <p:animEffect transition="in" filter="fade">
                                      <p:cBhvr>
                                        <p:cTn id="70" dur="2000"/>
                                        <p:tgtEl>
                                          <p:spTgt spid="6">
                                            <p:txEl>
                                              <p:pRg st="7" end="7"/>
                                            </p:txEl>
                                          </p:spTgt>
                                        </p:tgtEl>
                                      </p:cBhvr>
                                    </p:animEffect>
                                  </p:childTnLst>
                                </p:cTn>
                              </p:par>
                              <p:par>
                                <p:cTn id="71" presetID="10" presetClass="entr" presetSubtype="0" fill="hold" nodeType="withEffect">
                                  <p:stCondLst>
                                    <p:cond delay="0"/>
                                  </p:stCondLst>
                                  <p:childTnLst>
                                    <p:set>
                                      <p:cBhvr>
                                        <p:cTn id="72" dur="1" fill="hold">
                                          <p:stCondLst>
                                            <p:cond delay="0"/>
                                          </p:stCondLst>
                                        </p:cTn>
                                        <p:tgtEl>
                                          <p:spTgt spid="6">
                                            <p:txEl>
                                              <p:pRg st="8" end="8"/>
                                            </p:txEl>
                                          </p:spTgt>
                                        </p:tgtEl>
                                        <p:attrNameLst>
                                          <p:attrName>style.visibility</p:attrName>
                                        </p:attrNameLst>
                                      </p:cBhvr>
                                      <p:to>
                                        <p:strVal val="visible"/>
                                      </p:to>
                                    </p:set>
                                    <p:animEffect transition="in" filter="fade">
                                      <p:cBhvr>
                                        <p:cTn id="73" dur="2000"/>
                                        <p:tgtEl>
                                          <p:spTgt spid="6">
                                            <p:txEl>
                                              <p:pRg st="8" end="8"/>
                                            </p:txEl>
                                          </p:spTgt>
                                        </p:tgtEl>
                                      </p:cBhvr>
                                    </p:animEffect>
                                  </p:childTnLst>
                                </p:cTn>
                              </p:par>
                              <p:par>
                                <p:cTn id="74" presetID="10" presetClass="entr" presetSubtype="0" fill="hold" nodeType="withEffect">
                                  <p:stCondLst>
                                    <p:cond delay="0"/>
                                  </p:stCondLst>
                                  <p:childTnLst>
                                    <p:set>
                                      <p:cBhvr>
                                        <p:cTn id="75" dur="1" fill="hold">
                                          <p:stCondLst>
                                            <p:cond delay="0"/>
                                          </p:stCondLst>
                                        </p:cTn>
                                        <p:tgtEl>
                                          <p:spTgt spid="6">
                                            <p:txEl>
                                              <p:pRg st="9" end="9"/>
                                            </p:txEl>
                                          </p:spTgt>
                                        </p:tgtEl>
                                        <p:attrNameLst>
                                          <p:attrName>style.visibility</p:attrName>
                                        </p:attrNameLst>
                                      </p:cBhvr>
                                      <p:to>
                                        <p:strVal val="visible"/>
                                      </p:to>
                                    </p:set>
                                    <p:animEffect transition="in" filter="fade">
                                      <p:cBhvr>
                                        <p:cTn id="76" dur="2000"/>
                                        <p:tgtEl>
                                          <p:spTgt spid="6">
                                            <p:txEl>
                                              <p:pRg st="9" end="9"/>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6">
                                            <p:txEl>
                                              <p:pRg st="10" end="10"/>
                                            </p:txEl>
                                          </p:spTgt>
                                        </p:tgtEl>
                                        <p:attrNameLst>
                                          <p:attrName>style.visibility</p:attrName>
                                        </p:attrNameLst>
                                      </p:cBhvr>
                                      <p:to>
                                        <p:strVal val="visible"/>
                                      </p:to>
                                    </p:set>
                                    <p:animEffect transition="in" filter="fade">
                                      <p:cBhvr>
                                        <p:cTn id="79" dur="2000"/>
                                        <p:tgtEl>
                                          <p:spTgt spid="6">
                                            <p:txEl>
                                              <p:pRg st="10" end="10"/>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6">
                                            <p:txEl>
                                              <p:pRg st="11" end="11"/>
                                            </p:txEl>
                                          </p:spTgt>
                                        </p:tgtEl>
                                        <p:attrNameLst>
                                          <p:attrName>style.visibility</p:attrName>
                                        </p:attrNameLst>
                                      </p:cBhvr>
                                      <p:to>
                                        <p:strVal val="visible"/>
                                      </p:to>
                                    </p:set>
                                    <p:animEffect transition="in" filter="fade">
                                      <p:cBhvr>
                                        <p:cTn id="82" dur="20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effectLst>
                  <a:outerShdw blurRad="38100" dist="38100" dir="2700000" algn="tl">
                    <a:srgbClr val="000000">
                      <a:alpha val="43137"/>
                    </a:srgbClr>
                  </a:outerShdw>
                </a:effectLst>
              </a:rPr>
              <a:t>POEZIJOS AKTUALUMAS</a:t>
            </a:r>
            <a:endParaRPr lang="lt-LT"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r>
              <a:rPr lang="lt-LT" dirty="0" smtClean="0">
                <a:solidFill>
                  <a:schemeClr val="bg1"/>
                </a:solidFill>
              </a:rPr>
              <a:t>Didžiausią poetės kūrybos dalį užima vidinės tikrovės eilėraščiai, kuriais reaguojama į būseną, nuotaiką, muziką, formą, spalvą. Jos poezija kupina daiktiškojo pasaulio vaizdų, kuriuos persmelkia dvasia, daiktai tarsi ištirpsta ir išsisklaido joje. Įstabaus talento dėka paprasčiausi, kasdieniški daiktai (kavinukas, motinos siuvamoji mašina, balkone padžiauta suknelė, nudažytos kojinės...) tampa poezija. Poezija ir grožiu ji paverčia viską, prie ko prisiliečia jos žodis.</a:t>
            </a:r>
          </a:p>
          <a:p>
            <a:pPr>
              <a:buNone/>
            </a:pPr>
            <a:r>
              <a:rPr lang="lt-LT" dirty="0" smtClean="0">
                <a:solidFill>
                  <a:schemeClr val="bg1"/>
                </a:solidFill>
              </a:rPr>
              <a:t>    To galėtų pasimokyti kiekvienas. </a:t>
            </a:r>
            <a:endParaRPr lang="lt-LT" dirty="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SAMPROTAVIMO RAŠINIO TEMOS</a:t>
            </a:r>
            <a:endParaRPr lang="lt-LT" dirty="0">
              <a:solidFill>
                <a:schemeClr val="bg1"/>
              </a:solidFill>
            </a:endParaRPr>
          </a:p>
        </p:txBody>
      </p:sp>
      <p:sp>
        <p:nvSpPr>
          <p:cNvPr id="3" name="Content Placeholder 2"/>
          <p:cNvSpPr>
            <a:spLocks noGrp="1"/>
          </p:cNvSpPr>
          <p:nvPr>
            <p:ph idx="1"/>
          </p:nvPr>
        </p:nvSpPr>
        <p:spPr/>
        <p:txBody>
          <a:bodyPr>
            <a:normAutofit fontScale="92500"/>
          </a:bodyPr>
          <a:lstStyle/>
          <a:p>
            <a:r>
              <a:rPr lang="lt-LT" i="1" dirty="0" smtClean="0">
                <a:solidFill>
                  <a:schemeClr val="bg1"/>
                </a:solidFill>
              </a:rPr>
              <a:t>“Menas yra būtinas žmogui, jis formuoja jį vaikystėje, lydi visą gyvenimą, auklėja jį humanizmo dvasia, ir kiekvienas renkasi iš jo begalybės tai, kas jam </a:t>
            </a:r>
            <a:r>
              <a:rPr lang="lt-LT" i="1" smtClean="0">
                <a:solidFill>
                  <a:schemeClr val="bg1"/>
                </a:solidFill>
              </a:rPr>
              <a:t>labiau </a:t>
            </a:r>
            <a:r>
              <a:rPr lang="lt-LT" i="1" smtClean="0">
                <a:solidFill>
                  <a:schemeClr val="bg1"/>
                </a:solidFill>
              </a:rPr>
              <a:t>artima</a:t>
            </a:r>
            <a:r>
              <a:rPr lang="lt-LT" smtClean="0">
                <a:solidFill>
                  <a:schemeClr val="bg1"/>
                </a:solidFill>
              </a:rPr>
              <a:t>”. </a:t>
            </a:r>
            <a:r>
              <a:rPr lang="lt-LT" dirty="0" smtClean="0">
                <a:solidFill>
                  <a:schemeClr val="bg1"/>
                </a:solidFill>
              </a:rPr>
              <a:t>Pagrįskite arba paneikite.</a:t>
            </a:r>
          </a:p>
          <a:p>
            <a:r>
              <a:rPr lang="lt-LT" dirty="0" smtClean="0">
                <a:solidFill>
                  <a:schemeClr val="bg1"/>
                </a:solidFill>
              </a:rPr>
              <a:t>Ar galima miestą susieti su gamta? Argumentuokite.</a:t>
            </a:r>
          </a:p>
          <a:p>
            <a:r>
              <a:rPr lang="lt-LT" dirty="0" smtClean="0">
                <a:solidFill>
                  <a:schemeClr val="bg1"/>
                </a:solidFill>
              </a:rPr>
              <a:t>Žmogaus stiprybė šiuolaikiniame pasaulyje.</a:t>
            </a:r>
          </a:p>
          <a:p>
            <a:r>
              <a:rPr lang="lt-LT" dirty="0" smtClean="0">
                <a:solidFill>
                  <a:schemeClr val="bg1"/>
                </a:solidFill>
              </a:rPr>
              <a:t>Ar sutinkate su J.Vaičiūnaitės mintimi, kad nieko “nėra gražesnio už kasdienybę”? Kodėl?</a:t>
            </a:r>
            <a:endParaRPr lang="lt-LT" dirty="0">
              <a:solidFill>
                <a:schemeClr val="bg1"/>
              </a:solidFill>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3"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
                                        <p:tgtEl>
                                          <p:spTgt spid="3">
                                            <p:txEl>
                                              <p:pRg st="0" end="0"/>
                                            </p:txEl>
                                          </p:spTgt>
                                        </p:tgtEl>
                                      </p:cBhvr>
                                    </p:animEffect>
                                    <p:anim calcmode="lin" valueType="num">
                                      <p:cBhvr>
                                        <p:cTn id="14"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8" presetID="43"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
                                        <p:tgtEl>
                                          <p:spTgt spid="3">
                                            <p:txEl>
                                              <p:pRg st="1" end="1"/>
                                            </p:txEl>
                                          </p:spTgt>
                                        </p:tgtEl>
                                      </p:cBhvr>
                                    </p:animEffect>
                                    <p:anim calcmode="lin" valueType="num">
                                      <p:cBhvr>
                                        <p:cTn id="21"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5" presetID="43"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
                                        <p:tgtEl>
                                          <p:spTgt spid="3">
                                            <p:txEl>
                                              <p:pRg st="2" end="2"/>
                                            </p:txEl>
                                          </p:spTgt>
                                        </p:tgtEl>
                                      </p:cBhvr>
                                    </p:animEffect>
                                    <p:anim calcmode="lin" valueType="num">
                                      <p:cBhvr>
                                        <p:cTn id="28"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30"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1"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2" presetID="43" presetClass="entr" presetSubtype="0" fill="hold"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
                                        <p:tgtEl>
                                          <p:spTgt spid="3">
                                            <p:txEl>
                                              <p:pRg st="3" end="3"/>
                                            </p:txEl>
                                          </p:spTgt>
                                        </p:tgtEl>
                                      </p:cBhvr>
                                    </p:animEffect>
                                    <p:anim calcmode="lin" valueType="num">
                                      <p:cBhvr>
                                        <p:cTn id="35"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APIBENDRINIMAS</a:t>
            </a:r>
            <a:endParaRPr lang="lt-LT" dirty="0">
              <a:solidFill>
                <a:schemeClr val="bg1"/>
              </a:solidFill>
            </a:endParaRPr>
          </a:p>
        </p:txBody>
      </p:sp>
      <p:sp>
        <p:nvSpPr>
          <p:cNvPr id="3" name="Content Placeholder 2"/>
          <p:cNvSpPr>
            <a:spLocks noGrp="1"/>
          </p:cNvSpPr>
          <p:nvPr>
            <p:ph idx="1"/>
          </p:nvPr>
        </p:nvSpPr>
        <p:spPr/>
        <p:txBody>
          <a:bodyPr/>
          <a:lstStyle/>
          <a:p>
            <a:pPr>
              <a:buNone/>
            </a:pPr>
            <a:r>
              <a:rPr lang="lt-LT" dirty="0" smtClean="0">
                <a:solidFill>
                  <a:schemeClr val="bg1"/>
                </a:solidFill>
              </a:rPr>
              <a:t>   Judita Vaičiūnaitė yra ryški XXa. antrosios pusės ir pabaigos lietuvių poetė, nepriklausomos laikysenos kūrėja, eilėraščio meistrė, naujai įprasminusi istorijos ir miesto kultūros matmenį, sukūrusi individualų stilių, paremtą taupia kalba, išraiškinga metafora ir garsiniais sąskambiais, atskleidusi naujas žodžio, muzikos ir spalvos sąlyčio išgales.</a:t>
            </a:r>
            <a:endParaRPr lang="lt-LT" dirty="0">
              <a:solidFill>
                <a:schemeClr val="bg1"/>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EKRANIZACIJA</a:t>
            </a:r>
            <a:endParaRPr lang="lt-LT" dirty="0">
              <a:solidFill>
                <a:schemeClr val="bg1"/>
              </a:solidFill>
            </a:endParaRPr>
          </a:p>
        </p:txBody>
      </p:sp>
      <p:sp>
        <p:nvSpPr>
          <p:cNvPr id="3" name="Content Placeholder 2"/>
          <p:cNvSpPr>
            <a:spLocks noGrp="1"/>
          </p:cNvSpPr>
          <p:nvPr>
            <p:ph idx="1"/>
          </p:nvPr>
        </p:nvSpPr>
        <p:spPr>
          <a:xfrm>
            <a:off x="539552" y="2492896"/>
            <a:ext cx="8229600" cy="4709160"/>
          </a:xfrm>
        </p:spPr>
        <p:txBody>
          <a:bodyPr/>
          <a:lstStyle/>
          <a:p>
            <a:r>
              <a:rPr lang="lt-LT" dirty="0" smtClean="0">
                <a:solidFill>
                  <a:schemeClr val="bg1"/>
                </a:solidFill>
              </a:rPr>
              <a:t>Spektaklis “Sniego senis” – J.Vaičiūnaitės “Senamiesčio skersgatvio pasaka”, rež. Kristina Kazlauskaitė, 1999.</a:t>
            </a:r>
          </a:p>
          <a:p>
            <a:endParaRPr lang="lt-LT" dirty="0"/>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trips(downLeft)">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484784"/>
            <a:ext cx="8229600" cy="1143000"/>
          </a:xfrm>
          <a:scene3d>
            <a:camera prst="isometricOffAxis2Left"/>
            <a:lightRig rig="threePt" dir="t"/>
          </a:scene3d>
        </p:spPr>
        <p:txBody>
          <a:bodyPr/>
          <a:lstStyle/>
          <a:p>
            <a:r>
              <a:rPr lang="lt-LT" dirty="0" smtClean="0">
                <a:solidFill>
                  <a:schemeClr val="bg1"/>
                </a:solidFill>
              </a:rPr>
              <a:t>Ačiū už dėmesį!</a:t>
            </a:r>
            <a:endParaRPr lang="lt-LT" dirty="0">
              <a:solidFill>
                <a:schemeClr val="bg1"/>
              </a:solidFill>
            </a:endParaRPr>
          </a:p>
        </p:txBody>
      </p:sp>
      <p:pic>
        <p:nvPicPr>
          <p:cNvPr id="4" name="Picture 3" descr="420.jpg"/>
          <p:cNvPicPr>
            <a:picLocks noChangeAspect="1"/>
          </p:cNvPicPr>
          <p:nvPr/>
        </p:nvPicPr>
        <p:blipFill>
          <a:blip r:embed="rId2" cstate="print"/>
          <a:stretch>
            <a:fillRect/>
          </a:stretch>
        </p:blipFill>
        <p:spPr>
          <a:xfrm>
            <a:off x="2843808" y="3356992"/>
            <a:ext cx="2514600" cy="2276475"/>
          </a:xfrm>
          <a:prstGeom prst="ellipse">
            <a:avLst/>
          </a:prstGeom>
          <a:ln>
            <a:noFill/>
          </a:ln>
          <a:effectLst>
            <a:softEdge rad="112500"/>
          </a:effectLst>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4">
      <a:dk1>
        <a:srgbClr val="1F1F1F"/>
      </a:dk1>
      <a:lt1>
        <a:srgbClr val="7F7F7F"/>
      </a:lt1>
      <a:dk2>
        <a:srgbClr val="343336"/>
      </a:dk2>
      <a:lt2>
        <a:srgbClr val="312B39"/>
      </a:lt2>
      <a:accent1>
        <a:srgbClr val="3A3212"/>
      </a:accent1>
      <a:accent2>
        <a:srgbClr val="4E5D3C"/>
      </a:accent2>
      <a:accent3>
        <a:srgbClr val="295E70"/>
      </a:accent3>
      <a:accent4>
        <a:srgbClr val="243C75"/>
      </a:accent4>
      <a:accent5>
        <a:srgbClr val="372970"/>
      </a:accent5>
      <a:accent6>
        <a:srgbClr val="533366"/>
      </a:accent6>
      <a:hlink>
        <a:srgbClr val="200041"/>
      </a:hlink>
      <a:folHlink>
        <a:srgbClr val="491434"/>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2">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630</TotalTime>
  <Words>1094</Words>
  <Application>Microsoft Office PowerPoint</Application>
  <PresentationFormat>Demonstracija ekrane (4:3)</PresentationFormat>
  <Paragraphs>81</Paragraphs>
  <Slides>20</Slides>
  <Notes>0</Notes>
  <HiddenSlides>0</HiddenSlides>
  <MMClips>0</MMClips>
  <ScaleCrop>false</ScaleCrop>
  <HeadingPairs>
    <vt:vector size="4" baseType="variant">
      <vt:variant>
        <vt:lpstr>Tema</vt:lpstr>
      </vt:variant>
      <vt:variant>
        <vt:i4>1</vt:i4>
      </vt:variant>
      <vt:variant>
        <vt:lpstr>Skaidrių pavadinimai</vt:lpstr>
      </vt:variant>
      <vt:variant>
        <vt:i4>20</vt:i4>
      </vt:variant>
    </vt:vector>
  </HeadingPairs>
  <TitlesOfParts>
    <vt:vector size="21" baseType="lpstr">
      <vt:lpstr>Apex</vt:lpstr>
      <vt:lpstr>Judita Vaičiūnaitė</vt:lpstr>
      <vt:lpstr>„Mano gyvenimas perregimai matomas iš poezijos“                                                                                                                              Judita Vaičiūnaitė</vt:lpstr>
      <vt:lpstr>Skaidrė 3</vt:lpstr>
      <vt:lpstr>Gyvenimas ir asmenybė</vt:lpstr>
      <vt:lpstr>Skaidrė 5</vt:lpstr>
      <vt:lpstr>Lyrinis „aš“</vt:lpstr>
      <vt:lpstr>Laikas ir erdvė</vt:lpstr>
      <vt:lpstr>Temos ir problemos</vt:lpstr>
      <vt:lpstr>Skaidrė 9</vt:lpstr>
      <vt:lpstr>Skaidrė 10</vt:lpstr>
      <vt:lpstr>KŪRYBA</vt:lpstr>
      <vt:lpstr>Skaidrė 12</vt:lpstr>
      <vt:lpstr>IDĖJOS IR VERTYBĖS</vt:lpstr>
      <vt:lpstr>CITATOS</vt:lpstr>
      <vt:lpstr>Skaidrė 15</vt:lpstr>
      <vt:lpstr>POEZIJOS AKTUALUMAS</vt:lpstr>
      <vt:lpstr>SAMPROTAVIMO RAŠINIO TEMOS</vt:lpstr>
      <vt:lpstr>APIBENDRINIMAS</vt:lpstr>
      <vt:lpstr>EKRANIZACIJA</vt:lpstr>
      <vt:lpstr>Ačiū už dėmesį!</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Gimnazija4</cp:lastModifiedBy>
  <cp:revision>64</cp:revision>
  <dcterms:created xsi:type="dcterms:W3CDTF">2012-01-02T17:08:48Z</dcterms:created>
  <dcterms:modified xsi:type="dcterms:W3CDTF">2012-02-27T09:28:24Z</dcterms:modified>
</cp:coreProperties>
</file>