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70" r:id="rId4"/>
    <p:sldId id="257" r:id="rId5"/>
    <p:sldId id="258" r:id="rId6"/>
    <p:sldId id="259" r:id="rId7"/>
    <p:sldId id="260" r:id="rId8"/>
    <p:sldId id="261" r:id="rId9"/>
    <p:sldId id="262" r:id="rId10"/>
    <p:sldId id="263" r:id="rId11"/>
    <p:sldId id="264" r:id="rId12"/>
    <p:sldId id="268" r:id="rId13"/>
    <p:sldId id="265" r:id="rId14"/>
    <p:sldId id="266" r:id="rId15"/>
    <p:sldId id="267"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1"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08B8E7A-4831-43F5-A311-A370DD7E9BB3}" type="datetimeFigureOut">
              <a:rPr lang="en-US" smtClean="0"/>
              <a:pPr/>
              <a:t>12/5/2011</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4BCB132D-8C2E-44D2-A9C3-B2F4DD6A4B9F}"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08B8E7A-4831-43F5-A311-A370DD7E9BB3}" type="datetimeFigureOut">
              <a:rPr lang="en-US" smtClean="0"/>
              <a:pPr/>
              <a:t>12/5/2011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CB132D-8C2E-44D2-A9C3-B2F4DD6A4B9F}"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7"/>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08B8E7A-4831-43F5-A311-A370DD7E9BB3}" type="datetimeFigureOut">
              <a:rPr lang="en-US" smtClean="0"/>
              <a:pPr/>
              <a:t>12/5/2011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6"/>
            <a:ext cx="762000" cy="365125"/>
          </a:xfrm>
        </p:spPr>
        <p:txBody>
          <a:bodyPr/>
          <a:lstStyle/>
          <a:p>
            <a:fld id="{4BCB132D-8C2E-44D2-A9C3-B2F4DD6A4B9F}"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1"/>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1"/>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08B8E7A-4831-43F5-A311-A370DD7E9BB3}" type="datetimeFigureOut">
              <a:rPr lang="en-US" smtClean="0"/>
              <a:pPr/>
              <a:t>12/5/2011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CB132D-8C2E-44D2-A9C3-B2F4DD6A4B9F}"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1" y="1535113"/>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1535113"/>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1" y="2362201"/>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2362201"/>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08B8E7A-4831-43F5-A311-A370DD7E9BB3}" type="datetimeFigureOut">
              <a:rPr lang="en-US" smtClean="0"/>
              <a:pPr/>
              <a:t>12/5/2011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BCB132D-8C2E-44D2-A9C3-B2F4DD6A4B9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08B8E7A-4831-43F5-A311-A370DD7E9BB3}" type="datetimeFigureOut">
              <a:rPr lang="en-US" smtClean="0"/>
              <a:pPr/>
              <a:t>12/5/2011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BCB132D-8C2E-44D2-A9C3-B2F4DD6A4B9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8B8E7A-4831-43F5-A311-A370DD7E9BB3}" type="datetimeFigureOut">
              <a:rPr lang="en-US" smtClean="0"/>
              <a:pPr/>
              <a:t>12/5/2011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BCB132D-8C2E-44D2-A9C3-B2F4DD6A4B9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1" y="1524001"/>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1"/>
            <a:ext cx="5111751"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08B8E7A-4831-43F5-A311-A370DD7E9BB3}" type="datetimeFigureOut">
              <a:rPr lang="en-US" smtClean="0"/>
              <a:pPr/>
              <a:t>12/5/2011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CB132D-8C2E-44D2-A9C3-B2F4DD6A4B9F}"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08B8E7A-4831-43F5-A311-A370DD7E9BB3}" type="datetimeFigureOut">
              <a:rPr lang="en-US" smtClean="0"/>
              <a:pPr/>
              <a:t>12/5/2011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CB132D-8C2E-44D2-A9C3-B2F4DD6A4B9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08B8E7A-4831-43F5-A311-A370DD7E9BB3}" type="datetimeFigureOut">
              <a:rPr lang="en-US" smtClean="0"/>
              <a:pPr/>
              <a:t>12/5/2011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CB132D-8C2E-44D2-A9C3-B2F4DD6A4B9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08B8E7A-4831-43F5-A311-A370DD7E9BB3}" type="datetimeFigureOut">
              <a:rPr lang="en-US" smtClean="0"/>
              <a:pPr/>
              <a:t>12/5/2011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CB132D-8C2E-44D2-A9C3-B2F4DD6A4B9F}"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6"/>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08B8E7A-4831-43F5-A311-A370DD7E9BB3}" type="datetimeFigureOut">
              <a:rPr lang="en-US" smtClean="0"/>
              <a:pPr/>
              <a:t>12/5/2011</a:t>
            </a:fld>
            <a:endParaRPr lang="en-US" dirty="0"/>
          </a:p>
        </p:txBody>
      </p:sp>
      <p:sp>
        <p:nvSpPr>
          <p:cNvPr id="3" name="Footer Placeholder 2"/>
          <p:cNvSpPr>
            <a:spLocks noGrp="1"/>
          </p:cNvSpPr>
          <p:nvPr>
            <p:ph type="ftr" sz="quarter" idx="3"/>
          </p:nvPr>
        </p:nvSpPr>
        <p:spPr>
          <a:xfrm>
            <a:off x="3124200" y="6416676"/>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6"/>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BCB132D-8C2E-44D2-A9C3-B2F4DD6A4B9F}"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slide" Target="slide6.xml"/><Relationship Id="rId7" Type="http://schemas.openxmlformats.org/officeDocument/2006/relationships/slide" Target="slide11.xml"/><Relationship Id="rId12" Type="http://schemas.openxmlformats.org/officeDocument/2006/relationships/slide" Target="slide16.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15.xml"/><Relationship Id="rId5" Type="http://schemas.openxmlformats.org/officeDocument/2006/relationships/slide" Target="slide9.xml"/><Relationship Id="rId10" Type="http://schemas.openxmlformats.org/officeDocument/2006/relationships/slide" Target="slide14.xml"/><Relationship Id="rId4" Type="http://schemas.openxmlformats.org/officeDocument/2006/relationships/slide" Target="slide7.xml"/><Relationship Id="rId9" Type="http://schemas.openxmlformats.org/officeDocument/2006/relationships/slide" Target="slide1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hyperlink" Target="http://upload.wikimedia.org/wikipedia/commons/thumb/5/52/Jonas_Biliunas.jpg/250px-Jonas_Biliunas.jp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dirty="0" smtClean="0"/>
              <a:t>Jonas Biliūnas</a:t>
            </a:r>
            <a:endParaRPr lang="en-US" dirty="0"/>
          </a:p>
        </p:txBody>
      </p:sp>
      <p:sp>
        <p:nvSpPr>
          <p:cNvPr id="3" name="Subtitle 2"/>
          <p:cNvSpPr>
            <a:spLocks noGrp="1"/>
          </p:cNvSpPr>
          <p:nvPr>
            <p:ph type="subTitle" idx="1"/>
          </p:nvPr>
        </p:nvSpPr>
        <p:spPr/>
        <p:txBody>
          <a:bodyPr/>
          <a:lstStyle/>
          <a:p>
            <a:r>
              <a:rPr lang="lt-LT" dirty="0" smtClean="0"/>
              <a:t>„Liūdna pasaka“ (1907)</a:t>
            </a:r>
            <a:endParaRPr lang="en-US" dirty="0"/>
          </a:p>
        </p:txBody>
      </p:sp>
      <p:sp>
        <p:nvSpPr>
          <p:cNvPr id="4" name="TextBox 3"/>
          <p:cNvSpPr txBox="1"/>
          <p:nvPr/>
        </p:nvSpPr>
        <p:spPr>
          <a:xfrm>
            <a:off x="5638800" y="6019800"/>
            <a:ext cx="3048000" cy="646331"/>
          </a:xfrm>
          <a:prstGeom prst="rect">
            <a:avLst/>
          </a:prstGeom>
          <a:noFill/>
        </p:spPr>
        <p:txBody>
          <a:bodyPr wrap="square" rtlCol="0">
            <a:spAutoFit/>
          </a:bodyPr>
          <a:lstStyle/>
          <a:p>
            <a:pPr algn="r"/>
            <a:r>
              <a:rPr lang="lt-LT" dirty="0" smtClean="0"/>
              <a:t>Vytautas Jurgaitis, </a:t>
            </a:r>
            <a:r>
              <a:rPr lang="lt-LT" dirty="0" err="1" smtClean="0"/>
              <a:t>IVgb</a:t>
            </a:r>
            <a:endParaRPr lang="lt-LT" dirty="0" smtClean="0"/>
          </a:p>
          <a:p>
            <a:pPr algn="r"/>
            <a:r>
              <a:rPr lang="lt-LT" dirty="0" smtClean="0"/>
              <a:t>2011-11-27</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Tikslas</a:t>
            </a:r>
            <a:endParaRPr lang="en-US" dirty="0"/>
          </a:p>
        </p:txBody>
      </p:sp>
      <p:sp>
        <p:nvSpPr>
          <p:cNvPr id="3" name="Content Placeholder 2"/>
          <p:cNvSpPr>
            <a:spLocks noGrp="1"/>
          </p:cNvSpPr>
          <p:nvPr>
            <p:ph idx="1"/>
          </p:nvPr>
        </p:nvSpPr>
        <p:spPr>
          <a:xfrm>
            <a:off x="457200" y="2743200"/>
            <a:ext cx="8229600" cy="3566160"/>
          </a:xfrm>
        </p:spPr>
        <p:txBody>
          <a:bodyPr/>
          <a:lstStyle/>
          <a:p>
            <a:r>
              <a:rPr lang="lt-LT" dirty="0" smtClean="0"/>
              <a:t>Pristatyti Jono Biliūno kūrinį „Liūdna pasaka”</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lt-LT" dirty="0" smtClean="0"/>
              <a:t>Turinys</a:t>
            </a:r>
            <a:endParaRPr lang="en-US" dirty="0"/>
          </a:p>
        </p:txBody>
      </p:sp>
      <p:sp>
        <p:nvSpPr>
          <p:cNvPr id="3" name="Content Placeholder 2"/>
          <p:cNvSpPr>
            <a:spLocks noGrp="1"/>
          </p:cNvSpPr>
          <p:nvPr>
            <p:ph idx="1"/>
          </p:nvPr>
        </p:nvSpPr>
        <p:spPr>
          <a:xfrm>
            <a:off x="457200" y="1066800"/>
            <a:ext cx="8229600" cy="5791200"/>
          </a:xfrm>
        </p:spPr>
        <p:txBody>
          <a:bodyPr/>
          <a:lstStyle/>
          <a:p>
            <a:r>
              <a:rPr lang="lt-LT" dirty="0" smtClean="0">
                <a:hlinkClick r:id="rId2" action="ppaction://hlinksldjump"/>
              </a:rPr>
              <a:t>Autoriaus biografijos faktai.</a:t>
            </a:r>
            <a:endParaRPr lang="lt-LT" dirty="0" smtClean="0"/>
          </a:p>
          <a:p>
            <a:r>
              <a:rPr lang="lt-LT" dirty="0" smtClean="0">
                <a:hlinkClick r:id="rId3" action="ppaction://hlinksldjump"/>
              </a:rPr>
              <a:t>Pavadinimo prasmė.</a:t>
            </a:r>
            <a:endParaRPr lang="lt-LT" dirty="0" smtClean="0"/>
          </a:p>
          <a:p>
            <a:r>
              <a:rPr lang="lt-LT" dirty="0" smtClean="0">
                <a:hlinkClick r:id="rId4" action="ppaction://hlinksldjump"/>
              </a:rPr>
              <a:t>Trumpas kūrinio aprašymas.</a:t>
            </a:r>
            <a:endParaRPr lang="lt-LT" dirty="0" smtClean="0"/>
          </a:p>
          <a:p>
            <a:r>
              <a:rPr lang="lt-LT" dirty="0" smtClean="0">
                <a:hlinkClick r:id="rId5" action="ppaction://hlinksldjump"/>
              </a:rPr>
              <a:t>Kūrinio temos ir problemos.</a:t>
            </a:r>
            <a:endParaRPr lang="lt-LT" dirty="0" smtClean="0"/>
          </a:p>
          <a:p>
            <a:r>
              <a:rPr lang="lt-LT" dirty="0" smtClean="0">
                <a:hlinkClick r:id="rId6" action="ppaction://hlinksldjump"/>
              </a:rPr>
              <a:t>Pagrindiniai veikėjai.</a:t>
            </a:r>
            <a:endParaRPr lang="lt-LT" dirty="0" smtClean="0"/>
          </a:p>
          <a:p>
            <a:r>
              <a:rPr lang="lt-LT" dirty="0" smtClean="0">
                <a:hlinkClick r:id="rId7" action="ppaction://hlinksldjump"/>
              </a:rPr>
              <a:t>Kūrinio idėja ir vertybės.</a:t>
            </a:r>
            <a:endParaRPr lang="lt-LT" dirty="0" smtClean="0"/>
          </a:p>
          <a:p>
            <a:r>
              <a:rPr lang="lt-LT" dirty="0" smtClean="0">
                <a:hlinkClick r:id="rId8" action="ppaction://hlinksldjump"/>
              </a:rPr>
              <a:t>Citatos iš kūrinio.</a:t>
            </a:r>
            <a:endParaRPr lang="lt-LT" dirty="0" smtClean="0"/>
          </a:p>
          <a:p>
            <a:r>
              <a:rPr lang="lt-LT" dirty="0" smtClean="0">
                <a:hlinkClick r:id="rId9" action="ppaction://hlinksldjump"/>
              </a:rPr>
              <a:t>Kūrinio aktualumas.</a:t>
            </a:r>
            <a:endParaRPr lang="lt-LT" dirty="0" smtClean="0"/>
          </a:p>
          <a:p>
            <a:r>
              <a:rPr lang="lt-LT" dirty="0" smtClean="0">
                <a:hlinkClick r:id="rId10" action="ppaction://hlinksldjump"/>
              </a:rPr>
              <a:t>Samprotavimo rašinio pavadinimai.</a:t>
            </a:r>
            <a:endParaRPr lang="lt-LT" dirty="0" smtClean="0"/>
          </a:p>
          <a:p>
            <a:r>
              <a:rPr lang="lt-LT" dirty="0" smtClean="0">
                <a:hlinkClick r:id="rId11" action="ppaction://hlinksldjump"/>
              </a:rPr>
              <a:t>Apibendrinimas.</a:t>
            </a:r>
            <a:endParaRPr lang="lt-LT" dirty="0" smtClean="0"/>
          </a:p>
          <a:p>
            <a:r>
              <a:rPr lang="lt-LT" dirty="0" smtClean="0">
                <a:hlinkClick r:id="rId12" action="ppaction://hlinksldjump"/>
              </a:rPr>
              <a:t>Šaltiniai.</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Jonas Biliūnas </a:t>
            </a:r>
            <a:r>
              <a:rPr lang="lt-LT" sz="3100" dirty="0" smtClean="0"/>
              <a:t>(1879-1907)</a:t>
            </a:r>
            <a:endParaRPr lang="en-US" sz="3100" dirty="0"/>
          </a:p>
        </p:txBody>
      </p:sp>
      <p:sp>
        <p:nvSpPr>
          <p:cNvPr id="3" name="Content Placeholder 2"/>
          <p:cNvSpPr>
            <a:spLocks noGrp="1"/>
          </p:cNvSpPr>
          <p:nvPr>
            <p:ph sz="quarter" idx="2"/>
          </p:nvPr>
        </p:nvSpPr>
        <p:spPr/>
        <p:txBody>
          <a:bodyPr/>
          <a:lstStyle/>
          <a:p>
            <a:r>
              <a:rPr lang="lt-LT" dirty="0" smtClean="0"/>
              <a:t> XIX a. pabaigos ir XX a. pradžios Lietuvos rašytojas, publicistas, lyrinės lietuvių prozos pradininkas, ištobulinęs apsakymą, suteikęs jam europietišką formą.</a:t>
            </a:r>
            <a:endParaRPr lang="en-US" dirty="0"/>
          </a:p>
        </p:txBody>
      </p:sp>
      <p:pic>
        <p:nvPicPr>
          <p:cNvPr id="7" name="Content Placeholder 6" descr="250px-Jonas_Biliunas.jpg"/>
          <p:cNvPicPr>
            <a:picLocks noGrp="1" noChangeAspect="1"/>
          </p:cNvPicPr>
          <p:nvPr>
            <p:ph sz="quarter" idx="4"/>
          </p:nvPr>
        </p:nvPicPr>
        <p:blipFill>
          <a:blip r:embed="rId2" cstate="print"/>
          <a:stretch>
            <a:fillRect/>
          </a:stretch>
        </p:blipFill>
        <p:spPr>
          <a:xfrm>
            <a:off x="5226628" y="1457845"/>
            <a:ext cx="3155372" cy="450587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lt-LT" dirty="0" smtClean="0"/>
              <a:t>Gyvenimo </a:t>
            </a:r>
            <a:r>
              <a:rPr lang="lt-LT" dirty="0" smtClean="0"/>
              <a:t>faktai, </a:t>
            </a:r>
            <a:r>
              <a:rPr lang="lt-LT" dirty="0" smtClean="0"/>
              <a:t>susiję su apysaka “Liūdna pasaka”</a:t>
            </a:r>
            <a:endParaRPr lang="en-US" dirty="0"/>
          </a:p>
        </p:txBody>
      </p:sp>
      <p:sp>
        <p:nvSpPr>
          <p:cNvPr id="6" name="Content Placeholder 5"/>
          <p:cNvSpPr>
            <a:spLocks noGrp="1"/>
          </p:cNvSpPr>
          <p:nvPr>
            <p:ph idx="1"/>
          </p:nvPr>
        </p:nvSpPr>
        <p:spPr/>
        <p:txBody>
          <a:bodyPr/>
          <a:lstStyle/>
          <a:p>
            <a:r>
              <a:rPr lang="lt-LT" dirty="0" smtClean="0"/>
              <a:t>J. Biliūnas savarankiškai studijavo gamtos ir visuomeninius mokslus iš knygnešių literatūros. Tai jį skatino kilti prieš politinę ir socialinę neteisybę.</a:t>
            </a:r>
          </a:p>
          <a:p>
            <a:r>
              <a:rPr lang="lt-LT" dirty="0" smtClean="0"/>
              <a:t>Šią apysaką rašė Zakopanėje jau sunkiai sirgdamas džiova.</a:t>
            </a:r>
          </a:p>
          <a:p>
            <a:r>
              <a:rPr lang="lt-LT" dirty="0" smtClean="0"/>
              <a:t>Akstiną parašyti davė 1906 m. stebint revoliucijos atoslūgį.</a:t>
            </a:r>
          </a:p>
          <a:p>
            <a:endParaRPr lang="lt-LT" dirty="0" smtClean="0"/>
          </a:p>
          <a:p>
            <a:endParaRPr lang="lt-LT" dirty="0" smtClean="0"/>
          </a:p>
        </p:txBody>
      </p:sp>
      <p:sp>
        <p:nvSpPr>
          <p:cNvPr id="4" name="Action Button: Home 3">
            <a:hlinkClick r:id="rId2" action="ppaction://hlinksldjump" highlightClick="1"/>
          </p:cNvPr>
          <p:cNvSpPr/>
          <p:nvPr/>
        </p:nvSpPr>
        <p:spPr>
          <a:xfrm>
            <a:off x="8153400" y="6248400"/>
            <a:ext cx="4572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Pavadinimas</a:t>
            </a:r>
            <a:endParaRPr lang="en-US" dirty="0"/>
          </a:p>
        </p:txBody>
      </p:sp>
      <p:sp>
        <p:nvSpPr>
          <p:cNvPr id="3" name="Content Placeholder 2"/>
          <p:cNvSpPr>
            <a:spLocks noGrp="1"/>
          </p:cNvSpPr>
          <p:nvPr>
            <p:ph idx="1"/>
          </p:nvPr>
        </p:nvSpPr>
        <p:spPr/>
        <p:txBody>
          <a:bodyPr/>
          <a:lstStyle/>
          <a:p>
            <a:r>
              <a:rPr lang="lt-LT" dirty="0" smtClean="0"/>
              <a:t>„Liūdna pasaka“-  tai tragiškai susiklostęs vienos šeimos likimas, pažymėtas didžiulio skausmo, netekčių ir vargo. Kūrinio pavadinimas sudarytas kontrastingai.  Žodis „pasaka”-  tarsi fantazija apie laimingą gyvenimą, apie laimingą kūrinio pabaigą. Žodis „liūdna”- tai nuoroda į kūrinio siužetą. Šis žodis tarsi nurodo, kad ši pasaka neturi laimingos pabaigos. </a:t>
            </a:r>
            <a:endParaRPr lang="en-US" dirty="0"/>
          </a:p>
        </p:txBody>
      </p:sp>
      <p:sp>
        <p:nvSpPr>
          <p:cNvPr id="4" name="Action Button: Home 3">
            <a:hlinkClick r:id="rId2" action="ppaction://hlinksldjump" highlightClick="1"/>
          </p:cNvPr>
          <p:cNvSpPr/>
          <p:nvPr/>
        </p:nvSpPr>
        <p:spPr>
          <a:xfrm>
            <a:off x="7924800" y="6248400"/>
            <a:ext cx="4572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Kūrinio </a:t>
            </a:r>
            <a:r>
              <a:rPr lang="lt-LT" dirty="0" smtClean="0"/>
              <a:t>aprašymas</a:t>
            </a:r>
            <a:endParaRPr lang="en-US" dirty="0"/>
          </a:p>
        </p:txBody>
      </p:sp>
      <p:sp>
        <p:nvSpPr>
          <p:cNvPr id="3" name="Content Placeholder 2"/>
          <p:cNvSpPr>
            <a:spLocks noGrp="1"/>
          </p:cNvSpPr>
          <p:nvPr>
            <p:ph idx="1"/>
          </p:nvPr>
        </p:nvSpPr>
        <p:spPr/>
        <p:txBody>
          <a:bodyPr/>
          <a:lstStyle/>
          <a:p>
            <a:r>
              <a:rPr lang="lt-LT" dirty="0" smtClean="0"/>
              <a:t>Apysaka sudaryta iš dviejų dalių. Pirmoji daug trumpesnė, tarsi įvadas – lyrinė įžanga į tolimesnį veiksmą. Pradžioje iškyla pasakotojo paveikslas, labai artimas rašytojui.</a:t>
            </a:r>
          </a:p>
          <a:p>
            <a:r>
              <a:rPr lang="lt-LT" dirty="0" smtClean="0"/>
              <a:t>Antros dalies ekspozicija – jaunos Banių šeimos gyvenimo istorija, šviesių svajų atskleidimas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47360"/>
          </a:xfrm>
        </p:spPr>
        <p:txBody>
          <a:bodyPr/>
          <a:lstStyle/>
          <a:p>
            <a:r>
              <a:rPr lang="lt-LT" dirty="0" smtClean="0"/>
              <a:t>Kūrinio veiksmas nukelia į 1863m. sukilimo laikotarpį. Petras Banys su kitais kaimo </a:t>
            </a:r>
            <a:r>
              <a:rPr lang="lt-LT" dirty="0" smtClean="0"/>
              <a:t>vyrais </a:t>
            </a:r>
            <a:r>
              <a:rPr lang="lt-LT" dirty="0" smtClean="0"/>
              <a:t>stoja į sukilėlių gretas. Deja, jis tragiškai žūva ir Juozapota neiškentusi žiauraus likimo smūgio palūžta. Nors kūnas išgydomas, bet siela sužalota negrįžtamai. Dabar Juozapota tik klajojantis po kaimą šešėlis žmogaus, kurio svajos liko neišsipildžiusios.  Prabėgus daug metų, ji vis vaikšto, ieškodama savo Petriuko.</a:t>
            </a:r>
          </a:p>
          <a:p>
            <a:endParaRPr lang="en-US" dirty="0"/>
          </a:p>
        </p:txBody>
      </p:sp>
      <p:sp>
        <p:nvSpPr>
          <p:cNvPr id="4" name="Action Button: Home 3">
            <a:hlinkClick r:id="rId2" action="ppaction://hlinksldjump" highlightClick="1"/>
          </p:cNvPr>
          <p:cNvSpPr/>
          <p:nvPr/>
        </p:nvSpPr>
        <p:spPr>
          <a:xfrm>
            <a:off x="7848600" y="6248400"/>
            <a:ext cx="533400" cy="4572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Temos, problemos</a:t>
            </a:r>
            <a:endParaRPr lang="en-US" dirty="0"/>
          </a:p>
        </p:txBody>
      </p:sp>
      <p:sp>
        <p:nvSpPr>
          <p:cNvPr id="3" name="Content Placeholder 2"/>
          <p:cNvSpPr>
            <a:spLocks noGrp="1"/>
          </p:cNvSpPr>
          <p:nvPr>
            <p:ph idx="1"/>
          </p:nvPr>
        </p:nvSpPr>
        <p:spPr/>
        <p:txBody>
          <a:bodyPr/>
          <a:lstStyle/>
          <a:p>
            <a:r>
              <a:rPr lang="lt-LT" dirty="0" smtClean="0"/>
              <a:t>„Liūdna pasaka“ – tai žmogaus –moters – tragiškas, klaikus išgyvenimas, tikra ir netikra, kur likimas žaidžia žmonėmis ir gyvenimais.</a:t>
            </a:r>
          </a:p>
          <a:p>
            <a:r>
              <a:rPr lang="lt-LT" dirty="0" smtClean="0"/>
              <a:t>Problemos:</a:t>
            </a:r>
          </a:p>
          <a:p>
            <a:pPr>
              <a:buNone/>
            </a:pPr>
            <a:r>
              <a:rPr lang="lt-LT" dirty="0" smtClean="0"/>
              <a:t> Kada žmogus gyvenime palūžta?</a:t>
            </a:r>
          </a:p>
          <a:p>
            <a:pPr>
              <a:buNone/>
            </a:pPr>
            <a:r>
              <a:rPr lang="lt-LT" dirty="0" smtClean="0"/>
              <a:t>Kodėl likimas siunčia išbandymus žmogui?</a:t>
            </a:r>
          </a:p>
          <a:p>
            <a:pPr>
              <a:buNone/>
            </a:pPr>
            <a:r>
              <a:rPr lang="lt-LT" dirty="0" smtClean="0"/>
              <a:t>Kaip dideli išgyvenimai paveikia žmogų?</a:t>
            </a:r>
            <a:r>
              <a:rPr lang="lt-LT" dirty="0"/>
              <a:t> </a:t>
            </a:r>
            <a:endParaRPr lang="en-US" dirty="0" smtClean="0"/>
          </a:p>
        </p:txBody>
      </p:sp>
      <p:sp>
        <p:nvSpPr>
          <p:cNvPr id="4" name="Action Button: Home 3">
            <a:hlinkClick r:id="rId2" action="ppaction://hlinksldjump" highlightClick="1"/>
          </p:cNvPr>
          <p:cNvSpPr/>
          <p:nvPr/>
        </p:nvSpPr>
        <p:spPr>
          <a:xfrm>
            <a:off x="7848600" y="6096000"/>
            <a:ext cx="533400" cy="4572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Pagrindinai veikėjai</a:t>
            </a:r>
            <a:endParaRPr lang="en-US" dirty="0"/>
          </a:p>
        </p:txBody>
      </p:sp>
      <p:sp>
        <p:nvSpPr>
          <p:cNvPr id="3" name="Content Placeholder 2"/>
          <p:cNvSpPr>
            <a:spLocks noGrp="1"/>
          </p:cNvSpPr>
          <p:nvPr>
            <p:ph idx="1"/>
          </p:nvPr>
        </p:nvSpPr>
        <p:spPr/>
        <p:txBody>
          <a:bodyPr/>
          <a:lstStyle/>
          <a:p>
            <a:r>
              <a:rPr lang="lt-LT" dirty="0" smtClean="0"/>
              <a:t>Petras Banys – geros širdies, jaunas  </a:t>
            </a:r>
            <a:r>
              <a:rPr lang="lt-LT" dirty="0" smtClean="0"/>
              <a:t>vyras, </a:t>
            </a:r>
            <a:r>
              <a:rPr lang="lt-LT" dirty="0" smtClean="0"/>
              <a:t>entuziastingas ir veiklus. Jis labai myli savo žmoną, svajoja apie nuosavą ūkį. Todėl stojo į sukilėlių gretas su kitais kaimo vyrais, tačiau jis buvo sugautas ir nužudytas.</a:t>
            </a:r>
          </a:p>
          <a:p>
            <a:r>
              <a:rPr lang="lt-LT" dirty="0" smtClean="0"/>
              <a:t>Juozapota – labai gera ir rūpestinga moteris. Kai jos vyras prisidėjo prie sukilėlių, ji visaip bandė susisiekti su juo. Kai sužinojo, kad jis miręs, sunkiai susirgo ir išprotėjo.</a:t>
            </a:r>
          </a:p>
          <a:p>
            <a:endParaRPr lang="lt-LT" dirty="0" smtClean="0"/>
          </a:p>
        </p:txBody>
      </p:sp>
      <p:sp>
        <p:nvSpPr>
          <p:cNvPr id="4" name="Action Button: Home 3">
            <a:hlinkClick r:id="rId2" action="ppaction://hlinksldjump" highlightClick="1"/>
          </p:cNvPr>
          <p:cNvSpPr/>
          <p:nvPr/>
        </p:nvSpPr>
        <p:spPr>
          <a:xfrm>
            <a:off x="7772400" y="6172200"/>
            <a:ext cx="533400" cy="4572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Idėja ir vertybės</a:t>
            </a:r>
            <a:endParaRPr lang="en-US" dirty="0"/>
          </a:p>
        </p:txBody>
      </p:sp>
      <p:sp>
        <p:nvSpPr>
          <p:cNvPr id="3" name="Content Placeholder 2"/>
          <p:cNvSpPr>
            <a:spLocks noGrp="1"/>
          </p:cNvSpPr>
          <p:nvPr>
            <p:ph idx="1"/>
          </p:nvPr>
        </p:nvSpPr>
        <p:spPr/>
        <p:txBody>
          <a:bodyPr/>
          <a:lstStyle/>
          <a:p>
            <a:r>
              <a:rPr lang="lt-LT" dirty="0" smtClean="0"/>
              <a:t>Kūrinio idėja: </a:t>
            </a:r>
          </a:p>
          <a:p>
            <a:pPr>
              <a:buNone/>
            </a:pPr>
            <a:r>
              <a:rPr lang="lt-LT" dirty="0" smtClean="0"/>
              <a:t>     Likimas nepaiso žmogaus norų ir svajonių, viskas, kas atrodo taip artima ir tikra, gali vieną dieną imti ir subliukšti. </a:t>
            </a:r>
          </a:p>
          <a:p>
            <a:r>
              <a:rPr lang="lt-LT" dirty="0" smtClean="0"/>
              <a:t>Kūrinio vertybės:      </a:t>
            </a:r>
          </a:p>
          <a:p>
            <a:pPr>
              <a:buNone/>
            </a:pPr>
            <a:r>
              <a:rPr lang="lt-LT" dirty="0" smtClean="0"/>
              <a:t>     Meilė, pagarba, užuojauta,  supratimas,  ištikimybė, , draugiškumas.</a:t>
            </a:r>
          </a:p>
        </p:txBody>
      </p:sp>
      <p:sp>
        <p:nvSpPr>
          <p:cNvPr id="4" name="Action Button: Home 3">
            <a:hlinkClick r:id="rId2" action="ppaction://hlinksldjump" highlightClick="1"/>
          </p:cNvPr>
          <p:cNvSpPr/>
          <p:nvPr/>
        </p:nvSpPr>
        <p:spPr>
          <a:xfrm>
            <a:off x="7696200" y="6172200"/>
            <a:ext cx="533400" cy="4572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Citatos iš kūrinio</a:t>
            </a:r>
            <a:endParaRPr lang="en-US" dirty="0"/>
          </a:p>
        </p:txBody>
      </p:sp>
      <p:sp>
        <p:nvSpPr>
          <p:cNvPr id="3" name="Content Placeholder 2"/>
          <p:cNvSpPr>
            <a:spLocks noGrp="1"/>
          </p:cNvSpPr>
          <p:nvPr>
            <p:ph idx="1"/>
          </p:nvPr>
        </p:nvSpPr>
        <p:spPr/>
        <p:txBody>
          <a:bodyPr/>
          <a:lstStyle/>
          <a:p>
            <a:r>
              <a:rPr lang="lt-LT" dirty="0" smtClean="0"/>
              <a:t>„Ilgi ilgi gyvenimo metai rašė ant to veido sopulius ir ašaras ir vargų klaikumą - rašė rūpestingai, be gailesčio.“</a:t>
            </a:r>
          </a:p>
          <a:p>
            <a:r>
              <a:rPr lang="lt-LT" dirty="0" smtClean="0"/>
              <a:t>„Pagijo kūnas, bet ne dvasia.“</a:t>
            </a:r>
          </a:p>
          <a:p>
            <a:r>
              <a:rPr lang="lt-LT" dirty="0" smtClean="0"/>
              <a:t>„Liko </a:t>
            </a:r>
            <a:r>
              <a:rPr lang="lt-LT" dirty="0" err="1" smtClean="0"/>
              <a:t>terp</a:t>
            </a:r>
            <a:r>
              <a:rPr lang="lt-LT" dirty="0" smtClean="0"/>
              <a:t> jaunųjų viena kaip </a:t>
            </a:r>
            <a:r>
              <a:rPr lang="lt-LT" dirty="0" err="1" smtClean="0"/>
              <a:t>terp</a:t>
            </a:r>
            <a:r>
              <a:rPr lang="lt-LT" dirty="0" smtClean="0"/>
              <a:t> žalio miško sausas </a:t>
            </a:r>
            <a:r>
              <a:rPr lang="lt-LT" dirty="0" err="1" smtClean="0"/>
              <a:t>stuobris</a:t>
            </a:r>
            <a:r>
              <a:rPr lang="lt-LT" dirty="0" smtClean="0"/>
              <a:t>.“</a:t>
            </a:r>
            <a:endParaRPr lang="en-US" dirty="0"/>
          </a:p>
        </p:txBody>
      </p:sp>
      <p:sp>
        <p:nvSpPr>
          <p:cNvPr id="4" name="Action Button: Home 3">
            <a:hlinkClick r:id="rId2" action="ppaction://hlinksldjump" highlightClick="1"/>
          </p:cNvPr>
          <p:cNvSpPr/>
          <p:nvPr/>
        </p:nvSpPr>
        <p:spPr>
          <a:xfrm>
            <a:off x="7772400" y="6172200"/>
            <a:ext cx="533400" cy="4572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Kūrinio aktualumas</a:t>
            </a:r>
            <a:endParaRPr lang="en-US" dirty="0"/>
          </a:p>
        </p:txBody>
      </p:sp>
      <p:sp>
        <p:nvSpPr>
          <p:cNvPr id="3" name="Content Placeholder 2"/>
          <p:cNvSpPr>
            <a:spLocks noGrp="1"/>
          </p:cNvSpPr>
          <p:nvPr>
            <p:ph idx="1"/>
          </p:nvPr>
        </p:nvSpPr>
        <p:spPr/>
        <p:txBody>
          <a:bodyPr/>
          <a:lstStyle/>
          <a:p>
            <a:r>
              <a:rPr lang="lt-LT" dirty="0" smtClean="0"/>
              <a:t>Apysakoje „Liūdna pasaka“ aukštinamos taurios žmogaus gyvenimo vertybės. Čia labai svarbi šeima. Dėl jos gerovės žmonės pasiryžę bet kam. Šis kūrinys šiuolaikiniam žmogui svarbus dar ir tuo, kad primena mūsų protėvių narsą kovojant už tautos laisvę ir puoselėjant žmogiškąsias vertybes.   </a:t>
            </a:r>
            <a:endParaRPr lang="en-US" dirty="0"/>
          </a:p>
        </p:txBody>
      </p:sp>
      <p:sp>
        <p:nvSpPr>
          <p:cNvPr id="4" name="Action Button: Home 3">
            <a:hlinkClick r:id="rId2" action="ppaction://hlinksldjump" highlightClick="1"/>
          </p:cNvPr>
          <p:cNvSpPr/>
          <p:nvPr/>
        </p:nvSpPr>
        <p:spPr>
          <a:xfrm>
            <a:off x="7620000" y="6172200"/>
            <a:ext cx="533400" cy="4572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Samprotavimo rašinio pavadinimai</a:t>
            </a:r>
            <a:endParaRPr lang="en-US" dirty="0"/>
          </a:p>
        </p:txBody>
      </p:sp>
      <p:sp>
        <p:nvSpPr>
          <p:cNvPr id="3" name="Content Placeholder 2"/>
          <p:cNvSpPr>
            <a:spLocks noGrp="1"/>
          </p:cNvSpPr>
          <p:nvPr>
            <p:ph idx="1"/>
          </p:nvPr>
        </p:nvSpPr>
        <p:spPr/>
        <p:txBody>
          <a:bodyPr/>
          <a:lstStyle/>
          <a:p>
            <a:r>
              <a:rPr lang="lt-LT" dirty="0" smtClean="0"/>
              <a:t>Likimas nepaiso žmogaus svajų ir siekių.</a:t>
            </a:r>
          </a:p>
          <a:p>
            <a:r>
              <a:rPr lang="lt-LT" dirty="0" smtClean="0"/>
              <a:t>Laimė neįmanoma be kančios.</a:t>
            </a:r>
          </a:p>
          <a:p>
            <a:r>
              <a:rPr lang="lt-LT" dirty="0" smtClean="0"/>
              <a:t>Kodėl žmogui svarbi laisvė?</a:t>
            </a:r>
          </a:p>
          <a:p>
            <a:r>
              <a:rPr lang="lt-LT" dirty="0" smtClean="0"/>
              <a:t>Kokia reikšmę žmogaus gyvenimui turi vertybės?</a:t>
            </a:r>
          </a:p>
        </p:txBody>
      </p:sp>
      <p:sp>
        <p:nvSpPr>
          <p:cNvPr id="4" name="Action Button: Home 3">
            <a:hlinkClick r:id="rId2" action="ppaction://hlinksldjump" highlightClick="1"/>
          </p:cNvPr>
          <p:cNvSpPr/>
          <p:nvPr/>
        </p:nvSpPr>
        <p:spPr>
          <a:xfrm>
            <a:off x="7543800" y="6172200"/>
            <a:ext cx="533400" cy="4572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Apibendrinimas</a:t>
            </a:r>
            <a:endParaRPr lang="en-US" dirty="0"/>
          </a:p>
        </p:txBody>
      </p:sp>
      <p:sp>
        <p:nvSpPr>
          <p:cNvPr id="3" name="Content Placeholder 2"/>
          <p:cNvSpPr>
            <a:spLocks noGrp="1"/>
          </p:cNvSpPr>
          <p:nvPr>
            <p:ph idx="1"/>
          </p:nvPr>
        </p:nvSpPr>
        <p:spPr/>
        <p:txBody>
          <a:bodyPr/>
          <a:lstStyle/>
          <a:p>
            <a:r>
              <a:rPr lang="lt-LT" dirty="0" smtClean="0"/>
              <a:t>„Liūdna pasaka“ suteikia mums galimybę nusikelti į 1863 m. sukilimą, pajusti tarp žmonių tvyrančią įtampą, kai atrodo, jog laimė jau ranka pasiekiama. Kūrinyje taip pat gausu jausmingų išgyvenimų. Kaip būdinga </a:t>
            </a:r>
            <a:r>
              <a:rPr lang="lt-LT" dirty="0" smtClean="0"/>
              <a:t>J. Biliūno </a:t>
            </a:r>
            <a:r>
              <a:rPr lang="lt-LT" dirty="0" smtClean="0"/>
              <a:t>kūrybai, čia labai </a:t>
            </a:r>
            <a:r>
              <a:rPr lang="lt-LT" dirty="0" smtClean="0"/>
              <a:t>svarbų </a:t>
            </a:r>
            <a:r>
              <a:rPr lang="lt-LT" dirty="0" smtClean="0"/>
              <a:t>vaidmenį atlieka krikščioniškosios vertybės, joms skiriamas ypatingas dėmesys.</a:t>
            </a:r>
            <a:endParaRPr lang="en-US" dirty="0"/>
          </a:p>
        </p:txBody>
      </p:sp>
      <p:sp>
        <p:nvSpPr>
          <p:cNvPr id="4" name="Action Button: Home 3">
            <a:hlinkClick r:id="rId2" action="ppaction://hlinksldjump" highlightClick="1"/>
          </p:cNvPr>
          <p:cNvSpPr/>
          <p:nvPr/>
        </p:nvSpPr>
        <p:spPr>
          <a:xfrm>
            <a:off x="7772400" y="6096000"/>
            <a:ext cx="533400" cy="4572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Šaltiniai</a:t>
            </a:r>
            <a:endParaRPr lang="en-US" dirty="0"/>
          </a:p>
        </p:txBody>
      </p:sp>
      <p:sp>
        <p:nvSpPr>
          <p:cNvPr id="3" name="Content Placeholder 2"/>
          <p:cNvSpPr>
            <a:spLocks noGrp="1"/>
          </p:cNvSpPr>
          <p:nvPr>
            <p:ph idx="1"/>
          </p:nvPr>
        </p:nvSpPr>
        <p:spPr/>
        <p:txBody>
          <a:bodyPr/>
          <a:lstStyle/>
          <a:p>
            <a:r>
              <a:rPr lang="en-US" dirty="0" smtClean="0"/>
              <a:t>http://www.mokslai.lt/referatai/konspektas/23264.html</a:t>
            </a:r>
          </a:p>
          <a:p>
            <a:r>
              <a:rPr lang="en-US" dirty="0" smtClean="0"/>
              <a:t>http://</a:t>
            </a:r>
            <a:r>
              <a:rPr lang="en-US" dirty="0" err="1" smtClean="0"/>
              <a:t>lt.wikipedia.org</a:t>
            </a:r>
            <a:r>
              <a:rPr lang="en-US" dirty="0" smtClean="0"/>
              <a:t>/wiki/</a:t>
            </a:r>
            <a:r>
              <a:rPr lang="en-US" dirty="0" err="1" smtClean="0"/>
              <a:t>Jonas_Biliūnas</a:t>
            </a:r>
            <a:endParaRPr lang="en-US" dirty="0" smtClean="0"/>
          </a:p>
          <a:p>
            <a:r>
              <a:rPr lang="en-US" dirty="0" smtClean="0">
                <a:hlinkClick r:id="rId2"/>
              </a:rPr>
              <a:t>http://</a:t>
            </a:r>
            <a:r>
              <a:rPr lang="en-US" dirty="0" smtClean="0">
                <a:hlinkClick r:id="rId2"/>
              </a:rPr>
              <a:t>upload.wikimedia.org/wikipedia/commons/thumb/5/52/Jonas_Biliunas.jpg/250px-Jonas_Biliunas.jpg</a:t>
            </a:r>
            <a:endParaRPr lang="lt-LT" dirty="0" smtClean="0"/>
          </a:p>
          <a:p>
            <a:r>
              <a:rPr lang="lt-LT" dirty="0" smtClean="0"/>
              <a:t>http://www.kalbam.lt</a:t>
            </a:r>
            <a:endParaRPr lang="en-US" dirty="0"/>
          </a:p>
        </p:txBody>
      </p:sp>
      <p:sp>
        <p:nvSpPr>
          <p:cNvPr id="4" name="Action Button: Home 3">
            <a:hlinkClick r:id="rId3" action="ppaction://hlinksldjump" highlightClick="1"/>
          </p:cNvPr>
          <p:cNvSpPr/>
          <p:nvPr/>
        </p:nvSpPr>
        <p:spPr>
          <a:xfrm>
            <a:off x="7848600" y="6172200"/>
            <a:ext cx="533400" cy="4572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579</TotalTime>
  <Words>686</Words>
  <Application>Microsoft Office PowerPoint</Application>
  <PresentationFormat>Demonstracija ekrane (4:3)</PresentationFormat>
  <Paragraphs>62</Paragraphs>
  <Slides>16</Slides>
  <Notes>0</Notes>
  <HiddenSlides>0</HiddenSlides>
  <MMClips>0</MMClips>
  <ScaleCrop>false</ScaleCrop>
  <HeadingPairs>
    <vt:vector size="4" baseType="variant">
      <vt:variant>
        <vt:lpstr>Tema</vt:lpstr>
      </vt:variant>
      <vt:variant>
        <vt:i4>1</vt:i4>
      </vt:variant>
      <vt:variant>
        <vt:lpstr>Skaidrių pavadinimai</vt:lpstr>
      </vt:variant>
      <vt:variant>
        <vt:i4>16</vt:i4>
      </vt:variant>
    </vt:vector>
  </HeadingPairs>
  <TitlesOfParts>
    <vt:vector size="17" baseType="lpstr">
      <vt:lpstr>Apex</vt:lpstr>
      <vt:lpstr>Jonas Biliūnas</vt:lpstr>
      <vt:lpstr>Tikslas</vt:lpstr>
      <vt:lpstr>Turinys</vt:lpstr>
      <vt:lpstr>Jonas Biliūnas (1879-1907)</vt:lpstr>
      <vt:lpstr>Gyvenimo faktai, susiję su apysaka “Liūdna pasaka”</vt:lpstr>
      <vt:lpstr>Pavadinimas</vt:lpstr>
      <vt:lpstr>Kūrinio aprašymas</vt:lpstr>
      <vt:lpstr>Skaidrė 8</vt:lpstr>
      <vt:lpstr>Temos, problemos</vt:lpstr>
      <vt:lpstr>Pagrindinai veikėjai</vt:lpstr>
      <vt:lpstr>Idėja ir vertybės</vt:lpstr>
      <vt:lpstr>Citatos iš kūrinio</vt:lpstr>
      <vt:lpstr>Kūrinio aktualumas</vt:lpstr>
      <vt:lpstr>Samprotavimo rašinio pavadinimai</vt:lpstr>
      <vt:lpstr>Apibendrinimas</vt:lpstr>
      <vt:lpstr>Šaltiniai</vt:lpstr>
    </vt:vector>
  </TitlesOfParts>
  <Company>JAV</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Jonas Biliūnas</dc:title>
  <dc:creator>Vytautas</dc:creator>
  <cp:lastModifiedBy>Petras</cp:lastModifiedBy>
  <cp:revision>63</cp:revision>
  <dcterms:created xsi:type="dcterms:W3CDTF">2011-11-27T15:23:25Z</dcterms:created>
  <dcterms:modified xsi:type="dcterms:W3CDTF">2011-12-05T16:33:21Z</dcterms:modified>
</cp:coreProperties>
</file>