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9" name="Paantraštė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28" name="Antraštė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lt-LT" smtClean="0"/>
              <a:t>Spustelėkite, jei norite keisite ruoš. pav. stilių</a:t>
            </a:r>
            <a:endParaRPr kumimoji="0" lang="en-US"/>
          </a:p>
        </p:txBody>
      </p:sp>
      <p:cxnSp>
        <p:nvCxnSpPr>
          <p:cNvPr id="8" name="Tiesioji jungtis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Tiesioji jungtis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as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os vietos rezervavimo ženklas 14"/>
          <p:cNvSpPr>
            <a:spLocks noGrp="1"/>
          </p:cNvSpPr>
          <p:nvPr>
            <p:ph type="dt" sz="half" idx="10"/>
          </p:nvPr>
        </p:nvSpPr>
        <p:spPr/>
        <p:txBody>
          <a:bodyPr/>
          <a:lstStyle/>
          <a:p>
            <a:fld id="{1C8DDDC4-DD48-4308-A7E0-98165D63D553}" type="datetimeFigureOut">
              <a:rPr lang="lt-LT" smtClean="0"/>
              <a:pPr/>
              <a:t>2011.11.26</a:t>
            </a:fld>
            <a:endParaRPr lang="lt-LT"/>
          </a:p>
        </p:txBody>
      </p:sp>
      <p:sp>
        <p:nvSpPr>
          <p:cNvPr id="16" name="Skaidrės numerio vietos rezervavimo ženklas 15"/>
          <p:cNvSpPr>
            <a:spLocks noGrp="1"/>
          </p:cNvSpPr>
          <p:nvPr>
            <p:ph type="sldNum" sz="quarter" idx="11"/>
          </p:nvPr>
        </p:nvSpPr>
        <p:spPr/>
        <p:txBody>
          <a:bodyPr/>
          <a:lstStyle/>
          <a:p>
            <a:fld id="{3EB13EFE-0A69-4DDC-BC41-23C766984008}" type="slidenum">
              <a:rPr lang="lt-LT" smtClean="0"/>
              <a:pPr/>
              <a:t>‹#›</a:t>
            </a:fld>
            <a:endParaRPr lang="lt-LT"/>
          </a:p>
        </p:txBody>
      </p:sp>
      <p:sp>
        <p:nvSpPr>
          <p:cNvPr id="17" name="Poraštės vietos rezervavimo ženklas 16"/>
          <p:cNvSpPr>
            <a:spLocks noGrp="1"/>
          </p:cNvSpPr>
          <p:nvPr>
            <p:ph type="ftr" sz="quarter" idx="12"/>
          </p:nvPr>
        </p:nvSpPr>
        <p:spPr/>
        <p:txBody>
          <a:bodyPr/>
          <a:lstStyle/>
          <a:p>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9" name="Turinio vietos rezervavimo ženklas 8"/>
          <p:cNvSpPr>
            <a:spLocks noGrp="1"/>
          </p:cNvSpPr>
          <p:nvPr>
            <p:ph idx="1"/>
          </p:nvPr>
        </p:nvSpPr>
        <p:spPr>
          <a:xfrm>
            <a:off x="457200" y="1524000"/>
            <a:ext cx="8229600"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4" name="Datos vietos rezervavimo ženklas 13"/>
          <p:cNvSpPr>
            <a:spLocks noGrp="1"/>
          </p:cNvSpPr>
          <p:nvPr>
            <p:ph type="dt" sz="half" idx="14"/>
          </p:nvPr>
        </p:nvSpPr>
        <p:spPr/>
        <p:txBody>
          <a:bodyPr/>
          <a:lstStyle/>
          <a:p>
            <a:fld id="{1C8DDDC4-DD48-4308-A7E0-98165D63D553}" type="datetimeFigureOut">
              <a:rPr lang="lt-LT" smtClean="0"/>
              <a:pPr/>
              <a:t>2011.11.26</a:t>
            </a:fld>
            <a:endParaRPr lang="lt-LT"/>
          </a:p>
        </p:txBody>
      </p:sp>
      <p:sp>
        <p:nvSpPr>
          <p:cNvPr id="15" name="Skaidrės numerio vietos rezervavimo ženklas 14"/>
          <p:cNvSpPr>
            <a:spLocks noGrp="1"/>
          </p:cNvSpPr>
          <p:nvPr>
            <p:ph type="sldNum" sz="quarter" idx="15"/>
          </p:nvPr>
        </p:nvSpPr>
        <p:spPr/>
        <p:txBody>
          <a:bodyPr/>
          <a:lstStyle>
            <a:lvl1pPr algn="ctr">
              <a:defRPr/>
            </a:lvl1pPr>
          </a:lstStyle>
          <a:p>
            <a:fld id="{3EB13EFE-0A69-4DDC-BC41-23C766984008}" type="slidenum">
              <a:rPr lang="lt-LT" smtClean="0"/>
              <a:pPr/>
              <a:t>‹#›</a:t>
            </a:fld>
            <a:endParaRPr lang="lt-LT"/>
          </a:p>
        </p:txBody>
      </p:sp>
      <p:sp>
        <p:nvSpPr>
          <p:cNvPr id="16" name="Poraštės vietos rezervavimo ženklas 15"/>
          <p:cNvSpPr>
            <a:spLocks noGrp="1"/>
          </p:cNvSpPr>
          <p:nvPr>
            <p:ph type="ftr" sz="quarter" idx="16"/>
          </p:nvPr>
        </p:nvSpPr>
        <p:spPr/>
        <p:txBody>
          <a:bodyPr/>
          <a:lstStyle/>
          <a:p>
            <a:endParaRPr lang="lt-LT"/>
          </a:p>
        </p:txBody>
      </p:sp>
      <p:sp>
        <p:nvSpPr>
          <p:cNvPr id="17" name="Antraštė 16"/>
          <p:cNvSpPr>
            <a:spLocks noGrp="1"/>
          </p:cNvSpPr>
          <p:nvPr>
            <p:ph type="title"/>
          </p:nvPr>
        </p:nvSpPr>
        <p:spPr/>
        <p:txBody>
          <a:bodyPr rtlCol="0" anchor="b" anchorCtr="0"/>
          <a:lstStyle/>
          <a:p>
            <a:r>
              <a:rPr kumimoji="0" lang="lt-LT" smtClean="0"/>
              <a:t>Spustelėkite, jei norite keisite ruoš. pav. stilių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4" name="Datos vietos rezervavimo ženklas 3"/>
          <p:cNvSpPr>
            <a:spLocks noGrp="1"/>
          </p:cNvSpPr>
          <p:nvPr>
            <p:ph type="dt" sz="half" idx="10"/>
          </p:nvPr>
        </p:nvSpPr>
        <p:spPr/>
        <p:txBody>
          <a:bodyPr/>
          <a:lstStyle/>
          <a:p>
            <a:fld id="{1C8DDDC4-DD48-4308-A7E0-98165D63D553}" type="datetimeFigureOut">
              <a:rPr lang="lt-LT" smtClean="0"/>
              <a:pPr/>
              <a:t>2011.11.26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
        <p:nvSpPr>
          <p:cNvPr id="2" name="Antraštė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cxnSp>
        <p:nvCxnSpPr>
          <p:cNvPr id="7" name="Tiesioji jungtis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5" name="Datos vietos rezervavimo ženklas 4"/>
          <p:cNvSpPr>
            <a:spLocks noGrp="1"/>
          </p:cNvSpPr>
          <p:nvPr>
            <p:ph type="dt" sz="half" idx="10"/>
          </p:nvPr>
        </p:nvSpPr>
        <p:spPr/>
        <p:txBody>
          <a:bodyPr/>
          <a:lstStyle/>
          <a:p>
            <a:fld id="{1C8DDDC4-DD48-4308-A7E0-98165D63D553}" type="datetimeFigureOut">
              <a:rPr lang="lt-LT" smtClean="0"/>
              <a:pPr/>
              <a:t>2011.11.26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11" name="Turinio vietos rezervavimo ženklas 10"/>
          <p:cNvSpPr>
            <a:spLocks noGrp="1"/>
          </p:cNvSpPr>
          <p:nvPr>
            <p:ph sz="half" idx="1"/>
          </p:nvPr>
        </p:nvSpPr>
        <p:spPr>
          <a:xfrm>
            <a:off x="457200" y="1524000"/>
            <a:ext cx="4059936"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3" name="Turinio vietos rezervavimo ženklas 12"/>
          <p:cNvSpPr>
            <a:spLocks noGrp="1"/>
          </p:cNvSpPr>
          <p:nvPr>
            <p:ph sz="half" idx="2"/>
          </p:nvPr>
        </p:nvSpPr>
        <p:spPr>
          <a:xfrm>
            <a:off x="4648200" y="1524000"/>
            <a:ext cx="4059936"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9" name="Skaidrės numerio vietos rezervavimo ženklas 8"/>
          <p:cNvSpPr>
            <a:spLocks noGrp="1"/>
          </p:cNvSpPr>
          <p:nvPr>
            <p:ph type="sldNum" sz="quarter" idx="12"/>
          </p:nvPr>
        </p:nvSpPr>
        <p:spPr/>
        <p:txBody>
          <a:bodyPr/>
          <a:lstStyle/>
          <a:p>
            <a:fld id="{3EB13EFE-0A69-4DDC-BC41-23C766984008}" type="slidenum">
              <a:rPr lang="lt-LT" smtClean="0"/>
              <a:pPr/>
              <a:t>‹#›</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7" name="Datos vietos rezervavimo ženklas 6"/>
          <p:cNvSpPr>
            <a:spLocks noGrp="1"/>
          </p:cNvSpPr>
          <p:nvPr>
            <p:ph type="dt" sz="half" idx="10"/>
          </p:nvPr>
        </p:nvSpPr>
        <p:spPr/>
        <p:txBody>
          <a:bodyPr/>
          <a:lstStyle/>
          <a:p>
            <a:fld id="{1C8DDDC4-DD48-4308-A7E0-98165D63D553}" type="datetimeFigureOut">
              <a:rPr lang="lt-LT" smtClean="0"/>
              <a:pPr/>
              <a:t>2011.11.26</a:t>
            </a:fld>
            <a:endParaRPr lang="lt-LT"/>
          </a:p>
        </p:txBody>
      </p:sp>
      <p:sp>
        <p:nvSpPr>
          <p:cNvPr id="3" name="Teksto vietos rezervavimo ženklas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32" name="Turinio vietos rezervavimo ženklas 31"/>
          <p:cNvSpPr>
            <a:spLocks noGrp="1"/>
          </p:cNvSpPr>
          <p:nvPr>
            <p:ph sz="half" idx="2"/>
          </p:nvPr>
        </p:nvSpPr>
        <p:spPr>
          <a:xfrm>
            <a:off x="457200" y="2201896"/>
            <a:ext cx="4038600" cy="3913632"/>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34" name="Turinio vietos rezervavimo ženklas 33"/>
          <p:cNvSpPr>
            <a:spLocks noGrp="1"/>
          </p:cNvSpPr>
          <p:nvPr>
            <p:ph sz="quarter" idx="4"/>
          </p:nvPr>
        </p:nvSpPr>
        <p:spPr>
          <a:xfrm>
            <a:off x="4649788" y="2201896"/>
            <a:ext cx="4038600" cy="3913632"/>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 name="Antraštė 1"/>
          <p:cNvSpPr>
            <a:spLocks noGrp="1"/>
          </p:cNvSpPr>
          <p:nvPr>
            <p:ph type="title"/>
          </p:nvPr>
        </p:nvSpPr>
        <p:spPr>
          <a:xfrm>
            <a:off x="457200" y="155448"/>
            <a:ext cx="8229600" cy="1143000"/>
          </a:xfrm>
        </p:spPr>
        <p:txBody>
          <a:bodyPr anchor="b" anchorCtr="0"/>
          <a:lstStyle>
            <a:lvl1pPr>
              <a:defRPr/>
            </a:lvl1pPr>
          </a:lstStyle>
          <a:p>
            <a:r>
              <a:rPr kumimoji="0" lang="lt-LT" smtClean="0"/>
              <a:t>Spustelėkite, jei norite keisite ruoš. pav. stilių</a:t>
            </a:r>
            <a:endParaRPr kumimoji="0" lang="en-US"/>
          </a:p>
        </p:txBody>
      </p:sp>
      <p:sp>
        <p:nvSpPr>
          <p:cNvPr id="12" name="Teksto vietos rezervavimo ženklas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cxnSp>
        <p:nvCxnSpPr>
          <p:cNvPr id="10" name="Tiesioji jungtis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Tiesioji jungtis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3" name="Datos vietos rezervavimo ženklas 2"/>
          <p:cNvSpPr>
            <a:spLocks noGrp="1"/>
          </p:cNvSpPr>
          <p:nvPr>
            <p:ph type="dt" sz="half" idx="10"/>
          </p:nvPr>
        </p:nvSpPr>
        <p:spPr/>
        <p:txBody>
          <a:bodyPr/>
          <a:lstStyle/>
          <a:p>
            <a:fld id="{1C8DDDC4-DD48-4308-A7E0-98165D63D553}" type="datetimeFigureOut">
              <a:rPr lang="lt-LT" smtClean="0"/>
              <a:pPr/>
              <a:t>2011.11.26</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EB13EFE-0A69-4DDC-BC41-23C766984008}" type="slidenum">
              <a:rPr lang="lt-LT" smtClean="0"/>
              <a:pPr/>
              <a:t>‹#›</a:t>
            </a:fld>
            <a:endParaRPr lang="lt-LT"/>
          </a:p>
        </p:txBody>
      </p:sp>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1C8DDDC4-DD48-4308-A7E0-98165D63D553}" type="datetimeFigureOut">
              <a:rPr lang="lt-LT" smtClean="0"/>
              <a:pPr/>
              <a:t>2011.11.26</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29" name="Turinio vietos rezervavimo ženklas 28"/>
          <p:cNvSpPr>
            <a:spLocks noGrp="1"/>
          </p:cNvSpPr>
          <p:nvPr>
            <p:ph sz="quarter" idx="1"/>
          </p:nvPr>
        </p:nvSpPr>
        <p:spPr>
          <a:xfrm>
            <a:off x="457200" y="457200"/>
            <a:ext cx="6248400" cy="5715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3" name="Teksto vietos rezervavimo ženklas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31" name="Antraštė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lt-LT" smtClean="0"/>
              <a:t>Spustelėkite, jei norite keisite ruoš. pav. stilių</a:t>
            </a:r>
            <a:endParaRPr kumimoji="0" lang="en-US"/>
          </a:p>
        </p:txBody>
      </p:sp>
      <p:sp>
        <p:nvSpPr>
          <p:cNvPr id="8" name="Datos vietos rezervavimo ženklas 7"/>
          <p:cNvSpPr>
            <a:spLocks noGrp="1"/>
          </p:cNvSpPr>
          <p:nvPr>
            <p:ph type="dt" sz="half" idx="14"/>
          </p:nvPr>
        </p:nvSpPr>
        <p:spPr/>
        <p:txBody>
          <a:bodyPr/>
          <a:lstStyle/>
          <a:p>
            <a:fld id="{1C8DDDC4-DD48-4308-A7E0-98165D63D553}" type="datetimeFigureOut">
              <a:rPr lang="lt-LT" smtClean="0"/>
              <a:pPr/>
              <a:t>2011.11.26</a:t>
            </a:fld>
            <a:endParaRPr lang="lt-LT"/>
          </a:p>
        </p:txBody>
      </p:sp>
      <p:sp>
        <p:nvSpPr>
          <p:cNvPr id="9" name="Skaidrės numerio vietos rezervavimo ženklas 8"/>
          <p:cNvSpPr>
            <a:spLocks noGrp="1"/>
          </p:cNvSpPr>
          <p:nvPr>
            <p:ph type="sldNum" sz="quarter" idx="15"/>
          </p:nvPr>
        </p:nvSpPr>
        <p:spPr/>
        <p:txBody>
          <a:bodyPr/>
          <a:lstStyle/>
          <a:p>
            <a:fld id="{3EB13EFE-0A69-4DDC-BC41-23C766984008}" type="slidenum">
              <a:rPr lang="lt-LT" smtClean="0"/>
              <a:pPr/>
              <a:t>‹#›</a:t>
            </a:fld>
            <a:endParaRPr lang="lt-LT"/>
          </a:p>
        </p:txBody>
      </p:sp>
      <p:sp>
        <p:nvSpPr>
          <p:cNvPr id="10" name="Poraštės vietos rezervavimo ženklas 9"/>
          <p:cNvSpPr>
            <a:spLocks noGrp="1"/>
          </p:cNvSpPr>
          <p:nvPr>
            <p:ph type="ftr" sz="quarter" idx="16"/>
          </p:nvPr>
        </p:nvSpPr>
        <p:spPr/>
        <p:txBody>
          <a:bodyPr/>
          <a:lstStyle/>
          <a:p>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lt-LT" smtClean="0"/>
              <a:t>Spustelėkite piktogramą, jei norite įtraukti paveikslėlį</a:t>
            </a:r>
            <a:endParaRPr kumimoji="0" lang="en-US"/>
          </a:p>
        </p:txBody>
      </p:sp>
      <p:sp>
        <p:nvSpPr>
          <p:cNvPr id="4" name="Teksto vietos rezervavimo ženklas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8" name="Datos vietos rezervavimo ženklas 7"/>
          <p:cNvSpPr>
            <a:spLocks noGrp="1"/>
          </p:cNvSpPr>
          <p:nvPr>
            <p:ph type="dt" sz="half" idx="10"/>
          </p:nvPr>
        </p:nvSpPr>
        <p:spPr/>
        <p:txBody>
          <a:bodyPr/>
          <a:lstStyle/>
          <a:p>
            <a:fld id="{1C8DDDC4-DD48-4308-A7E0-98165D63D553}" type="datetimeFigureOut">
              <a:rPr lang="lt-LT" smtClean="0"/>
              <a:pPr/>
              <a:t>2011.11.26</a:t>
            </a:fld>
            <a:endParaRPr lang="lt-LT"/>
          </a:p>
        </p:txBody>
      </p:sp>
      <p:sp>
        <p:nvSpPr>
          <p:cNvPr id="9" name="Skaidrės numerio vietos rezervavimo ženklas 8"/>
          <p:cNvSpPr>
            <a:spLocks noGrp="1"/>
          </p:cNvSpPr>
          <p:nvPr>
            <p:ph type="sldNum" sz="quarter" idx="11"/>
          </p:nvPr>
        </p:nvSpPr>
        <p:spPr/>
        <p:txBody>
          <a:bodyPr/>
          <a:lstStyle/>
          <a:p>
            <a:fld id="{3EB13EFE-0A69-4DDC-BC41-23C766984008}" type="slidenum">
              <a:rPr lang="lt-LT" smtClean="0"/>
              <a:pPr/>
              <a:t>‹#›</a:t>
            </a:fld>
            <a:endParaRPr lang="lt-LT"/>
          </a:p>
        </p:txBody>
      </p:sp>
      <p:sp>
        <p:nvSpPr>
          <p:cNvPr id="10" name="Poraštės vietos rezervavimo ženklas 9"/>
          <p:cNvSpPr>
            <a:spLocks noGrp="1"/>
          </p:cNvSpPr>
          <p:nvPr>
            <p:ph type="ftr" sz="quarter" idx="12"/>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2011.11.26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2011.11.26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ksto vietos rezervavimo ženklas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4" name="Datos vietos rezervavimo ženklas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C8DDDC4-DD48-4308-A7E0-98165D63D553}" type="datetimeFigureOut">
              <a:rPr lang="lt-LT" smtClean="0"/>
              <a:pPr/>
              <a:t>2011.11.26</a:t>
            </a:fld>
            <a:endParaRPr lang="lt-LT"/>
          </a:p>
        </p:txBody>
      </p:sp>
      <p:sp>
        <p:nvSpPr>
          <p:cNvPr id="10" name="Poraštės vietos rezervavimo ženklas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lt-LT"/>
          </a:p>
        </p:txBody>
      </p:sp>
      <p:sp>
        <p:nvSpPr>
          <p:cNvPr id="22" name="Skaidrės numerio vietos rezervavimo ženklas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3EB13EFE-0A69-4DDC-BC41-23C766984008}" type="slidenum">
              <a:rPr lang="lt-LT" smtClean="0"/>
              <a:pPr/>
              <a:t>‹#›</a:t>
            </a:fld>
            <a:endParaRPr lang="lt-LT"/>
          </a:p>
        </p:txBody>
      </p:sp>
      <p:sp>
        <p:nvSpPr>
          <p:cNvPr id="5" name="Pavadinimo vietos rezervavimo ženklas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lt-LT" smtClean="0"/>
              <a:t>Spustelėkite, jei norite keisite ruoš. pav. stilių</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youtu.be/FJyAQf2KfK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antraštė 2"/>
          <p:cNvSpPr>
            <a:spLocks noGrp="1"/>
          </p:cNvSpPr>
          <p:nvPr>
            <p:ph type="subTitle" idx="1"/>
          </p:nvPr>
        </p:nvSpPr>
        <p:spPr>
          <a:xfrm>
            <a:off x="611560" y="5445224"/>
            <a:ext cx="8305800" cy="1125772"/>
          </a:xfrm>
        </p:spPr>
        <p:txBody>
          <a:bodyPr/>
          <a:lstStyle/>
          <a:p>
            <a:pPr algn="r"/>
            <a:r>
              <a:rPr lang="lt-LT" sz="1600" dirty="0" smtClean="0"/>
              <a:t>2011 lapkritis</a:t>
            </a:r>
          </a:p>
          <a:p>
            <a:pPr algn="r"/>
            <a:r>
              <a:rPr lang="lt-LT" sz="1200" dirty="0" smtClean="0"/>
              <a:t>gimnazija</a:t>
            </a:r>
            <a:endParaRPr lang="lt-LT" sz="1200" dirty="0" smtClean="0"/>
          </a:p>
          <a:p>
            <a:pPr algn="r"/>
            <a:r>
              <a:rPr lang="lt-LT" sz="1600" dirty="0" smtClean="0"/>
              <a:t>Roberta </a:t>
            </a:r>
            <a:r>
              <a:rPr lang="lt-LT" sz="1600" dirty="0" err="1" smtClean="0"/>
              <a:t>Čėsnaitė</a:t>
            </a:r>
            <a:r>
              <a:rPr lang="lt-LT" sz="1600" dirty="0" smtClean="0"/>
              <a:t>. </a:t>
            </a:r>
            <a:r>
              <a:rPr lang="lt-LT" sz="1600" dirty="0" smtClean="0"/>
              <a:t>4ga</a:t>
            </a:r>
            <a:endParaRPr lang="lt-LT" sz="1600" dirty="0"/>
          </a:p>
        </p:txBody>
      </p:sp>
      <p:sp>
        <p:nvSpPr>
          <p:cNvPr id="2" name="Antraštė 1"/>
          <p:cNvSpPr>
            <a:spLocks noGrp="1"/>
          </p:cNvSpPr>
          <p:nvPr>
            <p:ph type="ctrTitle"/>
          </p:nvPr>
        </p:nvSpPr>
        <p:spPr>
          <a:xfrm>
            <a:off x="1403648" y="764704"/>
            <a:ext cx="6336704" cy="2773288"/>
          </a:xfrm>
        </p:spPr>
        <p:txBody>
          <a:bodyPr/>
          <a:lstStyle/>
          <a:p>
            <a:r>
              <a:rPr lang="lt-LT" sz="6600" dirty="0" smtClean="0"/>
              <a:t>Sofoklis</a:t>
            </a:r>
            <a:br>
              <a:rPr lang="lt-LT" sz="6600" dirty="0" smtClean="0"/>
            </a:br>
            <a:r>
              <a:rPr lang="lt-LT" sz="6600" dirty="0" smtClean="0"/>
              <a:t>“Antigonė”</a:t>
            </a:r>
            <a:endParaRPr lang="lt-LT" sz="6600" dirty="0"/>
          </a:p>
        </p:txBody>
      </p:sp>
      <p:pic>
        <p:nvPicPr>
          <p:cNvPr id="1027" name="Picture 3"/>
          <p:cNvPicPr>
            <a:picLocks noChangeAspect="1" noChangeArrowheads="1"/>
          </p:cNvPicPr>
          <p:nvPr/>
        </p:nvPicPr>
        <p:blipFill>
          <a:blip r:embed="rId2" cstate="print"/>
          <a:srcRect/>
          <a:stretch>
            <a:fillRect/>
          </a:stretch>
        </p:blipFill>
        <p:spPr bwMode="auto">
          <a:xfrm>
            <a:off x="755576" y="3861048"/>
            <a:ext cx="1972816" cy="25687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a:xfrm>
            <a:off x="395536" y="457200"/>
            <a:ext cx="8291264" cy="1066800"/>
          </a:xfrm>
        </p:spPr>
        <p:txBody>
          <a:bodyPr>
            <a:normAutofit/>
          </a:bodyPr>
          <a:lstStyle/>
          <a:p>
            <a:r>
              <a:rPr lang="lt-LT" sz="4000" b="0" dirty="0" smtClean="0"/>
              <a:t>Sofoklis</a:t>
            </a:r>
            <a:r>
              <a:rPr lang="lt-LT" b="0" dirty="0" smtClean="0"/>
              <a:t> </a:t>
            </a:r>
            <a:r>
              <a:rPr lang="lt-LT" sz="2800" b="0" dirty="0" smtClean="0"/>
              <a:t>(apie 496-406 </a:t>
            </a:r>
            <a:r>
              <a:rPr lang="lt-LT" sz="2800" b="0" dirty="0" err="1" smtClean="0"/>
              <a:t>a.pr.Kr</a:t>
            </a:r>
            <a:r>
              <a:rPr lang="lt-LT" sz="2800" b="0" dirty="0" smtClean="0"/>
              <a:t>.)</a:t>
            </a:r>
            <a:endParaRPr lang="lt-LT" sz="2800" b="0" dirty="0"/>
          </a:p>
        </p:txBody>
      </p:sp>
      <p:pic>
        <p:nvPicPr>
          <p:cNvPr id="2050" name="Picture 2"/>
          <p:cNvPicPr>
            <a:picLocks noGrp="1" noChangeAspect="1" noChangeArrowheads="1"/>
          </p:cNvPicPr>
          <p:nvPr>
            <p:ph type="pic" idx="1"/>
          </p:nvPr>
        </p:nvPicPr>
        <p:blipFill>
          <a:blip r:embed="rId2" cstate="print"/>
          <a:srcRect t="4355" b="4355"/>
          <a:stretch>
            <a:fillRect/>
          </a:stretch>
        </p:blipFill>
        <p:spPr bwMode="auto">
          <a:xfrm>
            <a:off x="539553" y="2060848"/>
            <a:ext cx="3526154" cy="3258344"/>
          </a:xfrm>
          <a:prstGeom prst="rect">
            <a:avLst/>
          </a:prstGeom>
          <a:noFill/>
          <a:ln w="9525">
            <a:noFill/>
            <a:miter lim="800000"/>
            <a:headEnd/>
            <a:tailEnd/>
          </a:ln>
        </p:spPr>
      </p:pic>
      <p:sp>
        <p:nvSpPr>
          <p:cNvPr id="5" name="Teksto vietos rezervavimo ženklas 4"/>
          <p:cNvSpPr>
            <a:spLocks noGrp="1"/>
          </p:cNvSpPr>
          <p:nvPr>
            <p:ph type="body" sz="half" idx="2"/>
          </p:nvPr>
        </p:nvSpPr>
        <p:spPr>
          <a:xfrm>
            <a:off x="4355976" y="1600200"/>
            <a:ext cx="4330824" cy="4419600"/>
          </a:xfrm>
        </p:spPr>
        <p:txBody>
          <a:bodyPr>
            <a:noAutofit/>
          </a:bodyPr>
          <a:lstStyle/>
          <a:p>
            <a:r>
              <a:rPr lang="lt-LT" sz="2800" dirty="0" smtClean="0"/>
              <a:t>Žymiausias graikų tragikas, Atėnų pilietis, sukūręs apie 120 tragedijų, iš kurių išliko tik 7.  Šių tragedijų siužetai paimti iš </a:t>
            </a:r>
            <a:r>
              <a:rPr lang="lt-LT" sz="2800" dirty="0" err="1" smtClean="0"/>
              <a:t>Tėbų</a:t>
            </a:r>
            <a:r>
              <a:rPr lang="lt-LT" sz="2800" dirty="0" smtClean="0"/>
              <a:t> mitų ciklo.</a:t>
            </a:r>
            <a:endParaRPr lang="lt-LT"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urinio vietos rezervavimo ženklas 5"/>
          <p:cNvSpPr>
            <a:spLocks noGrp="1"/>
          </p:cNvSpPr>
          <p:nvPr>
            <p:ph idx="1"/>
          </p:nvPr>
        </p:nvSpPr>
        <p:spPr/>
        <p:txBody>
          <a:bodyPr>
            <a:normAutofit/>
          </a:bodyPr>
          <a:lstStyle/>
          <a:p>
            <a:r>
              <a:rPr lang="lt-LT" sz="2400" dirty="0" smtClean="0"/>
              <a:t>Sofoklis gimė 495 m. pr. m. e. netoli Atėnų, Kolone – mieste, kurio vardą vėliau poetas įamžino savo tragedijose.</a:t>
            </a:r>
          </a:p>
          <a:p>
            <a:r>
              <a:rPr lang="lt-LT" sz="2400" dirty="0" smtClean="0"/>
              <a:t>Jis buvo mėgstamas žiūrovų dramaturgas: net 24 kartus tragikų varžybose buvo laimėjęs pirmą vietą. </a:t>
            </a:r>
          </a:p>
          <a:p>
            <a:r>
              <a:rPr lang="lt-LT" sz="2400" dirty="0" smtClean="0"/>
              <a:t>Didžiausio garso sulaukė 2 jo tragedijos “Karalius </a:t>
            </a:r>
            <a:r>
              <a:rPr lang="lt-LT" sz="2400" dirty="0" err="1" smtClean="0"/>
              <a:t>Edipas</a:t>
            </a:r>
            <a:r>
              <a:rPr lang="lt-LT" sz="2400" dirty="0" smtClean="0"/>
              <a:t>” ir “Antigonė”.</a:t>
            </a:r>
          </a:p>
          <a:p>
            <a:r>
              <a:rPr lang="lt-LT" sz="2400" dirty="0" smtClean="0"/>
              <a:t>Gražios figūros ir veido, sveikas, ligų neliečiamas, visur saiką ir harmoniją išlaikąs Sofoklis buvo atėniečių garbinamas ir  net pačių dievų mylimuoju.</a:t>
            </a:r>
            <a:endParaRPr lang="lt-LT" sz="2400" dirty="0"/>
          </a:p>
        </p:txBody>
      </p:sp>
      <p:sp>
        <p:nvSpPr>
          <p:cNvPr id="7" name="Antraštė 6"/>
          <p:cNvSpPr>
            <a:spLocks noGrp="1"/>
          </p:cNvSpPr>
          <p:nvPr>
            <p:ph type="title"/>
          </p:nvPr>
        </p:nvSpPr>
        <p:spPr/>
        <p:txBody>
          <a:bodyPr/>
          <a:lstStyle/>
          <a:p>
            <a:r>
              <a:rPr lang="lt-LT" dirty="0" smtClean="0"/>
              <a:t>Gyvenimas ir asmenybė</a:t>
            </a:r>
            <a:endParaRPr lang="lt-L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pPr>
              <a:buNone/>
            </a:pPr>
            <a:r>
              <a:rPr lang="lt-LT" sz="2800" dirty="0" smtClean="0"/>
              <a:t>    </a:t>
            </a:r>
            <a:r>
              <a:rPr lang="lt-LT" sz="3200" dirty="0" smtClean="0"/>
              <a:t>Antigonė yra vienas gražiausių pasaulio literatūroj moters paveikslų. Jos išdidume blykčioja stipri valia, gilus protas, dar gilesnis jausmas ir skausmas. Žavi jos dvasios stiprybė, meilė, ištikimybė savo šeimai, pasiaukojimas. Jos paveikslas dažnai interpretuojamas kitų autorių kaip pasiaukojimo pavyzdys.</a:t>
            </a:r>
            <a:endParaRPr lang="lt-LT" sz="3200" dirty="0"/>
          </a:p>
        </p:txBody>
      </p:sp>
      <p:sp>
        <p:nvSpPr>
          <p:cNvPr id="3" name="Antraštė 2"/>
          <p:cNvSpPr>
            <a:spLocks noGrp="1"/>
          </p:cNvSpPr>
          <p:nvPr>
            <p:ph type="title"/>
          </p:nvPr>
        </p:nvSpPr>
        <p:spPr/>
        <p:txBody>
          <a:bodyPr/>
          <a:lstStyle/>
          <a:p>
            <a:r>
              <a:rPr lang="lt-LT" dirty="0" smtClean="0">
                <a:effectLst/>
              </a:rPr>
              <a:t>Kūrinio pavadinimo esmė</a:t>
            </a:r>
            <a:endParaRPr lang="lt-LT" dirty="0">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a:bodyPr>
          <a:lstStyle/>
          <a:p>
            <a:r>
              <a:rPr lang="lt-LT" sz="2800" dirty="0" smtClean="0"/>
              <a:t>Po </a:t>
            </a:r>
            <a:r>
              <a:rPr lang="lt-LT" sz="2800" dirty="0" err="1" smtClean="0"/>
              <a:t>Eteoklio</a:t>
            </a:r>
            <a:r>
              <a:rPr lang="lt-LT" sz="2800" dirty="0" smtClean="0"/>
              <a:t> ir </a:t>
            </a:r>
            <a:r>
              <a:rPr lang="lt-LT" sz="2800" dirty="0" err="1" smtClean="0"/>
              <a:t>Polineiko</a:t>
            </a:r>
            <a:r>
              <a:rPr lang="lt-LT" sz="2800" dirty="0" smtClean="0"/>
              <a:t>  mirties valdžia atitenka jų dėdei </a:t>
            </a:r>
            <a:r>
              <a:rPr lang="lt-LT" sz="2800" dirty="0" err="1" smtClean="0"/>
              <a:t>Kreontui</a:t>
            </a:r>
            <a:r>
              <a:rPr lang="lt-LT" sz="2800" dirty="0" smtClean="0"/>
              <a:t>.</a:t>
            </a:r>
          </a:p>
          <a:p>
            <a:r>
              <a:rPr lang="lt-LT" sz="2800" dirty="0" smtClean="0"/>
              <a:t> Naujasis valdovas iškilmingai palaidojo </a:t>
            </a:r>
            <a:r>
              <a:rPr lang="lt-LT" sz="2800" dirty="0" err="1" smtClean="0"/>
              <a:t>Tėbų</a:t>
            </a:r>
            <a:r>
              <a:rPr lang="lt-LT" sz="2800" dirty="0" smtClean="0"/>
              <a:t> gynėją </a:t>
            </a:r>
            <a:r>
              <a:rPr lang="lt-LT" sz="2800" dirty="0" err="1" smtClean="0"/>
              <a:t>Eteoklį</a:t>
            </a:r>
            <a:r>
              <a:rPr lang="lt-LT" sz="2800" dirty="0" smtClean="0"/>
              <a:t>, o </a:t>
            </a:r>
            <a:r>
              <a:rPr lang="lt-LT" sz="2800" dirty="0" err="1" smtClean="0"/>
              <a:t>Polineiką</a:t>
            </a:r>
            <a:r>
              <a:rPr lang="lt-LT" sz="2800" dirty="0" smtClean="0"/>
              <a:t>, atvedusį prie miesto svetimus būrius paliko nepalaidota. </a:t>
            </a:r>
          </a:p>
          <a:p>
            <a:r>
              <a:rPr lang="lt-LT" sz="2800" dirty="0" smtClean="0"/>
              <a:t>Žuvusiųjų sesuo Antigonė pagailėjusi </a:t>
            </a:r>
            <a:r>
              <a:rPr lang="lt-LT" sz="2800" dirty="0" err="1" smtClean="0"/>
              <a:t>Polineiko</a:t>
            </a:r>
            <a:r>
              <a:rPr lang="lt-LT" sz="2800" dirty="0" smtClean="0"/>
              <a:t> nusprendžia nepaisyti </a:t>
            </a:r>
            <a:r>
              <a:rPr lang="lt-LT" sz="2800" dirty="0" err="1" smtClean="0"/>
              <a:t>Kreonto</a:t>
            </a:r>
            <a:r>
              <a:rPr lang="lt-LT" sz="2800" dirty="0" smtClean="0"/>
              <a:t> draudimo ir ryžtingai nusprendžia: “Aš brolį savąją palaidosiu tikrai”.</a:t>
            </a:r>
            <a:endParaRPr lang="lt-LT" sz="2800" dirty="0"/>
          </a:p>
        </p:txBody>
      </p:sp>
      <p:sp>
        <p:nvSpPr>
          <p:cNvPr id="3" name="Antraštė 2"/>
          <p:cNvSpPr>
            <a:spLocks noGrp="1"/>
          </p:cNvSpPr>
          <p:nvPr>
            <p:ph type="title"/>
          </p:nvPr>
        </p:nvSpPr>
        <p:spPr/>
        <p:txBody>
          <a:bodyPr>
            <a:normAutofit/>
          </a:bodyPr>
          <a:lstStyle/>
          <a:p>
            <a:r>
              <a:rPr lang="lt-LT" sz="6600" dirty="0" smtClean="0"/>
              <a:t>Siužetas</a:t>
            </a:r>
            <a:endParaRPr lang="lt-LT" sz="6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r>
              <a:rPr lang="lt-LT" dirty="0" smtClean="0"/>
              <a:t>Antigonę remia ir jos sužadėtinis, </a:t>
            </a:r>
            <a:r>
              <a:rPr lang="lt-LT" dirty="0" err="1" smtClean="0"/>
              <a:t>Kreonto</a:t>
            </a:r>
            <a:r>
              <a:rPr lang="lt-LT" dirty="0" smtClean="0"/>
              <a:t> sūnus, </a:t>
            </a:r>
            <a:r>
              <a:rPr lang="lt-LT" dirty="0" err="1" smtClean="0"/>
              <a:t>Heimonas</a:t>
            </a:r>
            <a:r>
              <a:rPr lang="lt-LT" dirty="0" smtClean="0"/>
              <a:t>. Tik jam nepavyksta palenkti tėvo Antigonės pusėn.</a:t>
            </a:r>
          </a:p>
          <a:p>
            <a:r>
              <a:rPr lang="lt-LT" dirty="0" err="1" smtClean="0"/>
              <a:t>Kreontas</a:t>
            </a:r>
            <a:r>
              <a:rPr lang="lt-LT" dirty="0" smtClean="0"/>
              <a:t> įsako Antigonę gyvą užmūryti rūsyje. </a:t>
            </a:r>
          </a:p>
          <a:p>
            <a:r>
              <a:rPr lang="lt-LT" dirty="0" smtClean="0"/>
              <a:t>Vėliau įbaugintas pranašo </a:t>
            </a:r>
            <a:r>
              <a:rPr lang="lt-LT" dirty="0" err="1" smtClean="0"/>
              <a:t>Teiresijo</a:t>
            </a:r>
            <a:r>
              <a:rPr lang="lt-LT" dirty="0" smtClean="0"/>
              <a:t> kalbų karalius bando savo sprendimą pakeisti, bet jau per vėlu.</a:t>
            </a:r>
          </a:p>
          <a:p>
            <a:r>
              <a:rPr lang="lt-LT" dirty="0" smtClean="0"/>
              <a:t>Antigonė rūsyje pasikaria, o prie jos lavono nusižudo ir </a:t>
            </a:r>
            <a:r>
              <a:rPr lang="lt-LT" dirty="0" err="1" smtClean="0"/>
              <a:t>Heimonas</a:t>
            </a:r>
            <a:r>
              <a:rPr lang="lt-LT" dirty="0" smtClean="0"/>
              <a:t>.</a:t>
            </a:r>
            <a:endParaRPr lang="lt-LT" dirty="0"/>
          </a:p>
        </p:txBody>
      </p:sp>
      <p:sp>
        <p:nvSpPr>
          <p:cNvPr id="4" name="Antraštė 3"/>
          <p:cNvSpPr>
            <a:spLocks noGrp="1"/>
          </p:cNvSpPr>
          <p:nvPr>
            <p:ph type="title"/>
          </p:nvPr>
        </p:nvSpPr>
        <p:spPr/>
        <p:txBody>
          <a:bodyPr/>
          <a:lstStyle/>
          <a:p>
            <a:r>
              <a:rPr lang="lt-LT" dirty="0" smtClean="0"/>
              <a:t>Siužetas</a:t>
            </a:r>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pPr>
              <a:buNone/>
            </a:pPr>
            <a:r>
              <a:rPr lang="lt-LT" dirty="0" smtClean="0"/>
              <a:t>    </a:t>
            </a:r>
            <a:r>
              <a:rPr lang="lt-LT" sz="2800" dirty="0" smtClean="0"/>
              <a:t>„Antigonėje“ nagrinėjamos įvairios temos – abejonės politiniais įstatymais, konfliktinės atsakomybės savo šeimos nariams ir meilė jiems, taip pat lyčių dominavimo ir nuolankumo aspektai, pareigos jausmas.</a:t>
            </a:r>
          </a:p>
          <a:p>
            <a:pPr>
              <a:buNone/>
            </a:pPr>
            <a:endParaRPr lang="lt-LT" sz="2800" dirty="0" smtClean="0"/>
          </a:p>
          <a:p>
            <a:pPr>
              <a:buNone/>
            </a:pPr>
            <a:r>
              <a:rPr lang="lt-LT" sz="2800" dirty="0" smtClean="0"/>
              <a:t>    Ar sesers meilė broliams svarbesnė nei jos gyvenimas? Kodėl norint pagerbti šeimą reikia kentėti? Ar broliai verti tokios Antigonės aukos?</a:t>
            </a:r>
          </a:p>
          <a:p>
            <a:pPr>
              <a:buNone/>
            </a:pPr>
            <a:endParaRPr lang="lt-LT" dirty="0" smtClean="0"/>
          </a:p>
          <a:p>
            <a:pPr>
              <a:buNone/>
            </a:pPr>
            <a:endParaRPr lang="lt-LT" dirty="0"/>
          </a:p>
        </p:txBody>
      </p:sp>
      <p:sp>
        <p:nvSpPr>
          <p:cNvPr id="3" name="Antraštė 2"/>
          <p:cNvSpPr>
            <a:spLocks noGrp="1"/>
          </p:cNvSpPr>
          <p:nvPr>
            <p:ph type="title"/>
          </p:nvPr>
        </p:nvSpPr>
        <p:spPr/>
        <p:txBody>
          <a:bodyPr/>
          <a:lstStyle/>
          <a:p>
            <a:r>
              <a:rPr lang="lt-LT" dirty="0" smtClean="0"/>
              <a:t>Temos ir problemos</a:t>
            </a:r>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lnSpcReduction="10000"/>
          </a:bodyPr>
          <a:lstStyle/>
          <a:p>
            <a:r>
              <a:rPr lang="lt-LT" i="1" dirty="0" err="1" smtClean="0"/>
              <a:t>Kreontas</a:t>
            </a:r>
            <a:r>
              <a:rPr lang="lt-LT" i="1" dirty="0" smtClean="0"/>
              <a:t> </a:t>
            </a:r>
            <a:r>
              <a:rPr lang="lt-LT" dirty="0" smtClean="0"/>
              <a:t>gina valstybės reikalus. Jo įsitikinimu valdovo širdis turi būti griežta ir šalta, ji neturi sudrebėti nuo moters ašarų, sūnaus maldavimo. Įstatymams turi paklusti visi piliečiai, nes įstatymus saugo visi žmonės.</a:t>
            </a:r>
          </a:p>
          <a:p>
            <a:endParaRPr lang="lt-LT" dirty="0" smtClean="0"/>
          </a:p>
          <a:p>
            <a:r>
              <a:rPr lang="lt-LT" i="1" dirty="0" smtClean="0"/>
              <a:t>Antigonė </a:t>
            </a:r>
            <a:r>
              <a:rPr lang="lt-LT" dirty="0" smtClean="0"/>
              <a:t>gina šeimos ir giminės tradicijas. Ji gina “nerašytus įstatymus”, nes brolis brangesnis už viską pasaulyje. Ji jaučiasi labai vieniša, nes visa jos šeima mirusi, o likusi sesuo atsisako ir išsigąsta priešintis valdžios norams. Antigonė yra gražiausias žmogus tragedijoje, nes laikėsi amžinų, dievų nustatytų papročių ir įstatymų.</a:t>
            </a:r>
            <a:endParaRPr lang="lt-LT" i="1" dirty="0"/>
          </a:p>
        </p:txBody>
      </p:sp>
      <p:sp>
        <p:nvSpPr>
          <p:cNvPr id="3" name="Antraštė 2"/>
          <p:cNvSpPr>
            <a:spLocks noGrp="1"/>
          </p:cNvSpPr>
          <p:nvPr>
            <p:ph type="title"/>
          </p:nvPr>
        </p:nvSpPr>
        <p:spPr/>
        <p:txBody>
          <a:bodyPr/>
          <a:lstStyle/>
          <a:p>
            <a:r>
              <a:rPr lang="lt-LT" dirty="0" smtClean="0"/>
              <a:t>Pagrindiniai veikėjai</a:t>
            </a:r>
            <a:endParaRPr lang="lt-L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r>
              <a:rPr lang="lt-LT" i="1" dirty="0" err="1" smtClean="0"/>
              <a:t>Heimonas</a:t>
            </a:r>
            <a:r>
              <a:rPr lang="lt-LT" i="1" dirty="0" smtClean="0"/>
              <a:t> </a:t>
            </a:r>
            <a:r>
              <a:rPr lang="lt-LT" dirty="0" smtClean="0"/>
              <a:t>Antigonės sužadėtinis ir </a:t>
            </a:r>
            <a:r>
              <a:rPr lang="lt-LT" dirty="0" err="1" smtClean="0"/>
              <a:t>Kreonto</a:t>
            </a:r>
            <a:r>
              <a:rPr lang="lt-LT" dirty="0" smtClean="0"/>
              <a:t> sūnus, kuris jai pasikariant nusižudo prie jos lavono. Jis palaikė jos sprendimą dėl brolio laidojimo ir net bandė perkalbėti tėvą pakeisti nuosprendį, tačiau nesėkmingai.</a:t>
            </a:r>
          </a:p>
          <a:p>
            <a:endParaRPr lang="lt-LT" dirty="0" smtClean="0"/>
          </a:p>
          <a:p>
            <a:r>
              <a:rPr lang="lt-LT" i="1" dirty="0" err="1" smtClean="0"/>
              <a:t>Ismenė</a:t>
            </a:r>
            <a:r>
              <a:rPr lang="lt-LT" i="1" dirty="0" smtClean="0"/>
              <a:t> </a:t>
            </a:r>
            <a:r>
              <a:rPr lang="lt-LT" dirty="0" smtClean="0"/>
              <a:t>vienintelė likusi Antigonės sesuo, kuri atsisako jai padėti palaidoti brolį, nes bijojo priešintis valdžios norams.</a:t>
            </a:r>
            <a:endParaRPr lang="lt-LT" dirty="0"/>
          </a:p>
        </p:txBody>
      </p:sp>
      <p:sp>
        <p:nvSpPr>
          <p:cNvPr id="3" name="Antraštė 2"/>
          <p:cNvSpPr>
            <a:spLocks noGrp="1"/>
          </p:cNvSpPr>
          <p:nvPr>
            <p:ph type="title"/>
          </p:nvPr>
        </p:nvSpPr>
        <p:spPr/>
        <p:txBody>
          <a:bodyPr/>
          <a:lstStyle/>
          <a:p>
            <a:r>
              <a:rPr lang="lt-LT" dirty="0" smtClean="0"/>
              <a:t>Pagrindiniai veikėjai</a:t>
            </a:r>
            <a:endParaRPr lang="lt-L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a:bodyPr>
          <a:lstStyle/>
          <a:p>
            <a:r>
              <a:rPr lang="lt-LT" sz="3200" dirty="0" smtClean="0"/>
              <a:t>Šeimos ryšys – svarbiausias kiekvieno žmogaus gyvenime. </a:t>
            </a:r>
          </a:p>
          <a:p>
            <a:r>
              <a:rPr lang="lt-LT" sz="3200" dirty="0" smtClean="0"/>
              <a:t>Puoselėjamos tokios vertybės kaip meilė,  atsakomybė, atsidavimas, pagarba šeimai bei aplinkiniams.</a:t>
            </a:r>
          </a:p>
          <a:p>
            <a:r>
              <a:rPr lang="lt-LT" sz="3200" dirty="0" smtClean="0"/>
              <a:t>Jaučiamas stiprus šeimos ryšys, sesers atsidavimas šeimos nariams.</a:t>
            </a:r>
          </a:p>
        </p:txBody>
      </p:sp>
      <p:sp>
        <p:nvSpPr>
          <p:cNvPr id="3" name="Antraštė 2"/>
          <p:cNvSpPr>
            <a:spLocks noGrp="1"/>
          </p:cNvSpPr>
          <p:nvPr>
            <p:ph type="title"/>
          </p:nvPr>
        </p:nvSpPr>
        <p:spPr/>
        <p:txBody>
          <a:bodyPr/>
          <a:lstStyle/>
          <a:p>
            <a:r>
              <a:rPr lang="lt-LT" dirty="0" smtClean="0"/>
              <a:t>Kūrinio idėja ir vertybės</a:t>
            </a:r>
            <a:endParaRPr lang="lt-L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r>
              <a:rPr lang="lt-LT" dirty="0" smtClean="0"/>
              <a:t>“Vienas žodis atsveria gyvenimą ir kančias jame. Tas žodis – meilė.”</a:t>
            </a:r>
          </a:p>
          <a:p>
            <a:r>
              <a:rPr lang="lt-LT" dirty="0" smtClean="0"/>
              <a:t>“Ne valstybė, kur valdovas vienas.”</a:t>
            </a:r>
          </a:p>
          <a:p>
            <a:r>
              <a:rPr lang="lt-LT" dirty="0" smtClean="0"/>
              <a:t>“Tie, kurie suklydo, neturėdami blogų ketinimų, griežtai nesmerkiami.”</a:t>
            </a:r>
          </a:p>
          <a:p>
            <a:r>
              <a:rPr lang="lt-LT" dirty="0" smtClean="0"/>
              <a:t>“Laimė lydi ne silpnadvasius.”</a:t>
            </a:r>
          </a:p>
          <a:p>
            <a:r>
              <a:rPr lang="lt-LT" dirty="0" smtClean="0"/>
              <a:t>„Daug nuostabių daiktų pasauly,</a:t>
            </a:r>
          </a:p>
          <a:p>
            <a:pPr>
              <a:buNone/>
            </a:pPr>
            <a:r>
              <a:rPr lang="lt-LT" dirty="0" smtClean="0"/>
              <a:t>    Bet nuostabiausias jų – žmogus“</a:t>
            </a:r>
          </a:p>
        </p:txBody>
      </p:sp>
      <p:sp>
        <p:nvSpPr>
          <p:cNvPr id="3" name="Antraštė 2"/>
          <p:cNvSpPr>
            <a:spLocks noGrp="1"/>
          </p:cNvSpPr>
          <p:nvPr>
            <p:ph type="title"/>
          </p:nvPr>
        </p:nvSpPr>
        <p:spPr/>
        <p:txBody>
          <a:bodyPr/>
          <a:lstStyle/>
          <a:p>
            <a:r>
              <a:rPr lang="lt-LT" dirty="0" smtClean="0"/>
              <a:t>Citatos</a:t>
            </a:r>
            <a:endParaRPr lang="lt-L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323528" y="457200"/>
            <a:ext cx="8363272" cy="1066800"/>
          </a:xfrm>
        </p:spPr>
        <p:txBody>
          <a:bodyPr>
            <a:normAutofit/>
          </a:bodyPr>
          <a:lstStyle/>
          <a:p>
            <a:r>
              <a:rPr lang="lt-LT" sz="4400" b="0" dirty="0" smtClean="0"/>
              <a:t>Kūrinio aktualumas</a:t>
            </a:r>
            <a:endParaRPr lang="lt-LT" sz="4400" b="0" dirty="0"/>
          </a:p>
        </p:txBody>
      </p:sp>
      <p:sp>
        <p:nvSpPr>
          <p:cNvPr id="6" name="Teksto vietos rezervavimo ženklas 5"/>
          <p:cNvSpPr>
            <a:spLocks noGrp="1"/>
          </p:cNvSpPr>
          <p:nvPr>
            <p:ph type="body" sz="half" idx="2"/>
          </p:nvPr>
        </p:nvSpPr>
        <p:spPr>
          <a:xfrm>
            <a:off x="5436096" y="1600200"/>
            <a:ext cx="3250704" cy="4419600"/>
          </a:xfrm>
        </p:spPr>
        <p:txBody>
          <a:bodyPr>
            <a:normAutofit lnSpcReduction="10000"/>
          </a:bodyPr>
          <a:lstStyle/>
          <a:p>
            <a:r>
              <a:rPr lang="lt-LT" sz="2000" dirty="0" smtClean="0"/>
              <a:t>Šių laikų žmonės dažnai pamiršta tikrąsias šeimos vertybes. </a:t>
            </a:r>
          </a:p>
          <a:p>
            <a:r>
              <a:rPr lang="lt-LT" sz="2000" dirty="0" smtClean="0"/>
              <a:t>Kodėl šeima reikalinga ir kas tokie be jos žmonės būtų?</a:t>
            </a:r>
          </a:p>
          <a:p>
            <a:r>
              <a:rPr lang="lt-LT" sz="2000" dirty="0" smtClean="0"/>
              <a:t>Daugelio užmiršti gilūs tarpusavio ryšiai, bendravimas, pasiaukojimas, pagarba šeimoje.</a:t>
            </a:r>
            <a:endParaRPr lang="lt-LT" sz="2000" dirty="0"/>
          </a:p>
        </p:txBody>
      </p:sp>
      <p:pic>
        <p:nvPicPr>
          <p:cNvPr id="3074" name="Picture 2"/>
          <p:cNvPicPr>
            <a:picLocks noGrp="1" noChangeAspect="1" noChangeArrowheads="1"/>
          </p:cNvPicPr>
          <p:nvPr>
            <p:ph type="pic" idx="1"/>
          </p:nvPr>
        </p:nvPicPr>
        <p:blipFill>
          <a:blip r:embed="rId2" cstate="print"/>
          <a:srcRect t="3797" b="3797"/>
          <a:stretch>
            <a:fillRect/>
          </a:stretch>
        </p:blipFill>
        <p:spPr bwMode="auto">
          <a:xfrm>
            <a:off x="457200" y="1484784"/>
            <a:ext cx="4907757" cy="45350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urinio vietos rezervavimo ženklas 7"/>
          <p:cNvSpPr>
            <a:spLocks noGrp="1"/>
          </p:cNvSpPr>
          <p:nvPr>
            <p:ph idx="1"/>
          </p:nvPr>
        </p:nvSpPr>
        <p:spPr>
          <a:xfrm>
            <a:off x="467544" y="1484784"/>
            <a:ext cx="8229600" cy="4572000"/>
          </a:xfrm>
        </p:spPr>
        <p:txBody>
          <a:bodyPr>
            <a:normAutofit/>
          </a:bodyPr>
          <a:lstStyle/>
          <a:p>
            <a:r>
              <a:rPr lang="lt-LT" dirty="0" smtClean="0"/>
              <a:t>Kokios vertybės šeimoje yra puoselėjamos XXI a. žmogaus gyvenime?</a:t>
            </a:r>
          </a:p>
          <a:p>
            <a:r>
              <a:rPr lang="lt-LT" dirty="0" smtClean="0"/>
              <a:t>Pasiaukojimas- tai teigiama vertybė, kurią privalo turėti kiekvienas. Ar sutinkate su šiuo teiginiu? Argumentuokite.</a:t>
            </a:r>
          </a:p>
          <a:p>
            <a:r>
              <a:rPr lang="lt-LT" dirty="0" smtClean="0"/>
              <a:t> Ar sutinkate su šiuo Sofoklio teiginiu: “</a:t>
            </a:r>
            <a:r>
              <a:rPr lang="it-IT" dirty="0" smtClean="0"/>
              <a:t>Dideli darbai nepadaromi iš karto.</a:t>
            </a:r>
            <a:r>
              <a:rPr lang="lt-LT" dirty="0" smtClean="0"/>
              <a:t>”?  Argumentuokite, kodėl taip? Kodėl ne?</a:t>
            </a:r>
          </a:p>
          <a:p>
            <a:r>
              <a:rPr lang="lt-LT" dirty="0" smtClean="0"/>
              <a:t>Ar rastume šiuolaikinėje kartoje tokių Sofoklio “pasiaukojančių </a:t>
            </a:r>
            <a:r>
              <a:rPr lang="lt-LT" dirty="0" err="1" smtClean="0"/>
              <a:t>Antigonių</a:t>
            </a:r>
            <a:r>
              <a:rPr lang="lt-LT" dirty="0" smtClean="0"/>
              <a:t>”? </a:t>
            </a:r>
          </a:p>
          <a:p>
            <a:endParaRPr lang="lt-LT" dirty="0"/>
          </a:p>
        </p:txBody>
      </p:sp>
      <p:sp>
        <p:nvSpPr>
          <p:cNvPr id="7" name="Antraštė 6"/>
          <p:cNvSpPr>
            <a:spLocks noGrp="1"/>
          </p:cNvSpPr>
          <p:nvPr>
            <p:ph type="title"/>
          </p:nvPr>
        </p:nvSpPr>
        <p:spPr/>
        <p:txBody>
          <a:bodyPr/>
          <a:lstStyle/>
          <a:p>
            <a:r>
              <a:rPr lang="lt-LT" dirty="0" smtClean="0"/>
              <a:t>Temos samprotavimo rašiniui</a:t>
            </a:r>
            <a:endParaRPr lang="lt-L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a:bodyPr>
          <a:lstStyle/>
          <a:p>
            <a:pPr>
              <a:buNone/>
            </a:pPr>
            <a:r>
              <a:rPr lang="lt-LT" sz="2800" dirty="0" smtClean="0"/>
              <a:t>   Šioje tragedijoje Sofoklis parodo dviejų stiprių asmenybių </a:t>
            </a:r>
            <a:r>
              <a:rPr lang="lt-LT" sz="2800" dirty="0" err="1" smtClean="0"/>
              <a:t>Kreonto</a:t>
            </a:r>
            <a:r>
              <a:rPr lang="lt-LT" sz="2800" dirty="0" smtClean="0"/>
              <a:t> ir Antigonės susidūrimą. Šios asmenybės atstovauja dviem poliams: </a:t>
            </a:r>
            <a:r>
              <a:rPr lang="lt-LT" sz="2800" dirty="0" err="1" smtClean="0"/>
              <a:t>Kreontas</a:t>
            </a:r>
            <a:r>
              <a:rPr lang="lt-LT" sz="2800" dirty="0" smtClean="0"/>
              <a:t> gina valstybės reikalus, o Antigonė šeimos ir giminės tradicijas. Visi tragedijos veikėjai nepaprastai ryžtingi, veiklūs, jokių nuolaidų nepripažįsta. Šis kūrinys priverčia susimąstyti apie šeimą ir apie vertybes, kurias žmonės dažnai pamiršta.</a:t>
            </a:r>
            <a:endParaRPr lang="lt-LT" sz="2800" dirty="0"/>
          </a:p>
        </p:txBody>
      </p:sp>
      <p:sp>
        <p:nvSpPr>
          <p:cNvPr id="3" name="Antraštė 2"/>
          <p:cNvSpPr>
            <a:spLocks noGrp="1"/>
          </p:cNvSpPr>
          <p:nvPr>
            <p:ph type="title"/>
          </p:nvPr>
        </p:nvSpPr>
        <p:spPr/>
        <p:txBody>
          <a:bodyPr/>
          <a:lstStyle/>
          <a:p>
            <a:r>
              <a:rPr lang="lt-LT" dirty="0" smtClean="0"/>
              <a:t>Apibendrinimas</a:t>
            </a:r>
            <a:endParaRPr lang="lt-L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r>
              <a:rPr lang="lt-LT" dirty="0" smtClean="0"/>
              <a:t>1961 m. graikų kalba sukurtas filmas “Antigonė” ,kurio režisierius </a:t>
            </a:r>
            <a:r>
              <a:rPr lang="lt-LT" dirty="0" err="1" smtClean="0"/>
              <a:t>Yorgos</a:t>
            </a:r>
            <a:r>
              <a:rPr lang="lt-LT" dirty="0" smtClean="0"/>
              <a:t> </a:t>
            </a:r>
            <a:r>
              <a:rPr lang="lt-LT" dirty="0" err="1" smtClean="0"/>
              <a:t>Javellas</a:t>
            </a:r>
            <a:r>
              <a:rPr lang="lt-LT" dirty="0" smtClean="0"/>
              <a:t>. </a:t>
            </a:r>
            <a:r>
              <a:rPr lang="lt-LT" dirty="0" smtClean="0">
                <a:hlinkClick r:id="rId2"/>
              </a:rPr>
              <a:t>http://youtu.be/FJyAQf2KfKk</a:t>
            </a:r>
            <a:r>
              <a:rPr lang="lt-LT" dirty="0" smtClean="0"/>
              <a:t> </a:t>
            </a:r>
          </a:p>
          <a:p>
            <a:r>
              <a:rPr lang="lt-LT" dirty="0" smtClean="0"/>
              <a:t>ANTIGONĖ (NE MITAS) sukurtas teatro “Atviras ratas” spektaklis pagal Sofoklio „Antigonę“ ir antikinį mitą. Režisierė: Ieva </a:t>
            </a:r>
            <a:r>
              <a:rPr lang="lt-LT" dirty="0" err="1" smtClean="0"/>
              <a:t>Stundžytė</a:t>
            </a:r>
            <a:r>
              <a:rPr lang="lt-LT" dirty="0" smtClean="0"/>
              <a:t>. </a:t>
            </a:r>
            <a:endParaRPr lang="lt-LT" dirty="0"/>
          </a:p>
        </p:txBody>
      </p:sp>
      <p:sp>
        <p:nvSpPr>
          <p:cNvPr id="3" name="Antraštė 2"/>
          <p:cNvSpPr>
            <a:spLocks noGrp="1"/>
          </p:cNvSpPr>
          <p:nvPr>
            <p:ph type="title"/>
          </p:nvPr>
        </p:nvSpPr>
        <p:spPr/>
        <p:txBody>
          <a:bodyPr/>
          <a:lstStyle/>
          <a:p>
            <a:r>
              <a:rPr lang="lt-LT" dirty="0" smtClean="0"/>
              <a:t>“Antigonė” ekranizacija</a:t>
            </a:r>
            <a:endParaRPr lang="lt-L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opierius">
  <a:themeElements>
    <a:clrScheme name="Popierius">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opierius">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opierius">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238</TotalTime>
  <Words>793</Words>
  <Application>Microsoft Office PowerPoint</Application>
  <PresentationFormat>Demonstracija ekrane (4:3)</PresentationFormat>
  <Paragraphs>59</Paragraphs>
  <Slides>15</Slides>
  <Notes>0</Notes>
  <HiddenSlides>0</HiddenSlides>
  <MMClips>0</MMClips>
  <ScaleCrop>false</ScaleCrop>
  <HeadingPairs>
    <vt:vector size="4" baseType="variant">
      <vt:variant>
        <vt:lpstr>Tema</vt:lpstr>
      </vt:variant>
      <vt:variant>
        <vt:i4>1</vt:i4>
      </vt:variant>
      <vt:variant>
        <vt:lpstr>Skaidrių pavadinimai</vt:lpstr>
      </vt:variant>
      <vt:variant>
        <vt:i4>15</vt:i4>
      </vt:variant>
    </vt:vector>
  </HeadingPairs>
  <TitlesOfParts>
    <vt:vector size="16" baseType="lpstr">
      <vt:lpstr>Popierius</vt:lpstr>
      <vt:lpstr>Sofoklis “Antigonė”</vt:lpstr>
      <vt:lpstr>Sofoklis (apie 496-406 a.pr.Kr.)</vt:lpstr>
      <vt:lpstr>Gyvenimas ir asmenybė</vt:lpstr>
      <vt:lpstr>Kūrinio pavadinimo esmė</vt:lpstr>
      <vt:lpstr>Siužetas</vt:lpstr>
      <vt:lpstr>Siužetas</vt:lpstr>
      <vt:lpstr>Temos ir problemos</vt:lpstr>
      <vt:lpstr>Pagrindiniai veikėjai</vt:lpstr>
      <vt:lpstr>Pagrindiniai veikėjai</vt:lpstr>
      <vt:lpstr>Kūrinio idėja ir vertybės</vt:lpstr>
      <vt:lpstr>Citatos</vt:lpstr>
      <vt:lpstr>Kūrinio aktualumas</vt:lpstr>
      <vt:lpstr>Temos samprotavimo rašiniui</vt:lpstr>
      <vt:lpstr>Apibendrinimas</vt:lpstr>
      <vt:lpstr>“Antigonė” ekranizacija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Sofoklis “Antigonė”</dc:title>
  <dc:creator>Roberta</dc:creator>
  <cp:lastModifiedBy>Petras</cp:lastModifiedBy>
  <cp:revision>27</cp:revision>
  <dcterms:created xsi:type="dcterms:W3CDTF">2011-11-21T17:35:18Z</dcterms:created>
  <dcterms:modified xsi:type="dcterms:W3CDTF">2011-11-26T14:51:43Z</dcterms:modified>
</cp:coreProperties>
</file>