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0" r:id="rId3"/>
    <p:sldId id="257" r:id="rId4"/>
    <p:sldId id="258" r:id="rId5"/>
    <p:sldId id="271" r:id="rId6"/>
    <p:sldId id="273" r:id="rId7"/>
    <p:sldId id="259" r:id="rId8"/>
    <p:sldId id="264" r:id="rId9"/>
    <p:sldId id="275" r:id="rId10"/>
    <p:sldId id="261" r:id="rId11"/>
    <p:sldId id="262" r:id="rId12"/>
    <p:sldId id="270" r:id="rId13"/>
    <p:sldId id="263" r:id="rId14"/>
    <p:sldId id="272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</p:grpSp>
      <p:sp>
        <p:nvSpPr>
          <p:cNvPr id="5144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5145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lt-LT" smtClean="0"/>
              <a:t>Spustelėkite ruošinio paantraštės stiliui keisti</a:t>
            </a:r>
            <a:endParaRPr lang="en-US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00FF663-E8DD-49AF-9FBD-1E2B99FB0FE4}" type="datetimeFigureOut">
              <a:rPr lang="en-US" smtClean="0"/>
              <a:pPr/>
              <a:t>11/5/2011</a:t>
            </a:fld>
            <a:endParaRPr lang="en-US" dirty="0"/>
          </a:p>
        </p:txBody>
      </p:sp>
      <p:sp>
        <p:nvSpPr>
          <p:cNvPr id="27" name="Rectangle 2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28" name="Rectangle 2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5F8D4-70CF-47C2-BD0D-434A18C5D7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05F8D4-70CF-47C2-BD0D-434A18C5D7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0FF663-E8DD-49AF-9FBD-1E2B99FB0FE4}" type="datetimeFigureOut">
              <a:rPr lang="en-US" smtClean="0"/>
              <a:pPr/>
              <a:t>11/5/2011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05F8D4-70CF-47C2-BD0D-434A18C5D7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0FF663-E8DD-49AF-9FBD-1E2B99FB0FE4}" type="datetimeFigureOut">
              <a:rPr lang="en-US" smtClean="0"/>
              <a:pPr/>
              <a:t>11/5/2011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05F8D4-70CF-47C2-BD0D-434A18C5D7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0FF663-E8DD-49AF-9FBD-1E2B99FB0FE4}" type="datetimeFigureOut">
              <a:rPr lang="en-US" smtClean="0"/>
              <a:pPr/>
              <a:t>11/5/2011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05F8D4-70CF-47C2-BD0D-434A18C5D7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0FF663-E8DD-49AF-9FBD-1E2B99FB0FE4}" type="datetimeFigureOut">
              <a:rPr lang="en-US" smtClean="0"/>
              <a:pPr/>
              <a:t>11/5/2011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05F8D4-70CF-47C2-BD0D-434A18C5D7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0FF663-E8DD-49AF-9FBD-1E2B99FB0FE4}" type="datetimeFigureOut">
              <a:rPr lang="en-US" smtClean="0"/>
              <a:pPr/>
              <a:t>11/5/2011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05F8D4-70CF-47C2-BD0D-434A18C5D7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0FF663-E8DD-49AF-9FBD-1E2B99FB0FE4}" type="datetimeFigureOut">
              <a:rPr lang="en-US" smtClean="0"/>
              <a:pPr/>
              <a:t>11/5/2011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05F8D4-70CF-47C2-BD0D-434A18C5D7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0FF663-E8DD-49AF-9FBD-1E2B99FB0FE4}" type="datetimeFigureOut">
              <a:rPr lang="en-US" smtClean="0"/>
              <a:pPr/>
              <a:t>11/5/2011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t-LT" noProof="0" smtClean="0"/>
              <a:t>Spustelėkite piktogramą, jei norite įtraukti paveikslėlį</a:t>
            </a:r>
            <a:endParaRPr lang="lt-LT" noProof="0" smtClean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05F8D4-70CF-47C2-BD0D-434A18C5D7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0FF663-E8DD-49AF-9FBD-1E2B99FB0FE4}" type="datetimeFigureOut">
              <a:rPr lang="en-US" smtClean="0"/>
              <a:pPr/>
              <a:t>11/5/2011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05F8D4-70CF-47C2-BD0D-434A18C5D7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0FF663-E8DD-49AF-9FBD-1E2B99FB0FE4}" type="datetimeFigureOut">
              <a:rPr lang="en-US" smtClean="0"/>
              <a:pPr/>
              <a:t>11/5/2011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05F8D4-70CF-47C2-BD0D-434A18C5D7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0FF663-E8DD-49AF-9FBD-1E2B99FB0FE4}" type="datetimeFigureOut">
              <a:rPr lang="en-US" smtClean="0"/>
              <a:pPr/>
              <a:t>11/5/2011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4099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0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1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2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3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4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5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6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7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8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9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0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1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2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3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4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5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6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7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8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9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</p:grpSp>
      <p:sp>
        <p:nvSpPr>
          <p:cNvPr id="4120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Spustelėkite, jei norite keisite ruoš. pav. stilių</a:t>
            </a:r>
            <a:endParaRPr lang="en-US" smtClean="0"/>
          </a:p>
        </p:txBody>
      </p:sp>
      <p:sp>
        <p:nvSpPr>
          <p:cNvPr id="4121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smtClean="0"/>
          </a:p>
        </p:txBody>
      </p:sp>
      <p:sp>
        <p:nvSpPr>
          <p:cNvPr id="4122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4123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0405F8D4-70CF-47C2-BD0D-434A18C5D7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124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B00FF663-E8DD-49AF-9FBD-1E2B99FB0FE4}" type="datetimeFigureOut">
              <a:rPr lang="en-US" smtClean="0"/>
              <a:pPr/>
              <a:t>11/5/2011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09600" y="1828800"/>
            <a:ext cx="8229600" cy="2209800"/>
          </a:xfrm>
        </p:spPr>
        <p:txBody>
          <a:bodyPr>
            <a:normAutofit/>
          </a:bodyPr>
          <a:lstStyle/>
          <a:p>
            <a:pPr algn="ctr"/>
            <a:r>
              <a:rPr lang="en-US" i="1" dirty="0" smtClean="0"/>
              <a:t>XX</a:t>
            </a:r>
            <a:r>
              <a:rPr lang="en-US" b="0" i="1" dirty="0" smtClean="0">
                <a:solidFill>
                  <a:schemeClr val="tx2"/>
                </a:solidFill>
              </a:rPr>
              <a:t> </a:t>
            </a:r>
            <a:r>
              <a:rPr lang="en-US" b="0" i="1" dirty="0" smtClean="0">
                <a:solidFill>
                  <a:schemeClr val="tx2"/>
                </a:solidFill>
              </a:rPr>
              <a:t>a. antrosios pus</a:t>
            </a:r>
            <a:r>
              <a:rPr lang="lt-LT" b="0" i="1" dirty="0" smtClean="0">
                <a:solidFill>
                  <a:schemeClr val="tx2"/>
                </a:solidFill>
              </a:rPr>
              <a:t>ės teatras</a:t>
            </a:r>
            <a:endParaRPr lang="en-US" b="0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153400" cy="1295400"/>
          </a:xfrm>
        </p:spPr>
        <p:txBody>
          <a:bodyPr>
            <a:normAutofit/>
          </a:bodyPr>
          <a:lstStyle/>
          <a:p>
            <a:r>
              <a:rPr lang="lt-LT" sz="7200" b="0" dirty="0" smtClean="0">
                <a:solidFill>
                  <a:schemeClr val="tx2"/>
                </a:solidFill>
              </a:rPr>
              <a:t>Teatras Europoje</a:t>
            </a:r>
            <a:endParaRPr lang="en-US" sz="7200" b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6800088" cy="1143000"/>
          </a:xfrm>
        </p:spPr>
        <p:txBody>
          <a:bodyPr/>
          <a:lstStyle/>
          <a:p>
            <a:pPr algn="l"/>
            <a:r>
              <a:rPr lang="lt-LT" dirty="0" smtClean="0">
                <a:solidFill>
                  <a:schemeClr val="tx2"/>
                </a:solidFill>
              </a:rPr>
              <a:t>Šiuolaikinis teatras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lt-LT" dirty="0" smtClean="0"/>
              <a:t>Vienas </a:t>
            </a:r>
            <a:r>
              <a:rPr lang="lt-LT" dirty="0" smtClean="0"/>
              <a:t>iš stipriausių  šio laikotarpio teatro bruožų – gebėjimas atsinaujinti, veikiant dinamiškiems tarptautiniams ir tarpkultūriniams sąlyčiams.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6172200" cy="1143000"/>
          </a:xfrm>
        </p:spPr>
        <p:txBody>
          <a:bodyPr/>
          <a:lstStyle/>
          <a:p>
            <a:pPr algn="l"/>
            <a:r>
              <a:rPr lang="lt-LT" dirty="0" smtClean="0">
                <a:solidFill>
                  <a:schemeClr val="tx2"/>
                </a:solidFill>
              </a:rPr>
              <a:t>Teatras Prancūzijoje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28888" cy="48006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lt-LT" dirty="0" smtClean="0"/>
              <a:t>Paryžiuje </a:t>
            </a:r>
            <a:r>
              <a:rPr lang="lt-LT" i="1" dirty="0" smtClean="0"/>
              <a:t>Ariane Mnouchkine </a:t>
            </a:r>
            <a:r>
              <a:rPr lang="lt-LT" dirty="0" smtClean="0"/>
              <a:t>su „</a:t>
            </a:r>
            <a:r>
              <a:rPr lang="lt-LT" i="1" dirty="0" smtClean="0"/>
              <a:t>Theatre du Soleil</a:t>
            </a:r>
            <a:r>
              <a:rPr lang="lt-LT" dirty="0" smtClean="0"/>
              <a:t> “ trupe labai įtaigiai pastatė „</a:t>
            </a:r>
            <a:r>
              <a:rPr lang="lt-LT" i="1" dirty="0" smtClean="0"/>
              <a:t>Les Atrides</a:t>
            </a:r>
            <a:r>
              <a:rPr lang="lt-LT" dirty="0" smtClean="0"/>
              <a:t>“</a:t>
            </a:r>
            <a:r>
              <a:rPr lang="lt-LT" i="1" dirty="0" smtClean="0"/>
              <a:t>, </a:t>
            </a:r>
            <a:r>
              <a:rPr lang="lt-LT" dirty="0" smtClean="0"/>
              <a:t>keturių dramų dešimt valandų trunkantį graikų  tragedijų ciklą, kuriame aktoriai vilkėjo apeiginius azijietiškus kostiumus, o choro choreografija imitavo Pietų Indijos </a:t>
            </a:r>
            <a:r>
              <a:rPr lang="lt-LT" i="1" dirty="0" smtClean="0"/>
              <a:t>Kathalaki</a:t>
            </a:r>
            <a:r>
              <a:rPr lang="lt-LT" dirty="0" smtClean="0"/>
              <a:t> šokio dramas. Spektaklio muziką atliko virš </a:t>
            </a:r>
            <a:r>
              <a:rPr lang="en-US" dirty="0" smtClean="0"/>
              <a:t>140 </a:t>
            </a:r>
            <a:r>
              <a:rPr lang="lt-LT" dirty="0" smtClean="0"/>
              <a:t>egzotiškų instrumentų, kurioje</a:t>
            </a:r>
            <a:r>
              <a:rPr lang="en-US" dirty="0" smtClean="0"/>
              <a:t> </a:t>
            </a:r>
            <a:r>
              <a:rPr lang="en-US" dirty="0" err="1" smtClean="0"/>
              <a:t>buvo</a:t>
            </a:r>
            <a:r>
              <a:rPr lang="lt-LT" dirty="0" smtClean="0"/>
              <a:t> jungiamos rytietiškos improvizacijos ir moderni vakarietiška muzika.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chemeClr val="tx2"/>
                </a:solidFill>
              </a:rPr>
              <a:t>„ Chichester Festival “ teatro interjeras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lum contrast="20000"/>
          </a:blip>
          <a:srcRect t="7343" b="19224"/>
          <a:stretch>
            <a:fillRect/>
          </a:stretch>
        </p:blipFill>
        <p:spPr bwMode="auto">
          <a:xfrm>
            <a:off x="0" y="1752600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chemeClr val="tx2"/>
                </a:solidFill>
              </a:rPr>
              <a:t>Keturių dramų ciklas</a:t>
            </a:r>
            <a:r>
              <a:rPr lang="lt-LT" i="1" dirty="0" smtClean="0">
                <a:solidFill>
                  <a:schemeClr val="tx2"/>
                </a:solidFill>
              </a:rPr>
              <a:t> </a:t>
            </a:r>
            <a:r>
              <a:rPr lang="lt-LT" dirty="0" smtClean="0">
                <a:solidFill>
                  <a:schemeClr val="tx2"/>
                </a:solidFill>
              </a:rPr>
              <a:t>„ </a:t>
            </a:r>
            <a:r>
              <a:rPr lang="lt-LT" i="1" dirty="0" smtClean="0">
                <a:solidFill>
                  <a:schemeClr val="tx2"/>
                </a:solidFill>
              </a:rPr>
              <a:t>Les Atrides</a:t>
            </a:r>
            <a:r>
              <a:rPr lang="lt-LT" dirty="0" smtClean="0">
                <a:solidFill>
                  <a:schemeClr val="tx2"/>
                </a:solidFill>
              </a:rPr>
              <a:t> “ 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905000"/>
            <a:ext cx="6867467" cy="4340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5486400" cy="1143000"/>
          </a:xfrm>
        </p:spPr>
        <p:txBody>
          <a:bodyPr/>
          <a:lstStyle/>
          <a:p>
            <a:pPr algn="l"/>
            <a:r>
              <a:rPr lang="lt-LT" dirty="0" smtClean="0">
                <a:solidFill>
                  <a:schemeClr val="tx2"/>
                </a:solidFill>
              </a:rPr>
              <a:t>Teatras Anglijoje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00288" cy="5410200"/>
          </a:xfrm>
        </p:spPr>
        <p:txBody>
          <a:bodyPr>
            <a:normAutofit fontScale="70000" lnSpcReduction="20000"/>
          </a:bodyPr>
          <a:lstStyle/>
          <a:p>
            <a:r>
              <a:rPr lang="lt-LT" sz="3600" dirty="0" smtClean="0"/>
              <a:t>Teatrui turėjo įtakos kintanti žiūrovų auditorija , jo vaizduojamos visuomenės reikalavimai bei moterų sąjūdis</a:t>
            </a:r>
            <a:r>
              <a:rPr lang="lt-LT" sz="3600" dirty="0" smtClean="0"/>
              <a:t>.</a:t>
            </a:r>
          </a:p>
          <a:p>
            <a:endParaRPr lang="lt-LT" sz="3600" dirty="0" smtClean="0"/>
          </a:p>
          <a:p>
            <a:r>
              <a:rPr lang="lt-LT" sz="3600" i="1" dirty="0" smtClean="0"/>
              <a:t>Caryl Churchill</a:t>
            </a:r>
            <a:r>
              <a:rPr lang="lt-LT" sz="3600" dirty="0" smtClean="0"/>
              <a:t>, vienos iškiliausių britų dramaturgių, spektaklyje „ </a:t>
            </a:r>
            <a:r>
              <a:rPr lang="lt-LT" sz="3600" i="1" dirty="0" smtClean="0"/>
              <a:t>Top Girls</a:t>
            </a:r>
            <a:r>
              <a:rPr lang="lt-LT" sz="3600" dirty="0" smtClean="0"/>
              <a:t> “</a:t>
            </a:r>
            <a:r>
              <a:rPr lang="lt-LT" sz="3600" i="1" dirty="0" smtClean="0"/>
              <a:t> </a:t>
            </a:r>
            <a:r>
              <a:rPr lang="lt-LT" sz="3600" dirty="0" smtClean="0"/>
              <a:t>vaizduojama moterų drama, </a:t>
            </a:r>
            <a:r>
              <a:rPr lang="lt-LT" sz="3600" dirty="0" smtClean="0"/>
              <a:t>peržengianti </a:t>
            </a:r>
            <a:r>
              <a:rPr lang="lt-LT" sz="3600" dirty="0" smtClean="0"/>
              <a:t>vaizduotės ribas</a:t>
            </a:r>
            <a:r>
              <a:rPr lang="lt-LT" sz="3600" dirty="0" smtClean="0"/>
              <a:t>.</a:t>
            </a:r>
          </a:p>
          <a:p>
            <a:endParaRPr lang="lt-LT" sz="3600" i="1" dirty="0" smtClean="0"/>
          </a:p>
          <a:p>
            <a:r>
              <a:rPr lang="lt-LT" sz="3600" i="1" dirty="0" smtClean="0"/>
              <a:t>Simonas McBurney</a:t>
            </a:r>
            <a:r>
              <a:rPr lang="lt-LT" sz="3600" dirty="0" smtClean="0"/>
              <a:t>, Londone įkurtos trupės „ </a:t>
            </a:r>
            <a:r>
              <a:rPr lang="lt-LT" sz="3600" i="1" dirty="0" smtClean="0"/>
              <a:t>Theatre de Complicite</a:t>
            </a:r>
            <a:r>
              <a:rPr lang="lt-LT" sz="3600" dirty="0" smtClean="0"/>
              <a:t> “</a:t>
            </a:r>
            <a:r>
              <a:rPr lang="lt-LT" sz="3600" i="1" dirty="0" smtClean="0"/>
              <a:t> </a:t>
            </a:r>
            <a:r>
              <a:rPr lang="lt-LT" sz="3600" dirty="0" smtClean="0"/>
              <a:t>meno vadovas, maištaudamas prieš priimtos tarties anglų teatrą, sukūrė tokius originalius scenos kūrinius kaip „ </a:t>
            </a:r>
            <a:r>
              <a:rPr lang="lt-LT" sz="3600" i="1" dirty="0" smtClean="0"/>
              <a:t>Trys Liuci Šabrol gyvenimai </a:t>
            </a:r>
            <a:r>
              <a:rPr lang="lt-LT" sz="3600" dirty="0" smtClean="0"/>
              <a:t>“</a:t>
            </a:r>
            <a:r>
              <a:rPr lang="lt-LT" sz="3600" i="1" dirty="0" smtClean="0"/>
              <a:t>,</a:t>
            </a:r>
          </a:p>
          <a:p>
            <a:pPr>
              <a:buNone/>
            </a:pPr>
            <a:r>
              <a:rPr lang="lt-LT" sz="3600" i="1" dirty="0" smtClean="0"/>
              <a:t> </a:t>
            </a:r>
            <a:r>
              <a:rPr lang="lt-LT" sz="3600" dirty="0" smtClean="0"/>
              <a:t>„ </a:t>
            </a:r>
            <a:r>
              <a:rPr lang="lt-LT" sz="3600" i="1" dirty="0" smtClean="0"/>
              <a:t>Krokodilų gatvė</a:t>
            </a:r>
            <a:r>
              <a:rPr lang="lt-LT" sz="3600" dirty="0" smtClean="0"/>
              <a:t> “. Šiuose pastatymuose remtasi įvairialype daugiatautės trupės patirtim ir poetine vizija.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5715000" cy="1143000"/>
          </a:xfrm>
        </p:spPr>
        <p:txBody>
          <a:bodyPr/>
          <a:lstStyle/>
          <a:p>
            <a:r>
              <a:rPr lang="lt-LT" dirty="0" smtClean="0">
                <a:solidFill>
                  <a:schemeClr val="tx1"/>
                </a:solidFill>
              </a:rPr>
              <a:t>Teatras Vokietijoje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552688" cy="4800600"/>
          </a:xfrm>
        </p:spPr>
        <p:txBody>
          <a:bodyPr/>
          <a:lstStyle/>
          <a:p>
            <a:endParaRPr lang="lt-LT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</a:t>
            </a:r>
            <a:r>
              <a:rPr lang="lt-LT" dirty="0" smtClean="0"/>
              <a:t>Režisierius </a:t>
            </a:r>
            <a:r>
              <a:rPr lang="lt-LT" i="1" dirty="0" smtClean="0"/>
              <a:t>Robertas Wilsonas </a:t>
            </a:r>
            <a:r>
              <a:rPr lang="lt-LT" dirty="0" smtClean="0"/>
              <a:t>pelnė </a:t>
            </a:r>
            <a:r>
              <a:rPr lang="lt-LT" dirty="0" smtClean="0"/>
              <a:t>pripažinim</a:t>
            </a:r>
            <a:r>
              <a:rPr lang="lt-LT" dirty="0" smtClean="0"/>
              <a:t>ą</a:t>
            </a:r>
            <a:r>
              <a:rPr lang="lt-LT" dirty="0" smtClean="0"/>
              <a:t> </a:t>
            </a:r>
            <a:r>
              <a:rPr lang="lt-LT" dirty="0" smtClean="0"/>
              <a:t>visoje Europoje, ypač Vokietijoje, už gigantiškus scenovaizdžius, milžiniškas mašinerijas barokinius kostiumus ir sudėtingą apšvietimą. Jo spektakliai </a:t>
            </a:r>
            <a:r>
              <a:rPr lang="lt-LT" dirty="0" smtClean="0"/>
              <a:t>:</a:t>
            </a:r>
          </a:p>
          <a:p>
            <a:pPr>
              <a:buNone/>
            </a:pPr>
            <a:r>
              <a:rPr lang="lt-LT" dirty="0" smtClean="0"/>
              <a:t> </a:t>
            </a:r>
            <a:r>
              <a:rPr lang="lt-LT" dirty="0" smtClean="0"/>
              <a:t>„ </a:t>
            </a:r>
            <a:r>
              <a:rPr lang="lt-LT" i="1" dirty="0" smtClean="0"/>
              <a:t>Einstein on the beach</a:t>
            </a:r>
            <a:r>
              <a:rPr lang="lt-LT" dirty="0" smtClean="0"/>
              <a:t> “</a:t>
            </a:r>
            <a:r>
              <a:rPr lang="lt-LT" i="1" dirty="0" smtClean="0"/>
              <a:t>, </a:t>
            </a:r>
            <a:r>
              <a:rPr lang="lt-LT" dirty="0" smtClean="0"/>
              <a:t>„ </a:t>
            </a:r>
            <a:r>
              <a:rPr lang="lt-LT" i="1" dirty="0" smtClean="0"/>
              <a:t>Time Rocker</a:t>
            </a:r>
            <a:r>
              <a:rPr lang="lt-LT" dirty="0" smtClean="0"/>
              <a:t> “</a:t>
            </a:r>
            <a:r>
              <a:rPr lang="lt-LT" i="1" dirty="0" smtClean="0"/>
              <a:t>, </a:t>
            </a:r>
            <a:r>
              <a:rPr lang="lt-LT" dirty="0" smtClean="0"/>
              <a:t>„ </a:t>
            </a:r>
            <a:r>
              <a:rPr lang="lt-LT" i="1" dirty="0" smtClean="0"/>
              <a:t>A letter for Queen Victoria</a:t>
            </a:r>
            <a:r>
              <a:rPr lang="lt-LT" dirty="0" smtClean="0"/>
              <a:t> “</a:t>
            </a:r>
            <a:r>
              <a:rPr lang="lt-LT" i="1" dirty="0" smtClean="0"/>
              <a:t> </a:t>
            </a:r>
            <a:r>
              <a:rPr lang="lt-LT" dirty="0" smtClean="0"/>
              <a:t>bei „ </a:t>
            </a:r>
            <a:r>
              <a:rPr lang="lt-LT" i="1" dirty="0" smtClean="0"/>
              <a:t>The Life and Times of Joseph Stalin</a:t>
            </a:r>
            <a:r>
              <a:rPr lang="lt-LT" dirty="0" smtClean="0"/>
              <a:t> “</a:t>
            </a:r>
            <a:r>
              <a:rPr lang="lt-LT" i="1" dirty="0" smtClean="0"/>
              <a:t>.</a:t>
            </a:r>
            <a:endParaRPr lang="en-US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chemeClr val="tx2"/>
                </a:solidFill>
              </a:rPr>
              <a:t>Spektaklis „ </a:t>
            </a:r>
            <a:r>
              <a:rPr lang="lt-LT" dirty="0" smtClean="0">
                <a:solidFill>
                  <a:schemeClr val="tx2"/>
                </a:solidFill>
              </a:rPr>
              <a:t>Ein</a:t>
            </a:r>
            <a:r>
              <a:rPr lang="lt-LT" dirty="0" smtClean="0"/>
              <a:t>š</a:t>
            </a:r>
            <a:r>
              <a:rPr lang="lt-LT" dirty="0" smtClean="0">
                <a:solidFill>
                  <a:schemeClr val="tx2"/>
                </a:solidFill>
              </a:rPr>
              <a:t>teinas </a:t>
            </a:r>
            <a:r>
              <a:rPr lang="lt-LT" dirty="0" smtClean="0">
                <a:solidFill>
                  <a:schemeClr val="tx2"/>
                </a:solidFill>
              </a:rPr>
              <a:t>paplūdimy “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6146" name="Picture 2" descr="F:\Scan0006 - Copy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00200"/>
            <a:ext cx="7351993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2209800"/>
            <a:ext cx="8001000" cy="1600200"/>
          </a:xfrm>
        </p:spPr>
        <p:txBody>
          <a:bodyPr>
            <a:normAutofit/>
          </a:bodyPr>
          <a:lstStyle/>
          <a:p>
            <a:r>
              <a:rPr lang="lt-LT" sz="7200" b="0" dirty="0" smtClean="0">
                <a:solidFill>
                  <a:schemeClr val="tx2"/>
                </a:solidFill>
              </a:rPr>
              <a:t>Teatras Amerikoje</a:t>
            </a:r>
            <a:endParaRPr lang="en-US" sz="7200" b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457200" y="381000"/>
            <a:ext cx="8686800" cy="5562600"/>
          </a:xfrm>
        </p:spPr>
        <p:txBody>
          <a:bodyPr>
            <a:normAutofit/>
          </a:bodyPr>
          <a:lstStyle/>
          <a:p>
            <a:pPr>
              <a:buNone/>
            </a:pPr>
            <a:endParaRPr lang="lt-LT" dirty="0" smtClean="0"/>
          </a:p>
          <a:p>
            <a:r>
              <a:rPr lang="lt-LT" dirty="0" smtClean="0"/>
              <a:t>Įsikūrė keletas vien juodaodžių trupių </a:t>
            </a:r>
            <a:r>
              <a:rPr lang="lt-LT" dirty="0" smtClean="0"/>
              <a:t>(„</a:t>
            </a:r>
            <a:r>
              <a:rPr lang="lt-LT" i="1" dirty="0" smtClean="0"/>
              <a:t>Negro </a:t>
            </a:r>
            <a:r>
              <a:rPr lang="lt-LT" i="1" dirty="0" err="1" smtClean="0"/>
              <a:t>Ensembly</a:t>
            </a:r>
            <a:r>
              <a:rPr lang="lt-LT" i="1" dirty="0" smtClean="0"/>
              <a:t> </a:t>
            </a:r>
            <a:r>
              <a:rPr lang="lt-LT" i="1" dirty="0" err="1" smtClean="0"/>
              <a:t>Company</a:t>
            </a:r>
            <a:r>
              <a:rPr lang="lt-LT" i="1" dirty="0" smtClean="0"/>
              <a:t>“ </a:t>
            </a:r>
            <a:r>
              <a:rPr lang="lt-LT" dirty="0" smtClean="0"/>
              <a:t>) </a:t>
            </a:r>
            <a:r>
              <a:rPr lang="lt-LT" dirty="0" smtClean="0"/>
              <a:t>bei moterų trupių, kurios siekė statyti moterų autorių dramas ir įsitvirtinti visose profesionaliojo teatro veiklos srityse.</a:t>
            </a:r>
          </a:p>
          <a:p>
            <a:endParaRPr lang="lt-LT" dirty="0" smtClean="0"/>
          </a:p>
          <a:p>
            <a:r>
              <a:rPr lang="lt-LT" dirty="0" smtClean="0"/>
              <a:t>Formuojasi mažumų drama. Didžiausią išliekamąją vertę turėjo realistinis teatras </a:t>
            </a:r>
            <a:r>
              <a:rPr lang="en-US" dirty="0" smtClean="0"/>
              <a:t>(</a:t>
            </a:r>
            <a:r>
              <a:rPr lang="en-US" i="1" dirty="0" smtClean="0"/>
              <a:t>Augusto </a:t>
            </a:r>
            <a:r>
              <a:rPr lang="en-US" i="1" dirty="0" err="1" smtClean="0"/>
              <a:t>Wilsono</a:t>
            </a:r>
            <a:r>
              <a:rPr lang="en-US" i="1" dirty="0" smtClean="0"/>
              <a:t> </a:t>
            </a:r>
            <a:r>
              <a:rPr lang="en-US" dirty="0" smtClean="0"/>
              <a:t>k</a:t>
            </a:r>
            <a:r>
              <a:rPr lang="lt-LT" dirty="0" smtClean="0"/>
              <a:t>ūriniai)</a:t>
            </a:r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>
                <a:solidFill>
                  <a:schemeClr val="tx2"/>
                </a:solidFill>
              </a:rPr>
              <a:t>„ Negro Ensemble “ trupės nariai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2050" name="Picture 2" descr="F:\Scan0002 - Copy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295400"/>
            <a:ext cx="7048656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152400" y="609600"/>
            <a:ext cx="8763000" cy="5318125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Amerikiečių režisieriai itin drąsiai pasitelkė naują teatro technologiją, kurdami unikalius ir plataus užmojo draminius vaizdus. „ </a:t>
            </a:r>
            <a:r>
              <a:rPr lang="lt-LT" i="1" dirty="0" smtClean="0"/>
              <a:t>Wooster</a:t>
            </a:r>
            <a:r>
              <a:rPr lang="lt-LT" dirty="0" smtClean="0"/>
              <a:t> “ trupės </a:t>
            </a:r>
            <a:r>
              <a:rPr lang="en-US" dirty="0" smtClean="0"/>
              <a:t>1992 m. </a:t>
            </a:r>
            <a:r>
              <a:rPr lang="lt-LT" noProof="1" smtClean="0"/>
              <a:t>pastatyt</a:t>
            </a:r>
            <a:r>
              <a:rPr lang="lt-LT" noProof="1" smtClean="0"/>
              <a:t>uose </a:t>
            </a:r>
            <a:r>
              <a:rPr lang="lt-LT" noProof="1" smtClean="0"/>
              <a:t>spektakliuose </a:t>
            </a:r>
            <a:r>
              <a:rPr lang="en-US" dirty="0" smtClean="0"/>
              <a:t>: </a:t>
            </a:r>
            <a:r>
              <a:rPr lang="lt-LT" dirty="0" smtClean="0"/>
              <a:t>„ </a:t>
            </a:r>
            <a:r>
              <a:rPr lang="en-US" i="1" dirty="0" smtClean="0"/>
              <a:t>M</a:t>
            </a:r>
            <a:r>
              <a:rPr lang="lt-LT" i="1" dirty="0" smtClean="0"/>
              <a:t>ūsų miestelio pastatymas “, „ Namų šviesos </a:t>
            </a:r>
            <a:r>
              <a:rPr lang="lt-LT" dirty="0" smtClean="0"/>
              <a:t>“ vartojama elektroninė teatro kalba, naudojami televizijos ekranai.</a:t>
            </a:r>
            <a:endParaRPr lang="en-US" dirty="0" smtClean="0"/>
          </a:p>
          <a:p>
            <a:pPr>
              <a:buNone/>
            </a:pPr>
            <a:endParaRPr lang="lt-LT" dirty="0" smtClean="0"/>
          </a:p>
          <a:p>
            <a:r>
              <a:rPr lang="en-US" dirty="0" smtClean="0"/>
              <a:t>1988 m. </a:t>
            </a:r>
            <a:r>
              <a:rPr lang="lt-LT" dirty="0" smtClean="0"/>
              <a:t>r</a:t>
            </a:r>
            <a:r>
              <a:rPr lang="en-US" dirty="0" smtClean="0"/>
              <a:t>e</a:t>
            </a:r>
            <a:r>
              <a:rPr lang="lt-LT" dirty="0" smtClean="0"/>
              <a:t>žisierius </a:t>
            </a:r>
            <a:r>
              <a:rPr lang="lt-LT" i="1" dirty="0" smtClean="0"/>
              <a:t>Johnas Dexteris </a:t>
            </a:r>
            <a:r>
              <a:rPr lang="lt-LT" dirty="0" smtClean="0"/>
              <a:t>Brodvėjuje pastatė elegantišką spektaklį „ </a:t>
            </a:r>
            <a:r>
              <a:rPr lang="lt-LT" i="1" dirty="0" smtClean="0"/>
              <a:t>Mesjė Baterflai </a:t>
            </a:r>
            <a:r>
              <a:rPr lang="lt-LT" dirty="0" smtClean="0"/>
              <a:t>“, kuriame įtaigiai derino kultūrų sankirtas, perteikė azijietiškos Amerikos patirtį.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r>
              <a:rPr lang="lt-LT" dirty="0" smtClean="0">
                <a:solidFill>
                  <a:schemeClr val="tx2"/>
                </a:solidFill>
              </a:rPr>
              <a:t>Pjesė „ Mesjė Baterflai “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3075" name="Picture 3" descr="F:\Scan0007.tif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2438400" y="990600"/>
            <a:ext cx="4476176" cy="53972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sz="6600" b="0" dirty="0" smtClean="0">
                <a:solidFill>
                  <a:schemeClr val="tx2"/>
                </a:solidFill>
              </a:rPr>
              <a:t>A</a:t>
            </a:r>
            <a:r>
              <a:rPr lang="lt-LT" sz="6600" b="0" dirty="0" smtClean="0">
                <a:solidFill>
                  <a:schemeClr val="tx2"/>
                </a:solidFill>
              </a:rPr>
              <a:t>čiū už dėmesį</a:t>
            </a:r>
            <a:r>
              <a:rPr lang="en-US" sz="6600" b="0" dirty="0" smtClean="0">
                <a:solidFill>
                  <a:schemeClr val="tx2"/>
                </a:solidFill>
              </a:rPr>
              <a:t> !</a:t>
            </a:r>
            <a:r>
              <a:rPr lang="lt-LT" sz="6600" b="0" dirty="0" smtClean="0">
                <a:solidFill>
                  <a:schemeClr val="tx2"/>
                </a:solidFill>
              </a:rPr>
              <a:t> </a:t>
            </a:r>
            <a:br>
              <a:rPr lang="lt-LT" sz="6600" b="0" dirty="0" smtClean="0">
                <a:solidFill>
                  <a:schemeClr val="tx2"/>
                </a:solidFill>
              </a:rPr>
            </a:br>
            <a:endParaRPr lang="en-US" sz="6600" b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Curtain Call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Curtain Cal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urtain Call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rtain Call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210</TotalTime>
  <Words>392</Words>
  <Application>Microsoft Office PowerPoint</Application>
  <PresentationFormat>Demonstracija ekrane (4:3)</PresentationFormat>
  <Paragraphs>32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16" baseType="lpstr">
      <vt:lpstr>Tema1</vt:lpstr>
      <vt:lpstr>XX a. antrosios pusės teatras</vt:lpstr>
      <vt:lpstr>Teatras Europoje</vt:lpstr>
      <vt:lpstr>Šiuolaikinis teatras</vt:lpstr>
      <vt:lpstr>Teatras Prancūzijoje</vt:lpstr>
      <vt:lpstr>„ Chichester Festival “ teatro interjeras</vt:lpstr>
      <vt:lpstr>Keturių dramų ciklas „ Les Atrides “ </vt:lpstr>
      <vt:lpstr>Teatras Anglijoje</vt:lpstr>
      <vt:lpstr>Teatras Vokietijoje</vt:lpstr>
      <vt:lpstr>Spektaklis „ Einšteinas paplūdimy “</vt:lpstr>
      <vt:lpstr>Teatras Amerikoje</vt:lpstr>
      <vt:lpstr>Skaidrė 11</vt:lpstr>
      <vt:lpstr>„ Negro Ensemble “ trupės nariai</vt:lpstr>
      <vt:lpstr>Skaidrė 13</vt:lpstr>
      <vt:lpstr>Pjesė „ Mesjė Baterflai “</vt:lpstr>
      <vt:lpstr>Ačiū už dėmesį !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 a. antrosios pusės teatras</dc:title>
  <dc:creator>Beata</dc:creator>
  <cp:lastModifiedBy>MOKYTOJA</cp:lastModifiedBy>
  <cp:revision>27</cp:revision>
  <dcterms:created xsi:type="dcterms:W3CDTF">2011-04-05T14:56:42Z</dcterms:created>
  <dcterms:modified xsi:type="dcterms:W3CDTF">2011-11-05T17:07:25Z</dcterms:modified>
</cp:coreProperties>
</file>