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3" r:id="rId3"/>
    <p:sldId id="258" r:id="rId4"/>
    <p:sldId id="265" r:id="rId5"/>
    <p:sldId id="259" r:id="rId6"/>
    <p:sldId id="260" r:id="rId7"/>
    <p:sldId id="264" r:id="rId8"/>
    <p:sldId id="261" r:id="rId9"/>
    <p:sldId id="262" r:id="rId10"/>
    <p:sldId id="266"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D0E38C-119C-445A-9C1D-D8686F439D03}" type="datetimeFigureOut">
              <a:rPr lang="lt-LT" smtClean="0"/>
              <a:pPr/>
              <a:t>2011.10.24</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E0A44-B39E-45A2-A003-0882A1A03686}"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Naudodamiesi papildoma medžiaga, mokiniai gebės interpretuoti A.Vaičiulaičio novelę „Tavo</a:t>
            </a:r>
            <a:r>
              <a:rPr lang="lt-LT" baseline="0" dirty="0" smtClean="0"/>
              <a:t> veido šviesa</a:t>
            </a:r>
            <a:r>
              <a:rPr lang="lt-LT" dirty="0" smtClean="0"/>
              <a:t>" ir atliks 3 teksto analizės užduotis</a:t>
            </a:r>
            <a:r>
              <a:rPr lang="lt-LT" baseline="0" dirty="0" smtClean="0"/>
              <a:t> bei kurs pastraipą.</a:t>
            </a:r>
            <a:endParaRPr lang="lt-LT" dirty="0" smtClean="0"/>
          </a:p>
          <a:p>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1</a:t>
            </a:fld>
            <a:endParaRPr lang="lt-L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dirty="0" smtClean="0"/>
              <a:t>Rašo,</a:t>
            </a:r>
            <a:r>
              <a:rPr lang="lt-LT" baseline="0" dirty="0" smtClean="0"/>
              <a:t> po to pasitikriname- skaitome</a:t>
            </a:r>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3</a:t>
            </a:fld>
            <a:endParaRPr lang="lt-L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dirty="0" smtClean="0"/>
              <a:t>Palyginkite </a:t>
            </a:r>
            <a:r>
              <a:rPr lang="lt-LT" dirty="0" smtClean="0">
                <a:sym typeface="Wingdings" pitchFamily="2" charset="2"/>
              </a:rPr>
              <a:t></a:t>
            </a:r>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4</a:t>
            </a:fld>
            <a:endParaRPr lang="lt-L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200" kern="1200" dirty="0" smtClean="0">
                <a:solidFill>
                  <a:schemeClr val="tx1"/>
                </a:solidFill>
                <a:latin typeface="+mn-lt"/>
                <a:ea typeface="+mn-ea"/>
                <a:cs typeface="+mn-cs"/>
              </a:rPr>
              <a:t>Atsisveikinimas su gyvenimu (arba: kelionė į amžinuosius namus).</a:t>
            </a:r>
          </a:p>
          <a:p>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5</a:t>
            </a:fld>
            <a:endParaRPr lang="lt-L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200" kern="1200" dirty="0" smtClean="0">
                <a:solidFill>
                  <a:schemeClr val="tx1"/>
                </a:solidFill>
                <a:latin typeface="+mn-lt"/>
                <a:ea typeface="+mn-ea"/>
                <a:cs typeface="+mn-cs"/>
              </a:rPr>
              <a:t>KODĖL ŽMOGUS LIEKA VIENIŠAS IR VIENAS, TOLIMAS PASAULIUI IR SAVO PATIES NUGYVENTAM GYVENIMUI? Tai egzistencialistinė ribinė situacija.</a:t>
            </a:r>
          </a:p>
          <a:p>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6</a:t>
            </a:fld>
            <a:endParaRPr lang="lt-L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7</a:t>
            </a:fld>
            <a:endParaRPr lang="lt-L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8</a:t>
            </a:fld>
            <a:endParaRPr lang="lt-L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dirty="0" smtClean="0"/>
              <a:t>Jei</a:t>
            </a:r>
            <a:r>
              <a:rPr lang="lt-LT" baseline="0" dirty="0" smtClean="0"/>
              <a:t> nespėsime, liks n</a:t>
            </a:r>
            <a:r>
              <a:rPr lang="lt-LT" dirty="0" smtClean="0"/>
              <a:t>amų darbams</a:t>
            </a:r>
            <a:r>
              <a:rPr lang="lt-LT" baseline="0" dirty="0" smtClean="0"/>
              <a:t> </a:t>
            </a:r>
            <a:r>
              <a:rPr lang="lt-LT" baseline="0" dirty="0" smtClean="0">
                <a:sym typeface="Wingdings" pitchFamily="2" charset="2"/>
              </a:rPr>
              <a:t></a:t>
            </a:r>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9</a:t>
            </a:fld>
            <a:endParaRPr lang="lt-L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Pamokos pabaigoje. Įsivertinimas.</a:t>
            </a:r>
          </a:p>
          <a:p>
            <a:endParaRPr lang="lt-LT" dirty="0"/>
          </a:p>
        </p:txBody>
      </p:sp>
      <p:sp>
        <p:nvSpPr>
          <p:cNvPr id="4" name="Skaidrės numerio vietos rezervavimo ženklas 3"/>
          <p:cNvSpPr>
            <a:spLocks noGrp="1"/>
          </p:cNvSpPr>
          <p:nvPr>
            <p:ph type="sldNum" sz="quarter" idx="10"/>
          </p:nvPr>
        </p:nvSpPr>
        <p:spPr/>
        <p:txBody>
          <a:bodyPr/>
          <a:lstStyle/>
          <a:p>
            <a:fld id="{E20E0A44-B39E-45A2-A003-0882A1A03686}" type="slidenum">
              <a:rPr lang="lt-LT" smtClean="0"/>
              <a:pPr/>
              <a:t>10</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1">
        <a:schemeClr val="bg2"/>
      </p:bgRef>
    </p:bg>
    <p:spTree>
      <p:nvGrpSpPr>
        <p:cNvPr id="1" name=""/>
        <p:cNvGrpSpPr/>
        <p:nvPr/>
      </p:nvGrpSpPr>
      <p:grpSpPr>
        <a:xfrm>
          <a:off x="0" y="0"/>
          <a:ext cx="0" cy="0"/>
          <a:chOff x="0" y="0"/>
          <a:chExt cx="0" cy="0"/>
        </a:xfrm>
      </p:grpSpPr>
      <p:sp>
        <p:nvSpPr>
          <p:cNvPr id="15" name="Stačiakampis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Stačiakampis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Paantraštė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Datos vietos rezervavimo ženklas 27"/>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17" name="Poraštės vietos rezervavimo ženklas 16"/>
          <p:cNvSpPr>
            <a:spLocks noGrp="1"/>
          </p:cNvSpPr>
          <p:nvPr>
            <p:ph type="ftr" sz="quarter" idx="11"/>
          </p:nvPr>
        </p:nvSpPr>
        <p:spPr/>
        <p:txBody>
          <a:bodyPr/>
          <a:lstStyle/>
          <a:p>
            <a:endParaRPr lang="lt-LT"/>
          </a:p>
        </p:txBody>
      </p:sp>
      <p:sp>
        <p:nvSpPr>
          <p:cNvPr id="7" name="Tiesioji jungtis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tačiakampis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as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as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kaidrės numerio vietos rezervavimo ženklas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86A37C0-3CD2-4835-9CCA-035940F93612}" type="slidenum">
              <a:rPr lang="lt-LT" smtClean="0"/>
              <a:pPr/>
              <a:t>‹#›</a:t>
            </a:fld>
            <a:endParaRPr lang="lt-LT"/>
          </a:p>
        </p:txBody>
      </p:sp>
      <p:sp>
        <p:nvSpPr>
          <p:cNvPr id="8" name="Antraštė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bg>
      <p:bgRef idx="1001">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solidFill>
                  <a:schemeClr val="accent3">
                    <a:shade val="75000"/>
                  </a:schemeClr>
                </a:solidFill>
              </a:defRPr>
            </a:lvl1pPr>
          </a:lstStyle>
          <a:p>
            <a:r>
              <a:rPr kumimoji="0" lang="lt-LT" smtClean="0"/>
              <a:t>Spustelėkite, jei norite keisite ruoš. pav. stilių</a:t>
            </a:r>
            <a:endParaRPr kumimoji="0" lang="en-US"/>
          </a:p>
        </p:txBody>
      </p:sp>
      <p:sp>
        <p:nvSpPr>
          <p:cNvPr id="4" name="Datos vietos rezervavimo ženklas 3"/>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a:xfrm>
            <a:off x="4361688" y="1026372"/>
            <a:ext cx="457200" cy="441325"/>
          </a:xfrm>
        </p:spPr>
        <p:txBody>
          <a:bodyPr/>
          <a:lstStyle/>
          <a:p>
            <a:fld id="{D86A37C0-3CD2-4835-9CCA-035940F93612}" type="slidenum">
              <a:rPr lang="lt-LT" smtClean="0"/>
              <a:pPr/>
              <a:t>‹#›</a:t>
            </a:fld>
            <a:endParaRPr lang="lt-LT"/>
          </a:p>
        </p:txBody>
      </p:sp>
      <p:sp>
        <p:nvSpPr>
          <p:cNvPr id="8" name="Turinio vietos rezervavimo ženklas 7"/>
          <p:cNvSpPr>
            <a:spLocks noGrp="1"/>
          </p:cNvSpPr>
          <p:nvPr>
            <p:ph sz="quarter" idx="1"/>
          </p:nvPr>
        </p:nvSpPr>
        <p:spPr>
          <a:xfrm>
            <a:off x="301752" y="1527048"/>
            <a:ext cx="850392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1">
        <a:schemeClr val="bg1"/>
      </p:bgRef>
    </p:bg>
    <p:spTree>
      <p:nvGrpSpPr>
        <p:cNvPr id="1" name=""/>
        <p:cNvGrpSpPr/>
        <p:nvPr/>
      </p:nvGrpSpPr>
      <p:grpSpPr>
        <a:xfrm>
          <a:off x="0" y="0"/>
          <a:ext cx="0" cy="0"/>
          <a:chOff x="0" y="0"/>
          <a:chExt cx="0" cy="0"/>
        </a:xfrm>
      </p:grpSpPr>
      <p:sp>
        <p:nvSpPr>
          <p:cNvPr id="17" name="Stačiakampis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Stačiakampis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Stačiakampis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ksto vietos rezervavimo ženklas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13" name="Stačiakampis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tačiakampis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Poraštės vietos rezervavimo ženklas 4"/>
          <p:cNvSpPr>
            <a:spLocks noGrp="1"/>
          </p:cNvSpPr>
          <p:nvPr>
            <p:ph type="ftr" sz="quarter" idx="11"/>
          </p:nvPr>
        </p:nvSpPr>
        <p:spPr/>
        <p:txBody>
          <a:bodyPr/>
          <a:lstStyle/>
          <a:p>
            <a:endParaRPr lang="lt-LT"/>
          </a:p>
        </p:txBody>
      </p:sp>
      <p:sp>
        <p:nvSpPr>
          <p:cNvPr id="4" name="Datos vietos rezervavimo ženklas 3"/>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8" name="Tiesioji jungtis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as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as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kaidrės numerio vietos rezervavimo ženklas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86A37C0-3CD2-4835-9CCA-035940F93612}" type="slidenum">
              <a:rPr lang="lt-LT" smtClean="0"/>
              <a:pPr/>
              <a:t>‹#›</a:t>
            </a:fld>
            <a:endParaRPr lang="lt-LT"/>
          </a:p>
        </p:txBody>
      </p:sp>
      <p:sp>
        <p:nvSpPr>
          <p:cNvPr id="2" name="Antraštė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bg>
      <p:bgRef idx="1001">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301752" y="228600"/>
            <a:ext cx="8534400" cy="758952"/>
          </a:xfrm>
        </p:spPr>
        <p:txBody>
          <a:bodyPr/>
          <a:lstStyle/>
          <a:p>
            <a:r>
              <a:rPr kumimoji="0" lang="lt-LT" smtClean="0"/>
              <a:t>Spustelėkite, jei norite keisite ruoš. pav. stilių</a:t>
            </a:r>
            <a:endParaRPr kumimoji="0" lang="en-US"/>
          </a:p>
        </p:txBody>
      </p:sp>
      <p:sp>
        <p:nvSpPr>
          <p:cNvPr id="5" name="Datos vietos rezervavimo ženklas 4"/>
          <p:cNvSpPr>
            <a:spLocks noGrp="1"/>
          </p:cNvSpPr>
          <p:nvPr>
            <p:ph type="dt" sz="half" idx="10"/>
          </p:nvPr>
        </p:nvSpPr>
        <p:spPr>
          <a:xfrm>
            <a:off x="5791200" y="6409944"/>
            <a:ext cx="3044952" cy="365760"/>
          </a:xfrm>
        </p:spPr>
        <p:txBody>
          <a:bodyPr/>
          <a:lstStyle/>
          <a:p>
            <a:fld id="{ECEE9D8E-5A30-4CF5-94BC-EBD115E26336}" type="datetimeFigureOut">
              <a:rPr lang="lt-LT" smtClean="0"/>
              <a:pPr/>
              <a:t>2011.10.24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D86A37C0-3CD2-4835-9CCA-035940F93612}" type="slidenum">
              <a:rPr lang="lt-LT" smtClean="0"/>
              <a:pPr/>
              <a:t>‹#›</a:t>
            </a:fld>
            <a:endParaRPr lang="lt-LT"/>
          </a:p>
        </p:txBody>
      </p:sp>
      <p:sp>
        <p:nvSpPr>
          <p:cNvPr id="8" name="Tiesioji jungtis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Turinio vietos rezervavimo ženklas 9"/>
          <p:cNvSpPr>
            <a:spLocks noGrp="1"/>
          </p:cNvSpPr>
          <p:nvPr>
            <p:ph sz="half" idx="1"/>
          </p:nvPr>
        </p:nvSpPr>
        <p:spPr>
          <a:xfrm>
            <a:off x="301752" y="1371600"/>
            <a:ext cx="4038600" cy="4681728"/>
          </a:xfrm>
        </p:spPr>
        <p:txBody>
          <a:bodyPr/>
          <a:lstStyle>
            <a:lvl1pPr>
              <a:defRPr sz="2500"/>
            </a:lvl1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2" name="Turinio vietos rezervavimo ženklas 11"/>
          <p:cNvSpPr>
            <a:spLocks noGrp="1"/>
          </p:cNvSpPr>
          <p:nvPr>
            <p:ph sz="half" idx="2"/>
          </p:nvPr>
        </p:nvSpPr>
        <p:spPr>
          <a:xfrm>
            <a:off x="4800600" y="1371600"/>
            <a:ext cx="4038600" cy="4681728"/>
          </a:xfrm>
        </p:spPr>
        <p:txBody>
          <a:bodyPr/>
          <a:lstStyle>
            <a:lvl1pPr>
              <a:defRPr sz="2500"/>
            </a:lvl1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bg>
      <p:bgRef idx="1001">
        <a:schemeClr val="bg2"/>
      </p:bgRef>
    </p:bg>
    <p:spTree>
      <p:nvGrpSpPr>
        <p:cNvPr id="1" name=""/>
        <p:cNvGrpSpPr/>
        <p:nvPr/>
      </p:nvGrpSpPr>
      <p:grpSpPr>
        <a:xfrm>
          <a:off x="0" y="0"/>
          <a:ext cx="0" cy="0"/>
          <a:chOff x="0" y="0"/>
          <a:chExt cx="0" cy="0"/>
        </a:xfrm>
      </p:grpSpPr>
      <p:sp>
        <p:nvSpPr>
          <p:cNvPr id="10" name="Tiesioji jungtis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tačiakampis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Stačiakampis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Stačiakampis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Stačiakampis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ačiakampis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ksto vietos rezervavimo ženklas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7" name="Datos vietos rezervavimo ženklas 6"/>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8" name="Poraštės vietos rezervavimo ženklas 7"/>
          <p:cNvSpPr>
            <a:spLocks noGrp="1"/>
          </p:cNvSpPr>
          <p:nvPr>
            <p:ph type="ftr" sz="quarter" idx="11"/>
          </p:nvPr>
        </p:nvSpPr>
        <p:spPr>
          <a:xfrm>
            <a:off x="304800" y="6409944"/>
            <a:ext cx="3581400" cy="365760"/>
          </a:xfrm>
        </p:spPr>
        <p:txBody>
          <a:bodyPr/>
          <a:lstStyle/>
          <a:p>
            <a:endParaRPr lang="lt-LT"/>
          </a:p>
        </p:txBody>
      </p:sp>
      <p:sp>
        <p:nvSpPr>
          <p:cNvPr id="15" name="Tiesioji jungtis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Turinio vietos rezervavimo ženklas 23"/>
          <p:cNvSpPr>
            <a:spLocks noGrp="1"/>
          </p:cNvSpPr>
          <p:nvPr>
            <p:ph sz="quarter" idx="2"/>
          </p:nvPr>
        </p:nvSpPr>
        <p:spPr>
          <a:xfrm>
            <a:off x="301752" y="2471383"/>
            <a:ext cx="4041648" cy="3818404"/>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6" name="Turinio vietos rezervavimo ženklas 25"/>
          <p:cNvSpPr>
            <a:spLocks noGrp="1"/>
          </p:cNvSpPr>
          <p:nvPr>
            <p:ph sz="quarter" idx="4"/>
          </p:nvPr>
        </p:nvSpPr>
        <p:spPr>
          <a:xfrm>
            <a:off x="4800600" y="2471383"/>
            <a:ext cx="4038600" cy="382219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5" name="Ovalas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as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kaidrės numerio vietos rezervavimo ženklas 8"/>
          <p:cNvSpPr>
            <a:spLocks noGrp="1"/>
          </p:cNvSpPr>
          <p:nvPr>
            <p:ph type="sldNum" sz="quarter" idx="12"/>
          </p:nvPr>
        </p:nvSpPr>
        <p:spPr>
          <a:xfrm>
            <a:off x="4343400" y="1042416"/>
            <a:ext cx="457200" cy="441325"/>
          </a:xfrm>
        </p:spPr>
        <p:txBody>
          <a:bodyPr/>
          <a:lstStyle>
            <a:lvl1pPr algn="ctr">
              <a:defRPr/>
            </a:lvl1pPr>
          </a:lstStyle>
          <a:p>
            <a:fld id="{D86A37C0-3CD2-4835-9CCA-035940F93612}" type="slidenum">
              <a:rPr lang="lt-LT" smtClean="0"/>
              <a:pPr/>
              <a:t>‹#›</a:t>
            </a:fld>
            <a:endParaRPr lang="lt-LT"/>
          </a:p>
        </p:txBody>
      </p:sp>
      <p:sp>
        <p:nvSpPr>
          <p:cNvPr id="23" name="Antraštė 22"/>
          <p:cNvSpPr>
            <a:spLocks noGrp="1"/>
          </p:cNvSpPr>
          <p:nvPr>
            <p:ph type="title"/>
          </p:nvPr>
        </p:nvSpPr>
        <p:spPr/>
        <p:txBody>
          <a:bodyPr rtlCol="0" anchor="b" anchorCtr="0"/>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a:xfrm>
            <a:off x="4343400" y="1036020"/>
            <a:ext cx="457200" cy="441325"/>
          </a:xfrm>
        </p:spPr>
        <p:txBody>
          <a:bodyPr/>
          <a:lstStyle/>
          <a:p>
            <a:fld id="{D86A37C0-3CD2-4835-9CCA-035940F93612}"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7" name="Stačiakampis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Stačiakampis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Stačiakampis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ačiakampis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tačiakampis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Stačiakampis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os vietos rezervavimo ženklas 1"/>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86A37C0-3CD2-4835-9CCA-035940F9361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bg>
      <p:bgRef idx="1001">
        <a:schemeClr val="bg1"/>
      </p:bgRef>
    </p:bg>
    <p:spTree>
      <p:nvGrpSpPr>
        <p:cNvPr id="1" name=""/>
        <p:cNvGrpSpPr/>
        <p:nvPr/>
      </p:nvGrpSpPr>
      <p:grpSpPr>
        <a:xfrm>
          <a:off x="0" y="0"/>
          <a:ext cx="0" cy="0"/>
          <a:chOff x="0" y="0"/>
          <a:chExt cx="0" cy="0"/>
        </a:xfrm>
      </p:grpSpPr>
      <p:sp>
        <p:nvSpPr>
          <p:cNvPr id="19" name="Stačiakampis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Stačiakampis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Stačiakampis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Stačiakampis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Antraštė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8" name="Stačiakampis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Tiesioji jungtis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Turinio vietos rezervavimo ženklas 19"/>
          <p:cNvSpPr>
            <a:spLocks noGrp="1"/>
          </p:cNvSpPr>
          <p:nvPr>
            <p:ph sz="quarter" idx="1"/>
          </p:nvPr>
        </p:nvSpPr>
        <p:spPr>
          <a:xfrm>
            <a:off x="3124200" y="685800"/>
            <a:ext cx="5638800" cy="54102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0" name="Ovalas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as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kaidrės numerio vietos rezervavimo ženklas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86A37C0-3CD2-4835-9CCA-035940F93612}" type="slidenum">
              <a:rPr lang="lt-LT" smtClean="0"/>
              <a:pPr/>
              <a:t>‹#›</a:t>
            </a:fld>
            <a:endParaRPr lang="lt-LT"/>
          </a:p>
        </p:txBody>
      </p:sp>
      <p:sp>
        <p:nvSpPr>
          <p:cNvPr id="21" name="Stačiakampis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os vietos rezervavimo ženklas 4"/>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6" name="Poraštės vietos rezervavimo ženklas 5"/>
          <p:cNvSpPr>
            <a:spLocks noGrp="1"/>
          </p:cNvSpPr>
          <p:nvPr>
            <p:ph type="ftr" sz="quarter" idx="11"/>
          </p:nvPr>
        </p:nvSpPr>
        <p:spPr>
          <a:xfrm>
            <a:off x="301752" y="6410848"/>
            <a:ext cx="3383280" cy="365760"/>
          </a:xfrm>
        </p:spPr>
        <p:txBody>
          <a:bodyPr/>
          <a:lstStyle/>
          <a:p>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1" name="Tiesioji jungtis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Stačiakampis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Stačiakampis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Stačiakampis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Stačiakampis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as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as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kaidrės numerio vietos rezervavimo ženklas 6"/>
          <p:cNvSpPr>
            <a:spLocks noGrp="1"/>
          </p:cNvSpPr>
          <p:nvPr>
            <p:ph type="sldNum" sz="quarter" idx="12"/>
          </p:nvPr>
        </p:nvSpPr>
        <p:spPr>
          <a:xfrm>
            <a:off x="1371600" y="312738"/>
            <a:ext cx="457200" cy="441325"/>
          </a:xfrm>
        </p:spPr>
        <p:txBody>
          <a:bodyPr/>
          <a:lstStyle/>
          <a:p>
            <a:fld id="{D86A37C0-3CD2-4835-9CCA-035940F93612}" type="slidenum">
              <a:rPr lang="lt-LT" smtClean="0"/>
              <a:pPr/>
              <a:t>‹#›</a:t>
            </a:fld>
            <a:endParaRPr lang="lt-LT"/>
          </a:p>
        </p:txBody>
      </p:sp>
      <p:sp>
        <p:nvSpPr>
          <p:cNvPr id="2" name="Antraštė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3000375" y="609600"/>
            <a:ext cx="5867400" cy="4267200"/>
          </a:xfrm>
        </p:spPr>
        <p:txBody>
          <a:bodyPr/>
          <a:lstStyle>
            <a:lvl1pPr marL="0" indent="0">
              <a:buNone/>
              <a:defRPr sz="3200"/>
            </a:lvl1pPr>
          </a:lstStyle>
          <a:p>
            <a:r>
              <a:rPr kumimoji="0" lang="lt-LT" smtClean="0"/>
              <a:t>Spustelėkite piktogramą, jei norite įtraukti paveikslėlį</a:t>
            </a:r>
            <a:endParaRPr kumimoji="0" lang="en-US" dirty="0"/>
          </a:p>
        </p:txBody>
      </p:sp>
      <p:sp>
        <p:nvSpPr>
          <p:cNvPr id="4" name="Teksto vietos rezervavimo ženklas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22" name="Stačiakampis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os vietos rezervavimo ženklas 4"/>
          <p:cNvSpPr>
            <a:spLocks noGrp="1"/>
          </p:cNvSpPr>
          <p:nvPr>
            <p:ph type="dt" sz="half" idx="10"/>
          </p:nvPr>
        </p:nvSpPr>
        <p:spPr>
          <a:xfrm>
            <a:off x="5788152" y="6404984"/>
            <a:ext cx="3044952" cy="365760"/>
          </a:xfrm>
        </p:spPr>
        <p:txBody>
          <a:bodyPr/>
          <a:lstStyle/>
          <a:p>
            <a:fld id="{ECEE9D8E-5A30-4CF5-94BC-EBD115E26336}" type="datetimeFigureOut">
              <a:rPr lang="lt-LT" smtClean="0"/>
              <a:pPr/>
              <a:t>2011.10.24</a:t>
            </a:fld>
            <a:endParaRPr lang="lt-LT"/>
          </a:p>
        </p:txBody>
      </p:sp>
      <p:sp>
        <p:nvSpPr>
          <p:cNvPr id="6" name="Poraštės vietos rezervavimo ženklas 5"/>
          <p:cNvSpPr>
            <a:spLocks noGrp="1"/>
          </p:cNvSpPr>
          <p:nvPr>
            <p:ph type="ftr" sz="quarter" idx="11"/>
          </p:nvPr>
        </p:nvSpPr>
        <p:spPr>
          <a:xfrm>
            <a:off x="301752" y="6410848"/>
            <a:ext cx="3584448" cy="365760"/>
          </a:xfrm>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bg>
      <p:bgRef idx="1001">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86A37C0-3CD2-4835-9CCA-035940F93612}"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bg>
      <p:bgRef idx="1001">
        <a:schemeClr val="bg2"/>
      </p:bgRef>
    </p:bg>
    <p:spTree>
      <p:nvGrpSpPr>
        <p:cNvPr id="1" name=""/>
        <p:cNvGrpSpPr/>
        <p:nvPr/>
      </p:nvGrpSpPr>
      <p:grpSpPr>
        <a:xfrm>
          <a:off x="0" y="0"/>
          <a:ext cx="0" cy="0"/>
          <a:chOff x="0" y="0"/>
          <a:chExt cx="0" cy="0"/>
        </a:xfrm>
      </p:grpSpPr>
      <p:sp>
        <p:nvSpPr>
          <p:cNvPr id="7" name="Stačiakampis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Stačiakampis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ačiakampis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Stačiakampis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Stačiakampis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Stačiakampis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Tiesioji jungtis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as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as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kaidrės numerio vietos rezervavimo ženklas 5"/>
          <p:cNvSpPr>
            <a:spLocks noGrp="1"/>
          </p:cNvSpPr>
          <p:nvPr>
            <p:ph type="sldNum" sz="quarter" idx="12"/>
          </p:nvPr>
        </p:nvSpPr>
        <p:spPr>
          <a:xfrm>
            <a:off x="6915912" y="3009901"/>
            <a:ext cx="457200" cy="441325"/>
          </a:xfrm>
        </p:spPr>
        <p:txBody>
          <a:bodyPr/>
          <a:lstStyle/>
          <a:p>
            <a:fld id="{D86A37C0-3CD2-4835-9CCA-035940F93612}" type="slidenum">
              <a:rPr lang="lt-LT" smtClean="0"/>
              <a:pPr/>
              <a:t>‹#›</a:t>
            </a:fld>
            <a:endParaRPr lang="lt-LT"/>
          </a:p>
        </p:txBody>
      </p:sp>
      <p:sp>
        <p:nvSpPr>
          <p:cNvPr id="3" name="Vertikalaus teksto vietos rezervavimo ženklas 2"/>
          <p:cNvSpPr>
            <a:spLocks noGrp="1"/>
          </p:cNvSpPr>
          <p:nvPr>
            <p:ph type="body" orient="vert" idx="1"/>
          </p:nvPr>
        </p:nvSpPr>
        <p:spPr>
          <a:xfrm>
            <a:off x="304800" y="304800"/>
            <a:ext cx="6553200" cy="5821366"/>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CEE9D8E-5A30-4CF5-94BC-EBD115E26336}" type="datetimeFigureOut">
              <a:rPr lang="lt-LT" smtClean="0"/>
              <a:pPr/>
              <a:t>2011.10.24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2" name="Vertikalus pavadinimas 1"/>
          <p:cNvSpPr>
            <a:spLocks noGrp="1"/>
          </p:cNvSpPr>
          <p:nvPr>
            <p:ph type="title" orient="vert"/>
          </p:nvPr>
        </p:nvSpPr>
        <p:spPr>
          <a:xfrm>
            <a:off x="7391400" y="304801"/>
            <a:ext cx="1447800" cy="5851525"/>
          </a:xfrm>
        </p:spPr>
        <p:txBody>
          <a:bodyPr vert="eaVert"/>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tačiakampis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ačiakampis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os vietos rezervavimo ženklas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CEE9D8E-5A30-4CF5-94BC-EBD115E26336}" type="datetimeFigureOut">
              <a:rPr lang="lt-LT" smtClean="0"/>
              <a:pPr/>
              <a:t>2011.10.24</a:t>
            </a:fld>
            <a:endParaRPr lang="lt-LT"/>
          </a:p>
        </p:txBody>
      </p:sp>
      <p:sp>
        <p:nvSpPr>
          <p:cNvPr id="3" name="Poraštės vietos rezervavimo ženklas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lt-LT"/>
          </a:p>
        </p:txBody>
      </p:sp>
      <p:sp>
        <p:nvSpPr>
          <p:cNvPr id="8" name="Stačiakampis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Tiesioji jungtis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as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as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kaidrės numerio vietos rezervavimo ženklas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86A37C0-3CD2-4835-9CCA-035940F93612}" type="slidenum">
              <a:rPr lang="lt-LT" smtClean="0"/>
              <a:pPr/>
              <a:t>‹#›</a:t>
            </a:fld>
            <a:endParaRPr lang="lt-LT"/>
          </a:p>
        </p:txBody>
      </p:sp>
      <p:sp>
        <p:nvSpPr>
          <p:cNvPr id="22" name="Pavadinimo vietos rezervavimo ženklas 21"/>
          <p:cNvSpPr>
            <a:spLocks noGrp="1"/>
          </p:cNvSpPr>
          <p:nvPr>
            <p:ph type="title"/>
          </p:nvPr>
        </p:nvSpPr>
        <p:spPr>
          <a:xfrm>
            <a:off x="301752" y="228600"/>
            <a:ext cx="8534400" cy="758952"/>
          </a:xfrm>
          <a:prstGeom prst="rect">
            <a:avLst/>
          </a:prstGeom>
        </p:spPr>
        <p:txBody>
          <a:bodyPr vert="horz" anchor="b">
            <a:normAutofit/>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1052737"/>
            <a:ext cx="7772400" cy="1224135"/>
          </a:xfrm>
        </p:spPr>
        <p:txBody>
          <a:bodyPr>
            <a:normAutofit fontScale="90000"/>
          </a:bodyPr>
          <a:lstStyle/>
          <a:p>
            <a:r>
              <a:rPr lang="lt-LT" dirty="0" smtClean="0"/>
              <a:t>Antano Vaičiulaičio novelė</a:t>
            </a:r>
            <a:br>
              <a:rPr lang="lt-LT" dirty="0" smtClean="0"/>
            </a:br>
            <a:r>
              <a:rPr lang="lt-LT" dirty="0" smtClean="0"/>
              <a:t> „Tavo veido šviesa”</a:t>
            </a:r>
            <a:endParaRPr lang="lt-LT" dirty="0"/>
          </a:p>
        </p:txBody>
      </p:sp>
      <p:pic>
        <p:nvPicPr>
          <p:cNvPr id="4" name="Paveikslėlis 3" descr="Tavo veido šviesa"/>
          <p:cNvPicPr/>
          <p:nvPr/>
        </p:nvPicPr>
        <p:blipFill>
          <a:blip r:embed="rId3" cstate="print"/>
          <a:srcRect/>
          <a:stretch>
            <a:fillRect/>
          </a:stretch>
        </p:blipFill>
        <p:spPr bwMode="auto">
          <a:xfrm>
            <a:off x="3347864" y="2780928"/>
            <a:ext cx="2076450" cy="28575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etras\Desktop\vejas.png"/>
          <p:cNvPicPr>
            <a:picLocks noChangeAspect="1" noChangeArrowheads="1"/>
          </p:cNvPicPr>
          <p:nvPr/>
        </p:nvPicPr>
        <p:blipFill>
          <a:blip r:embed="rId2" cstate="print"/>
          <a:srcRect/>
          <a:stretch>
            <a:fillRect/>
          </a:stretch>
        </p:blipFill>
        <p:spPr bwMode="auto">
          <a:xfrm>
            <a:off x="1619672" y="3717032"/>
            <a:ext cx="6408712" cy="2880320"/>
          </a:xfrm>
          <a:prstGeom prst="rect">
            <a:avLst/>
          </a:prstGeom>
          <a:noFill/>
        </p:spPr>
      </p:pic>
      <p:sp>
        <p:nvSpPr>
          <p:cNvPr id="5" name="Stačiakampis 4"/>
          <p:cNvSpPr/>
          <p:nvPr/>
        </p:nvSpPr>
        <p:spPr>
          <a:xfrm>
            <a:off x="395536" y="332657"/>
            <a:ext cx="8424936" cy="3477875"/>
          </a:xfrm>
          <a:prstGeom prst="rect">
            <a:avLst/>
          </a:prstGeom>
        </p:spPr>
        <p:txBody>
          <a:bodyPr wrap="square">
            <a:spAutoFit/>
          </a:bodyPr>
          <a:lstStyle/>
          <a:p>
            <a:r>
              <a:rPr lang="lt-LT" sz="2000" dirty="0" err="1" smtClean="0"/>
              <a:t>Biliūniška</a:t>
            </a:r>
            <a:r>
              <a:rPr lang="lt-LT" sz="2000" dirty="0" smtClean="0"/>
              <a:t> pagal konfliktą (dukters skriaudžiama senoji Teresė išeina į girią ir ten amžinai </a:t>
            </a:r>
            <a:r>
              <a:rPr lang="lt-LT" sz="2000" dirty="0" err="1" smtClean="0"/>
              <a:t>užmiega,taigi</a:t>
            </a:r>
            <a:r>
              <a:rPr lang="lt-LT" sz="2000" dirty="0" smtClean="0"/>
              <a:t> – reikalingumo-</a:t>
            </a:r>
            <a:r>
              <a:rPr lang="lt-LT" sz="2000" dirty="0" err="1" smtClean="0"/>
              <a:t>nereikalingumo</a:t>
            </a:r>
            <a:r>
              <a:rPr lang="lt-LT" sz="2000" dirty="0" smtClean="0"/>
              <a:t> konfliktas, iškylantis  aps.„</a:t>
            </a:r>
            <a:r>
              <a:rPr lang="lt-LT" sz="2000" dirty="0" err="1" smtClean="0"/>
              <a:t>Brisiaus</a:t>
            </a:r>
            <a:r>
              <a:rPr lang="lt-LT" sz="2000" dirty="0" smtClean="0"/>
              <a:t> galas“).</a:t>
            </a:r>
          </a:p>
          <a:p>
            <a:r>
              <a:rPr lang="lt-LT" sz="2000" dirty="0" smtClean="0"/>
              <a:t> Menka ir mažytė aštuoniasdešimtmetė senutė rudenio naktį sėdi priemenėj tarp statinių, užgauta šiurkščių dukters </a:t>
            </a:r>
            <a:r>
              <a:rPr lang="lt-LT" sz="2000" dirty="0" err="1" smtClean="0"/>
              <a:t>žodžių.Senutė</a:t>
            </a:r>
            <a:r>
              <a:rPr lang="lt-LT" sz="2000" dirty="0" smtClean="0"/>
              <a:t> išeina į tamsą, bet kažkur girioje yra žentas Vincas, kuris užtaria senąją. Kelyje senoji susitinka vyrą, kuris išklauso jos aimanas</a:t>
            </a:r>
          </a:p>
          <a:p>
            <a:r>
              <a:rPr lang="lt-LT" sz="2000" dirty="0" smtClean="0"/>
              <a:t>O aplinkui — žemėje ir danguje (tamsoje ir šviesoje) — vyksta savaiminiai procesai: šniokščia vėjas, žioruoja pašvaistė, prieš vėją skrenda du varnai, užsidega kaimo žiburiai. Kas yra svarbiausia? Namai, — tarsi atsako rašytojas.</a:t>
            </a:r>
            <a:endParaRPr lang="lt-LT"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Pavadinimas</a:t>
            </a:r>
            <a:endParaRPr lang="lt-LT" dirty="0"/>
          </a:p>
        </p:txBody>
      </p:sp>
      <p:sp>
        <p:nvSpPr>
          <p:cNvPr id="3" name="Turinio vietos rezervavimo ženklas 2"/>
          <p:cNvSpPr>
            <a:spLocks noGrp="1"/>
          </p:cNvSpPr>
          <p:nvPr>
            <p:ph sz="quarter" idx="1"/>
          </p:nvPr>
        </p:nvSpPr>
        <p:spPr/>
        <p:txBody>
          <a:bodyPr/>
          <a:lstStyle/>
          <a:p>
            <a:pPr>
              <a:buNone/>
            </a:pPr>
            <a:r>
              <a:rPr lang="lt-LT" b="1" dirty="0"/>
              <a:t>Šviesa (šviesos motyvas) akcentuojama ir novelės pavadinime. Pagalvokite, kaip galėtume interpretuoti novelės pavadinimą (tiesiogine prasme ir metaforiškai)? Parašykite</a:t>
            </a:r>
            <a:r>
              <a:rPr lang="lt-LT" dirty="0"/>
              <a:t>. (3 minutės)</a:t>
            </a:r>
          </a:p>
          <a:p>
            <a:pPr>
              <a:buNone/>
            </a:pPr>
            <a:endParaRPr lang="lt-LT" dirty="0"/>
          </a:p>
        </p:txBody>
      </p:sp>
      <p:pic>
        <p:nvPicPr>
          <p:cNvPr id="3074" name="Picture 2" descr="C:\Users\Petras\Desktop\šviesa.jpg"/>
          <p:cNvPicPr>
            <a:picLocks noChangeAspect="1" noChangeArrowheads="1"/>
          </p:cNvPicPr>
          <p:nvPr/>
        </p:nvPicPr>
        <p:blipFill>
          <a:blip r:embed="rId3" cstate="print"/>
          <a:srcRect/>
          <a:stretch>
            <a:fillRect/>
          </a:stretch>
        </p:blipFill>
        <p:spPr bwMode="auto">
          <a:xfrm rot="20981673">
            <a:off x="3255063" y="4023118"/>
            <a:ext cx="3744416" cy="252028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Pavadinimas</a:t>
            </a:r>
            <a:endParaRPr lang="lt-LT" dirty="0"/>
          </a:p>
        </p:txBody>
      </p:sp>
      <p:sp>
        <p:nvSpPr>
          <p:cNvPr id="3" name="Turinio vietos rezervavimo ženklas 2"/>
          <p:cNvSpPr>
            <a:spLocks noGrp="1"/>
          </p:cNvSpPr>
          <p:nvPr>
            <p:ph sz="quarter" idx="1"/>
          </p:nvPr>
        </p:nvSpPr>
        <p:spPr/>
        <p:txBody>
          <a:bodyPr>
            <a:normAutofit fontScale="77500" lnSpcReduction="20000"/>
          </a:bodyPr>
          <a:lstStyle/>
          <a:p>
            <a:r>
              <a:rPr lang="lt-LT" b="1" i="1" dirty="0" smtClean="0"/>
              <a:t>Tavo</a:t>
            </a:r>
            <a:r>
              <a:rPr lang="lt-LT" i="1" dirty="0" smtClean="0"/>
              <a:t> </a:t>
            </a:r>
            <a:r>
              <a:rPr lang="lt-LT" dirty="0" smtClean="0"/>
              <a:t>nusako artimą, intymų vertintojo, suvokėjo-pasakotojo, veikėjos ir skaitytojo - santykį su šviesos šaltiniu: </a:t>
            </a:r>
            <a:r>
              <a:rPr lang="lt-LT" b="1" i="1" dirty="0" smtClean="0"/>
              <a:t>tavo</a:t>
            </a:r>
            <a:r>
              <a:rPr lang="lt-LT" i="1" dirty="0" smtClean="0"/>
              <a:t> </a:t>
            </a:r>
            <a:r>
              <a:rPr lang="lt-LT" dirty="0" smtClean="0"/>
              <a:t>kreipiamasi kalbantis, meldžiantis ar panašiai artimai bendraujant; </a:t>
            </a:r>
            <a:r>
              <a:rPr lang="lt-LT" b="1" i="1" dirty="0" smtClean="0"/>
              <a:t>veido </a:t>
            </a:r>
            <a:r>
              <a:rPr lang="lt-LT" dirty="0" smtClean="0"/>
              <a:t>apibūdina adresatą kaip asmenį.</a:t>
            </a:r>
          </a:p>
          <a:p>
            <a:r>
              <a:rPr lang="lt-LT" dirty="0" smtClean="0"/>
              <a:t>Kas novelėje tasai </a:t>
            </a:r>
            <a:r>
              <a:rPr lang="lt-LT" b="1" i="1" dirty="0" smtClean="0"/>
              <a:t>tu</a:t>
            </a:r>
            <a:r>
              <a:rPr lang="lt-LT" i="1" dirty="0" smtClean="0"/>
              <a:t>, </a:t>
            </a:r>
            <a:r>
              <a:rPr lang="lt-LT" dirty="0" smtClean="0"/>
              <a:t>kieno </a:t>
            </a:r>
            <a:r>
              <a:rPr lang="lt-LT" b="1" i="1" dirty="0" smtClean="0"/>
              <a:t>veidas</a:t>
            </a:r>
            <a:r>
              <a:rPr lang="lt-LT" i="1" dirty="0" smtClean="0"/>
              <a:t> </a:t>
            </a:r>
            <a:r>
              <a:rPr lang="lt-LT" dirty="0" smtClean="0"/>
              <a:t>nutvieskia šiaip nesvetingą, tamsos ir vėjo pilną fizinę novelės erdvę kitokia </a:t>
            </a:r>
            <a:r>
              <a:rPr lang="lt-LT" b="1" i="1" dirty="0" smtClean="0"/>
              <a:t>šviesa</a:t>
            </a:r>
            <a:r>
              <a:rPr lang="lt-LT" i="1" dirty="0" smtClean="0"/>
              <a:t>?</a:t>
            </a:r>
            <a:r>
              <a:rPr lang="lt-LT" dirty="0" smtClean="0"/>
              <a:t> Gal Vincas, kurio sugrįžtančio Teresė laukia, kurio ieškoti išeina į </a:t>
            </a:r>
            <a:r>
              <a:rPr lang="lt-LT" dirty="0" err="1" smtClean="0"/>
              <a:t>Didžiagirę</a:t>
            </a:r>
            <a:r>
              <a:rPr lang="lt-LT" dirty="0" smtClean="0"/>
              <a:t>? Gal Jurgis, jos vyras, kuris su vaikeliais ją pasitinka, žengiant į Anapus? O gal žmogus, kurį močiutė pakeliui susitinka, kuris mėgina tamsoje prisidegti pypkę - šviesa turėjo akimirkai nušviesti jo veidą? O gal ir jos pačios?.. Tekste niekas nėra įvardytas kaip </a:t>
            </a:r>
            <a:r>
              <a:rPr lang="lt-LT" b="1" i="1" dirty="0" smtClean="0"/>
              <a:t>tu</a:t>
            </a:r>
            <a:r>
              <a:rPr lang="lt-LT" i="1" dirty="0" smtClean="0"/>
              <a:t>. </a:t>
            </a:r>
            <a:endParaRPr lang="lt-LT" dirty="0" smtClean="0"/>
          </a:p>
          <a:p>
            <a:r>
              <a:rPr lang="lt-LT" dirty="0" smtClean="0"/>
              <a:t>Pabaigoje juntame dar vieną </a:t>
            </a:r>
            <a:r>
              <a:rPr lang="lt-LT" b="1" i="1" dirty="0" smtClean="0"/>
              <a:t>Veidą</a:t>
            </a:r>
            <a:r>
              <a:rPr lang="lt-LT" i="1" dirty="0" smtClean="0"/>
              <a:t>, </a:t>
            </a:r>
            <a:r>
              <a:rPr lang="lt-LT" b="1" i="1" dirty="0" smtClean="0"/>
              <a:t>Tą</a:t>
            </a:r>
            <a:r>
              <a:rPr lang="lt-LT" i="1" dirty="0" smtClean="0"/>
              <a:t>, </a:t>
            </a:r>
            <a:r>
              <a:rPr lang="lt-LT" dirty="0" smtClean="0"/>
              <a:t>kurio akivaizdoje klostosi lemtingoji senutės kelionė, iš kurio atsklinda paskutinę jos valandą užliejanti </a:t>
            </a:r>
            <a:r>
              <a:rPr lang="lt-LT" i="1" dirty="0" smtClean="0"/>
              <a:t>šviesa...</a:t>
            </a:r>
            <a:r>
              <a:rPr lang="lt-LT" dirty="0" smtClean="0"/>
              <a:t> Taigi </a:t>
            </a:r>
            <a:r>
              <a:rPr lang="lt-LT" b="1" dirty="0" smtClean="0"/>
              <a:t>pavadinimas  akivaizdžiai orientuos į būties problemas.</a:t>
            </a:r>
          </a:p>
          <a:p>
            <a:pPr>
              <a:buNone/>
            </a:pPr>
            <a:endParaRPr lang="lt-L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Tema</a:t>
            </a:r>
            <a:endParaRPr lang="lt-LT" dirty="0"/>
          </a:p>
        </p:txBody>
      </p:sp>
      <p:sp>
        <p:nvSpPr>
          <p:cNvPr id="3" name="Turinio vietos rezervavimo ženklas 2"/>
          <p:cNvSpPr>
            <a:spLocks noGrp="1"/>
          </p:cNvSpPr>
          <p:nvPr>
            <p:ph sz="quarter" idx="1"/>
          </p:nvPr>
        </p:nvSpPr>
        <p:spPr/>
        <p:txBody>
          <a:bodyPr/>
          <a:lstStyle/>
          <a:p>
            <a:r>
              <a:rPr lang="lt-LT" dirty="0"/>
              <a:t>A.Vaičiulaičio novelės pasaulėvokoje ištisai vyrauja </a:t>
            </a:r>
            <a:r>
              <a:rPr lang="lt-LT" i="1" dirty="0"/>
              <a:t>vertikalioji, </a:t>
            </a:r>
            <a:r>
              <a:rPr lang="lt-LT" i="1" dirty="0" err="1"/>
              <a:t>būtiška</a:t>
            </a:r>
            <a:r>
              <a:rPr lang="lt-LT" i="1" dirty="0"/>
              <a:t> </a:t>
            </a:r>
            <a:r>
              <a:rPr lang="lt-LT" dirty="0"/>
              <a:t>perspektyva. Sociologinė plotmė novelėje nereikšminga: į buitinius </a:t>
            </a:r>
            <a:r>
              <a:rPr lang="lt-LT" dirty="0" smtClean="0"/>
              <a:t>konfliktus </a:t>
            </a:r>
            <a:r>
              <a:rPr lang="lt-LT" dirty="0"/>
              <a:t>(barnis su dukterimi) nekreipiama dėmesio. Pabandykite nusakyti </a:t>
            </a:r>
            <a:r>
              <a:rPr lang="lt-LT" dirty="0" smtClean="0"/>
              <a:t>novelės </a:t>
            </a:r>
            <a:r>
              <a:rPr lang="lt-LT" b="1" dirty="0"/>
              <a:t>temą.</a:t>
            </a:r>
            <a:endParaRPr lang="lt-LT" dirty="0"/>
          </a:p>
          <a:p>
            <a:endParaRPr lang="lt-LT" dirty="0"/>
          </a:p>
        </p:txBody>
      </p:sp>
      <p:pic>
        <p:nvPicPr>
          <p:cNvPr id="4098" name="Picture 2" descr="C:\Users\Petras\Desktop\mirtis-gyvenime-386.jpg"/>
          <p:cNvPicPr>
            <a:picLocks noChangeAspect="1" noChangeArrowheads="1"/>
          </p:cNvPicPr>
          <p:nvPr/>
        </p:nvPicPr>
        <p:blipFill>
          <a:blip r:embed="rId3" cstate="print"/>
          <a:srcRect/>
          <a:stretch>
            <a:fillRect/>
          </a:stretch>
        </p:blipFill>
        <p:spPr bwMode="auto">
          <a:xfrm>
            <a:off x="4355976" y="3573016"/>
            <a:ext cx="3888432" cy="252028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Problema</a:t>
            </a:r>
            <a:endParaRPr lang="lt-LT" dirty="0"/>
          </a:p>
        </p:txBody>
      </p:sp>
      <p:sp>
        <p:nvSpPr>
          <p:cNvPr id="3" name="Turinio vietos rezervavimo ženklas 2"/>
          <p:cNvSpPr>
            <a:spLocks noGrp="1"/>
          </p:cNvSpPr>
          <p:nvPr>
            <p:ph sz="quarter" idx="1"/>
          </p:nvPr>
        </p:nvSpPr>
        <p:spPr/>
        <p:txBody>
          <a:bodyPr/>
          <a:lstStyle/>
          <a:p>
            <a:r>
              <a:rPr lang="lt-LT" dirty="0"/>
              <a:t>Veikėja atsiduria vienumoje, nežinioje, didžiosios paslapties ir didžiojo </a:t>
            </a:r>
            <a:r>
              <a:rPr lang="lt-LT" dirty="0" smtClean="0"/>
              <a:t>nerimo </a:t>
            </a:r>
            <a:r>
              <a:rPr lang="lt-LT" dirty="0"/>
              <a:t>akivaizdoje. Tik sutikto kely žmogaus širdis - ar veidas? - žioruoja </a:t>
            </a:r>
            <a:r>
              <a:rPr lang="lt-LT" dirty="0" smtClean="0"/>
              <a:t>atšiaurioje </a:t>
            </a:r>
            <a:r>
              <a:rPr lang="lt-LT" dirty="0"/>
              <a:t>pasaulio vėtroje. Ateina mirtis. Nusakykite novelės problemą.</a:t>
            </a:r>
          </a:p>
          <a:p>
            <a:endParaRPr lang="lt-LT" dirty="0"/>
          </a:p>
        </p:txBody>
      </p:sp>
      <p:pic>
        <p:nvPicPr>
          <p:cNvPr id="5122" name="Picture 2" descr="C:\Users\Petras\Desktop\vienatve.jpg"/>
          <p:cNvPicPr>
            <a:picLocks noChangeAspect="1" noChangeArrowheads="1"/>
          </p:cNvPicPr>
          <p:nvPr/>
        </p:nvPicPr>
        <p:blipFill>
          <a:blip r:embed="rId3" cstate="print"/>
          <a:srcRect/>
          <a:stretch>
            <a:fillRect/>
          </a:stretch>
        </p:blipFill>
        <p:spPr bwMode="auto">
          <a:xfrm>
            <a:off x="2915816" y="3789040"/>
            <a:ext cx="2880320" cy="210502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
          </p:nvPr>
        </p:nvSpPr>
        <p:spPr>
          <a:xfrm>
            <a:off x="457200" y="1484784"/>
            <a:ext cx="8229600" cy="4641379"/>
          </a:xfrm>
        </p:spPr>
        <p:txBody>
          <a:bodyPr>
            <a:normAutofit/>
          </a:bodyPr>
          <a:lstStyle/>
          <a:p>
            <a:pPr>
              <a:buNone/>
            </a:pPr>
            <a:r>
              <a:rPr lang="lt-LT" dirty="0" smtClean="0"/>
              <a:t>   Vaičiulaitis nesigilina į piktą vienintelę dukterį (jam įdomesnis svetimo pakeleivio gerumas), jis veda seną moterį tamsiu keliu, keistai blykčiojant šviesoms, tarsi grąžindamas ją tam prieglobsčiui, iš kurio ji ir buvo išėjusi. Senosios mirtis neatrodo dramatiška, ji natūrali, lyg apšviesta amžinosios šviesos. Į mirtį, gamtiškai beskausmę, ją palydi liepa, balti beržai, kurių žievė švelni lyg vaiko delniukas. </a:t>
            </a:r>
            <a:r>
              <a:rPr lang="lt-LT" i="1" dirty="0" smtClean="0"/>
              <a:t>Baltas, šviesus </a:t>
            </a:r>
            <a:r>
              <a:rPr lang="lt-LT" dirty="0" smtClean="0"/>
              <a:t>— svarbūs A. Vaičiulaičio žodžiai. Su jais susijęs ir novelės pavadinimas — „Tavo veido šviesa".</a:t>
            </a:r>
          </a:p>
          <a:p>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
          </p:nvPr>
        </p:nvSpPr>
        <p:spPr>
          <a:xfrm>
            <a:off x="457200" y="1340768"/>
            <a:ext cx="8229600" cy="5112568"/>
          </a:xfrm>
        </p:spPr>
        <p:txBody>
          <a:bodyPr>
            <a:normAutofit/>
          </a:bodyPr>
          <a:lstStyle/>
          <a:p>
            <a:pPr>
              <a:buNone/>
            </a:pPr>
            <a:r>
              <a:rPr lang="lt-LT" dirty="0" smtClean="0"/>
              <a:t>Literatūrologė </a:t>
            </a:r>
            <a:r>
              <a:rPr lang="lt-LT" b="1" dirty="0" err="1" smtClean="0">
                <a:solidFill>
                  <a:srgbClr val="FF0000"/>
                </a:solidFill>
              </a:rPr>
              <a:t>Žydronė</a:t>
            </a:r>
            <a:r>
              <a:rPr lang="lt-LT" b="1" dirty="0" smtClean="0">
                <a:solidFill>
                  <a:srgbClr val="FF0000"/>
                </a:solidFill>
              </a:rPr>
              <a:t> </a:t>
            </a:r>
            <a:r>
              <a:rPr lang="lt-LT" b="1" dirty="0" err="1" smtClean="0">
                <a:solidFill>
                  <a:srgbClr val="FF0000"/>
                </a:solidFill>
              </a:rPr>
              <a:t>Kolevinskienė</a:t>
            </a:r>
            <a:r>
              <a:rPr lang="lt-LT" b="1" dirty="0" smtClean="0">
                <a:solidFill>
                  <a:srgbClr val="FF0000"/>
                </a:solidFill>
              </a:rPr>
              <a:t> </a:t>
            </a:r>
            <a:r>
              <a:rPr lang="lt-LT" dirty="0" smtClean="0"/>
              <a:t>teigia:</a:t>
            </a:r>
          </a:p>
          <a:p>
            <a:pPr>
              <a:buNone/>
            </a:pPr>
            <a:r>
              <a:rPr lang="lt-LT" dirty="0" smtClean="0"/>
              <a:t>        A.Vaičiulaičio novelistikoje mirties motyvas išties dažnas, mirtis čia aktyviai šoka savo šokį. Ėjimą mirties link dažnai simbolizuoja </a:t>
            </a:r>
            <a:r>
              <a:rPr lang="lt-LT" b="1" dirty="0" smtClean="0"/>
              <a:t>kelias</a:t>
            </a:r>
            <a:r>
              <a:rPr lang="lt-LT" dirty="0" smtClean="0"/>
              <a:t>. Kitas svarbus A.Vaičiulaičio novelistikos įvaizdis – mirties glėbio palyginimas su </a:t>
            </a:r>
            <a:r>
              <a:rPr lang="lt-LT" b="1" dirty="0" smtClean="0"/>
              <a:t>namais</a:t>
            </a:r>
            <a:r>
              <a:rPr lang="lt-LT" dirty="0" smtClean="0"/>
              <a:t>. Todėl mirties semantika dažniausiai skleidžiama veikėjų kelione/perėjimu iš Šiapus į Anapus, apie mirtį prabylama be kaltės jausmo. Antra vertus, „tik mirties akivaizdoje įmanomas prasmingas kalbėjimas apie egzistencinių atramų būtinybę: </a:t>
            </a:r>
            <a:r>
              <a:rPr lang="lt-LT" b="1" dirty="0" smtClean="0"/>
              <a:t>žmogiškąjį ryšį, meilę, užuojautą, viltį</a:t>
            </a:r>
            <a:r>
              <a:rPr lang="lt-LT" dirty="0" smtClean="0"/>
              <a:t>“</a:t>
            </a:r>
            <a:endParaRPr lang="lt-L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Užduotis</a:t>
            </a:r>
            <a:endParaRPr lang="lt-LT" dirty="0"/>
          </a:p>
        </p:txBody>
      </p:sp>
      <p:sp>
        <p:nvSpPr>
          <p:cNvPr id="3" name="Turinio vietos rezervavimo ženklas 2"/>
          <p:cNvSpPr>
            <a:spLocks noGrp="1"/>
          </p:cNvSpPr>
          <p:nvPr>
            <p:ph sz="quarter" idx="1"/>
          </p:nvPr>
        </p:nvSpPr>
        <p:spPr/>
        <p:txBody>
          <a:bodyPr>
            <a:normAutofit/>
          </a:bodyPr>
          <a:lstStyle/>
          <a:p>
            <a:r>
              <a:rPr lang="lt-LT" dirty="0" smtClean="0"/>
              <a:t>Pasirinkta tema sukurkite 100 žodžių samprotavimo pastraipą.</a:t>
            </a:r>
          </a:p>
          <a:p>
            <a:r>
              <a:rPr lang="lt-LT" dirty="0" smtClean="0"/>
              <a:t>Pastraipoje remkitės aptartomis A. Vaičiulaičio novelėmis.</a:t>
            </a:r>
          </a:p>
          <a:p>
            <a:pPr lvl="2"/>
            <a:r>
              <a:rPr lang="lt-LT" b="1" dirty="0" smtClean="0"/>
              <a:t>Ar susvetimėjusioje visuomenėje žmogui dar reikia žmogaus?</a:t>
            </a:r>
          </a:p>
          <a:p>
            <a:pPr lvl="2"/>
            <a:r>
              <a:rPr lang="lt-LT" b="1" dirty="0" smtClean="0"/>
              <a:t>Ar iš tiesų žmogaus egzistencija šiame pasaulyje pažymėta beprasmybės ženklu?</a:t>
            </a:r>
          </a:p>
          <a:p>
            <a:pPr>
              <a:buNone/>
            </a:pPr>
            <a:endParaRPr lang="lt-LT"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sz="quarter" idx="1"/>
          </p:nvPr>
        </p:nvSpPr>
        <p:spPr/>
        <p:txBody>
          <a:bodyPr>
            <a:normAutofit/>
          </a:bodyPr>
          <a:lstStyle/>
          <a:p>
            <a:pPr>
              <a:buNone/>
            </a:pPr>
            <a:r>
              <a:rPr lang="lt-LT" sz="2800" dirty="0" smtClean="0">
                <a:solidFill>
                  <a:schemeClr val="bg1"/>
                </a:solidFill>
              </a:rPr>
              <a:t>   </a:t>
            </a:r>
            <a:r>
              <a:rPr lang="lt-LT" sz="4800" smtClean="0">
                <a:solidFill>
                  <a:schemeClr val="bg1"/>
                </a:solidFill>
              </a:rPr>
              <a:t>Visi žinome </a:t>
            </a:r>
            <a:r>
              <a:rPr lang="lt-LT" sz="4800" dirty="0" smtClean="0">
                <a:solidFill>
                  <a:schemeClr val="bg1"/>
                </a:solidFill>
              </a:rPr>
              <a:t>žaidimą „Žiedo dalijimas”. Perduokime vieni kitiems žiedą, pasakydami po sakinį, ką šiandien sužinojau/ atradau pamokoje...</a:t>
            </a:r>
          </a:p>
          <a:p>
            <a:endParaRPr lang="lt-LT"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iesto">
  <a:themeElements>
    <a:clrScheme name="Miesto">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Miesto">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esto">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184</TotalTime>
  <Words>682</Words>
  <Application>Microsoft Office PowerPoint</Application>
  <PresentationFormat>Demonstracija ekrane (4:3)</PresentationFormat>
  <Paragraphs>39</Paragraphs>
  <Slides>10</Slides>
  <Notes>9</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Miesto</vt:lpstr>
      <vt:lpstr>Antano Vaičiulaičio novelė  „Tavo veido šviesa”</vt:lpstr>
      <vt:lpstr>Skaidrė 2</vt:lpstr>
      <vt:lpstr>Pavadinimas</vt:lpstr>
      <vt:lpstr>Pavadinimas</vt:lpstr>
      <vt:lpstr>Tema</vt:lpstr>
      <vt:lpstr>Problema</vt:lpstr>
      <vt:lpstr>Skaidrė 7</vt:lpstr>
      <vt:lpstr>Skaidrė 8</vt:lpstr>
      <vt:lpstr>Užduotis</vt:lpstr>
      <vt:lpstr>Skaidrė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Antano Vaičiulaičio novelė  „Tavo veido šviesa”</dc:title>
  <dc:creator>Petras</dc:creator>
  <cp:lastModifiedBy>Petras</cp:lastModifiedBy>
  <cp:revision>30</cp:revision>
  <dcterms:created xsi:type="dcterms:W3CDTF">2011-10-17T11:24:39Z</dcterms:created>
  <dcterms:modified xsi:type="dcterms:W3CDTF">2011-10-24T16:01:11Z</dcterms:modified>
</cp:coreProperties>
</file>