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73" r:id="rId2"/>
    <p:sldId id="276" r:id="rId3"/>
    <p:sldId id="275" r:id="rId4"/>
    <p:sldId id="256" r:id="rId5"/>
    <p:sldId id="268" r:id="rId6"/>
    <p:sldId id="274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77" r:id="rId18"/>
    <p:sldId id="278" r:id="rId19"/>
    <p:sldId id="279" r:id="rId20"/>
    <p:sldId id="280" r:id="rId21"/>
    <p:sldId id="270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50" autoAdjust="0"/>
    <p:restoredTop sz="94752" autoAdjust="0"/>
  </p:normalViewPr>
  <p:slideViewPr>
    <p:cSldViewPr>
      <p:cViewPr varScale="1">
        <p:scale>
          <a:sx n="67" d="100"/>
          <a:sy n="67" d="100"/>
        </p:scale>
        <p:origin x="-61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38"/>
    </p:cViewPr>
  </p:sorterViewPr>
  <p:notesViewPr>
    <p:cSldViewPr>
      <p:cViewPr varScale="1">
        <p:scale>
          <a:sx n="54" d="100"/>
          <a:sy n="54" d="100"/>
        </p:scale>
        <p:origin x="-1854" y="-96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68A5FAD-562A-4F9A-9925-7900E7884011}" type="datetimeFigureOut">
              <a:rPr lang="lt-LT"/>
              <a:pPr>
                <a:defRPr/>
              </a:pPr>
              <a:t>2009.10.11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lt-LT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lt-L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7732810-A001-4122-AB38-1B063FED6200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lt-LT" smtClean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5634C23-C6FA-4250-BE8D-351632B61567}" type="slidenum">
              <a:rPr lang="lt-LT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lt-L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1DEA3-7911-4A60-879E-9117857F2142}" type="datetimeFigureOut">
              <a:rPr lang="en-US"/>
              <a:pPr>
                <a:defRPr/>
              </a:pPr>
              <a:t>10/11/2009</a:t>
            </a:fld>
            <a:endParaRPr lang="en-US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BC614-5904-4DC4-AD81-6335F318BE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9B4B5-9CF9-49C7-AB77-91CD6DD5CB79}" type="datetimeFigureOut">
              <a:rPr lang="en-US"/>
              <a:pPr>
                <a:defRPr/>
              </a:pPr>
              <a:t>10/11/2009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11447-A8AA-4D1D-B658-4CD1D41971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60B531-D9C8-4064-A427-CCB4A86C45B6}" type="datetimeFigureOut">
              <a:rPr lang="en-US"/>
              <a:pPr>
                <a:defRPr/>
              </a:pPr>
              <a:t>10/11/2009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33F0F-CD4E-4E6C-8EFE-E536AA2A87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2C789-B8A5-4851-B2B6-B1577EC8CEA1}" type="datetimeFigureOut">
              <a:rPr lang="en-US"/>
              <a:pPr>
                <a:defRPr/>
              </a:pPr>
              <a:t>10/11/2009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6CDBF-230F-4182-9044-074F016DF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A6AE63-A0E8-4BF7-9B7C-8DDFC29763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97D75-11CB-45AA-B351-CB704B30368B}" type="datetimeFigureOut">
              <a:rPr lang="en-US"/>
              <a:pPr>
                <a:defRPr/>
              </a:pPr>
              <a:t>10/11/2009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23A8C-2829-40E8-877E-2F88DAB968DE}" type="datetimeFigureOut">
              <a:rPr lang="en-US"/>
              <a:pPr>
                <a:defRPr/>
              </a:pPr>
              <a:t>10/11/2009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C0201-3B56-4F4B-8E1E-525DAD0AC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22983-F7AE-4317-ABFF-809241EBE824}" type="datetimeFigureOut">
              <a:rPr lang="en-US"/>
              <a:pPr>
                <a:defRPr/>
              </a:pPr>
              <a:t>10/11/2009</a:t>
            </a:fld>
            <a:endParaRPr lang="en-US"/>
          </a:p>
        </p:txBody>
      </p:sp>
      <p:sp>
        <p:nvSpPr>
          <p:cNvPr id="3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0D65D-2D99-4CB0-B575-2D9C81A064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EED32-6B15-4D20-88CA-F3E72B2C2A6F}" type="datetimeFigureOut">
              <a:rPr lang="en-US"/>
              <a:pPr>
                <a:defRPr/>
              </a:pPr>
              <a:t>10/11/2009</a:t>
            </a:fld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E798B-D751-464E-AE28-810CD48543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443AE-DDCF-42E6-84B4-7C9F56CEA5E9}" type="datetimeFigureOut">
              <a:rPr lang="en-US"/>
              <a:pPr>
                <a:defRPr/>
              </a:pPr>
              <a:t>10/11/2009</a:t>
            </a:fld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0AB553-8549-4BB9-BCBE-D96F9DFF37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3DCAC-DE08-4E61-BB9B-90804FCAC2A2}" type="datetimeFigureOut">
              <a:rPr lang="en-US"/>
              <a:pPr>
                <a:defRPr/>
              </a:pPr>
              <a:t>10/11/2009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79746-770C-4A4E-AC91-4D4D01F13D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6B062E-E70A-4AEB-AF5C-8633A8812558}" type="datetimeFigureOut">
              <a:rPr lang="en-US"/>
              <a:pPr>
                <a:defRPr/>
              </a:pPr>
              <a:t>10/11/2009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E61CC-0C71-4C1A-ACA8-74ECEB6BD6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60CBBB1D-5F6C-4F97-B722-2A5E29E29EB7}" type="datetimeFigureOut">
              <a:rPr lang="en-US"/>
              <a:pPr>
                <a:defRPr/>
              </a:pPr>
              <a:t>10/11/2009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7C07F27F-6062-450A-9F5C-38740B2257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74" r:id="rId5"/>
    <p:sldLayoutId id="2147483669" r:id="rId6"/>
    <p:sldLayoutId id="2147483668" r:id="rId7"/>
    <p:sldLayoutId id="2147483675" r:id="rId8"/>
    <p:sldLayoutId id="2147483676" r:id="rId9"/>
    <p:sldLayoutId id="2147483667" r:id="rId10"/>
    <p:sldLayoutId id="214748366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http://www.kiskoseura.fi/troija/img/kirke.jpg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http://www.paleothea.com/Pictures/Odysseus.jpg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05000" y="1981200"/>
            <a:ext cx="4953000" cy="28384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>
                <a:solidFill>
                  <a:srgbClr val="333A1D"/>
                </a:solidFill>
                <a:latin typeface="Constantia" pitchFamily="18" charset="0"/>
              </a:rPr>
              <a:t>  Nacionalinės M. K. Čiurlionio menų mokyklos</a:t>
            </a:r>
          </a:p>
          <a:p>
            <a:pPr algn="ctr"/>
            <a:r>
              <a:rPr lang="lt-LT">
                <a:solidFill>
                  <a:srgbClr val="333A1D"/>
                </a:solidFill>
                <a:latin typeface="Constantia" pitchFamily="18" charset="0"/>
              </a:rPr>
              <a:t>             9d kl. mok. Pojautos Vilkauskaitės</a:t>
            </a:r>
            <a:br>
              <a:rPr lang="lt-LT">
                <a:solidFill>
                  <a:srgbClr val="333A1D"/>
                </a:solidFill>
                <a:latin typeface="Constantia" pitchFamily="18" charset="0"/>
              </a:rPr>
            </a:br>
            <a:endParaRPr lang="en-US">
              <a:solidFill>
                <a:srgbClr val="333A1D"/>
              </a:solidFill>
              <a:latin typeface="Constantia" pitchFamily="18" charset="0"/>
            </a:endParaRPr>
          </a:p>
          <a:p>
            <a:pPr algn="ctr"/>
            <a:r>
              <a:rPr lang="lt-LT">
                <a:solidFill>
                  <a:srgbClr val="333A1D"/>
                </a:solidFill>
                <a:latin typeface="Constantia" pitchFamily="18" charset="0"/>
              </a:rPr>
              <a:t> </a:t>
            </a:r>
            <a:r>
              <a:rPr lang="lt-LT">
                <a:solidFill>
                  <a:srgbClr val="333A1D"/>
                </a:solidFill>
              </a:rPr>
              <a:t>Projektas</a:t>
            </a:r>
            <a:r>
              <a:rPr lang="lt-LT"/>
              <a:t> </a:t>
            </a:r>
            <a:endParaRPr lang="lt-LT">
              <a:solidFill>
                <a:srgbClr val="333A1D"/>
              </a:solidFill>
              <a:latin typeface="Constantia" pitchFamily="18" charset="0"/>
            </a:endParaRPr>
          </a:p>
          <a:p>
            <a:pPr algn="ctr"/>
            <a:r>
              <a:rPr lang="lt-LT">
                <a:solidFill>
                  <a:srgbClr val="333A1D"/>
                </a:solidFill>
                <a:latin typeface="Constantia" pitchFamily="18" charset="0"/>
              </a:rPr>
              <a:t>ODISĖJA, ARBA ŽMONIJOS KELIONĖ</a:t>
            </a:r>
            <a:br>
              <a:rPr lang="lt-LT">
                <a:solidFill>
                  <a:srgbClr val="333A1D"/>
                </a:solidFill>
                <a:latin typeface="Constantia" pitchFamily="18" charset="0"/>
              </a:rPr>
            </a:br>
            <a:r>
              <a:rPr lang="lt-LT">
                <a:solidFill>
                  <a:srgbClr val="333A1D"/>
                </a:solidFill>
                <a:latin typeface="Constantia" pitchFamily="18" charset="0"/>
              </a:rPr>
              <a:t>                               </a:t>
            </a:r>
            <a:br>
              <a:rPr lang="lt-LT">
                <a:solidFill>
                  <a:srgbClr val="333A1D"/>
                </a:solidFill>
                <a:latin typeface="Constantia" pitchFamily="18" charset="0"/>
              </a:rPr>
            </a:br>
            <a:r>
              <a:rPr lang="lt-LT">
                <a:solidFill>
                  <a:srgbClr val="333A1D"/>
                </a:solidFill>
                <a:latin typeface="Constantia" pitchFamily="18" charset="0"/>
              </a:rPr>
              <a:t/>
            </a:r>
            <a:br>
              <a:rPr lang="lt-LT">
                <a:solidFill>
                  <a:srgbClr val="333A1D"/>
                </a:solidFill>
                <a:latin typeface="Constantia" pitchFamily="18" charset="0"/>
              </a:rPr>
            </a:br>
            <a:r>
              <a:rPr lang="lt-LT">
                <a:solidFill>
                  <a:srgbClr val="333A1D"/>
                </a:solidFill>
                <a:latin typeface="Constantia" pitchFamily="18" charset="0"/>
              </a:rPr>
              <a:t>                              Konsultavo: R. Šegždavičienė</a:t>
            </a:r>
            <a:br>
              <a:rPr lang="lt-LT">
                <a:solidFill>
                  <a:srgbClr val="333A1D"/>
                </a:solidFill>
                <a:latin typeface="Constantia" pitchFamily="18" charset="0"/>
              </a:rPr>
            </a:br>
            <a:r>
              <a:rPr lang="lt-LT">
                <a:solidFill>
                  <a:srgbClr val="333A1D"/>
                </a:solidFill>
                <a:latin typeface="Constantia" pitchFamily="18" charset="0"/>
              </a:rPr>
              <a:t>              </a:t>
            </a:r>
            <a:br>
              <a:rPr lang="lt-LT">
                <a:solidFill>
                  <a:srgbClr val="333A1D"/>
                </a:solidFill>
                <a:latin typeface="Constantia" pitchFamily="18" charset="0"/>
              </a:rPr>
            </a:br>
            <a:r>
              <a:rPr lang="lt-LT">
                <a:solidFill>
                  <a:srgbClr val="333A1D"/>
                </a:solidFill>
                <a:latin typeface="Constantia" pitchFamily="18" charset="0"/>
              </a:rPr>
              <a:t>                               2009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2362200"/>
            <a:ext cx="8458200" cy="3581400"/>
          </a:xfrm>
        </p:spPr>
        <p:txBody>
          <a:bodyPr>
            <a:normAutofit/>
          </a:bodyPr>
          <a:lstStyle/>
          <a:p>
            <a:r>
              <a:rPr lang="lt-LT" dirty="0" smtClean="0">
                <a:solidFill>
                  <a:srgbClr val="333A1D"/>
                </a:solidFill>
              </a:rPr>
              <a:t>Poemos “</a:t>
            </a:r>
            <a:r>
              <a:rPr lang="lt-LT" dirty="0" err="1" smtClean="0">
                <a:solidFill>
                  <a:srgbClr val="333A1D"/>
                </a:solidFill>
              </a:rPr>
              <a:t>Il</a:t>
            </a:r>
            <a:r>
              <a:rPr lang="en-US" dirty="0" err="1" smtClean="0">
                <a:solidFill>
                  <a:srgbClr val="333A1D"/>
                </a:solidFill>
              </a:rPr>
              <a:t>i</a:t>
            </a:r>
            <a:r>
              <a:rPr lang="lt-LT" dirty="0" err="1" smtClean="0">
                <a:solidFill>
                  <a:srgbClr val="333A1D"/>
                </a:solidFill>
              </a:rPr>
              <a:t>ada</a:t>
            </a:r>
            <a:r>
              <a:rPr lang="lt-LT" dirty="0" smtClean="0">
                <a:solidFill>
                  <a:srgbClr val="333A1D"/>
                </a:solidFill>
              </a:rPr>
              <a:t>“ ir </a:t>
            </a:r>
            <a:r>
              <a:rPr lang="lt-LT" dirty="0" smtClean="0">
                <a:solidFill>
                  <a:srgbClr val="333A1D"/>
                </a:solidFill>
              </a:rPr>
              <a:t>“Odisėja” datuojamos IX a. pr. m. e.</a:t>
            </a:r>
          </a:p>
          <a:p>
            <a:r>
              <a:rPr lang="lt-LT" dirty="0" smtClean="0">
                <a:solidFill>
                  <a:srgbClr val="333A1D"/>
                </a:solidFill>
              </a:rPr>
              <a:t>Jas pasakojo daug asmenų iš kartos į kartą miestuose ir kaimeliuose.</a:t>
            </a:r>
          </a:p>
          <a:p>
            <a:r>
              <a:rPr lang="lt-LT" dirty="0" smtClean="0">
                <a:solidFill>
                  <a:srgbClr val="333A1D"/>
                </a:solidFill>
              </a:rPr>
              <a:t>Iš meninio poemų vientisumo </a:t>
            </a:r>
            <a:r>
              <a:rPr lang="lt-LT" dirty="0" smtClean="0">
                <a:solidFill>
                  <a:srgbClr val="333A1D"/>
                </a:solidFill>
              </a:rPr>
              <a:t>sprendžiama, jog jas užrašė vienas autorius - “aklasis”, išmintingasis dainius Homeras. </a:t>
            </a:r>
            <a:endParaRPr lang="lt-LT" dirty="0" smtClean="0">
              <a:solidFill>
                <a:srgbClr val="333A1D"/>
              </a:solidFill>
            </a:endParaRPr>
          </a:p>
          <a:p>
            <a:endParaRPr lang="lt-LT" dirty="0" smtClean="0">
              <a:solidFill>
                <a:srgbClr val="333A1D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381000"/>
            <a:ext cx="7924800" cy="1600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lt-LT" dirty="0" smtClean="0">
                <a:solidFill>
                  <a:schemeClr val="bg2">
                    <a:lumMod val="50000"/>
                  </a:schemeClr>
                </a:solidFill>
              </a:rPr>
              <a:t>ANTIKINĖS GRAIKŲ LITERATŪROS PAMIKLAI</a:t>
            </a:r>
            <a:endParaRPr lang="lt-LT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29200" y="2209800"/>
            <a:ext cx="3276600" cy="4419600"/>
          </a:xfrm>
        </p:spPr>
        <p:txBody>
          <a:bodyPr>
            <a:normAutofit lnSpcReduction="10000"/>
          </a:bodyPr>
          <a:lstStyle/>
          <a:p>
            <a:pPr>
              <a:buFont typeface="Wingdings 2" pitchFamily="18" charset="2"/>
              <a:buNone/>
            </a:pPr>
            <a:r>
              <a:rPr lang="lt-LT" dirty="0" smtClean="0">
                <a:solidFill>
                  <a:srgbClr val="333A1D"/>
                </a:solidFill>
              </a:rPr>
              <a:t>“Aklumo</a:t>
            </a:r>
            <a:r>
              <a:rPr lang="lt-LT" dirty="0" smtClean="0">
                <a:solidFill>
                  <a:srgbClr val="333A1D"/>
                </a:solidFill>
              </a:rPr>
              <a:t>” aiškinimo versijos:</a:t>
            </a:r>
          </a:p>
          <a:p>
            <a:r>
              <a:rPr lang="en-US" dirty="0" err="1" smtClean="0">
                <a:solidFill>
                  <a:srgbClr val="333A1D"/>
                </a:solidFill>
              </a:rPr>
              <a:t>Manoma</a:t>
            </a:r>
            <a:r>
              <a:rPr lang="en-US" dirty="0" smtClean="0">
                <a:solidFill>
                  <a:srgbClr val="333A1D"/>
                </a:solidFill>
              </a:rPr>
              <a:t>, </a:t>
            </a:r>
            <a:r>
              <a:rPr lang="en-US" dirty="0" err="1" smtClean="0">
                <a:solidFill>
                  <a:srgbClr val="333A1D"/>
                </a:solidFill>
              </a:rPr>
              <a:t>kad</a:t>
            </a:r>
            <a:r>
              <a:rPr lang="en-US" dirty="0" smtClean="0">
                <a:solidFill>
                  <a:srgbClr val="333A1D"/>
                </a:solidFill>
              </a:rPr>
              <a:t> </a:t>
            </a:r>
            <a:r>
              <a:rPr lang="en-US" dirty="0" err="1" smtClean="0">
                <a:solidFill>
                  <a:srgbClr val="333A1D"/>
                </a:solidFill>
              </a:rPr>
              <a:t>jis</a:t>
            </a:r>
            <a:r>
              <a:rPr lang="en-US" dirty="0" smtClean="0">
                <a:solidFill>
                  <a:srgbClr val="333A1D"/>
                </a:solidFill>
              </a:rPr>
              <a:t>  </a:t>
            </a:r>
            <a:r>
              <a:rPr lang="lt-LT" dirty="0" smtClean="0">
                <a:solidFill>
                  <a:srgbClr val="333A1D"/>
                </a:solidFill>
              </a:rPr>
              <a:t>iš tikrųjų buvo aklas.</a:t>
            </a:r>
          </a:p>
          <a:p>
            <a:r>
              <a:rPr lang="lt-LT" dirty="0" smtClean="0">
                <a:solidFill>
                  <a:srgbClr val="333A1D"/>
                </a:solidFill>
              </a:rPr>
              <a:t>Metaforiškas a</a:t>
            </a:r>
            <a:r>
              <a:rPr lang="en-US" dirty="0" err="1" smtClean="0">
                <a:solidFill>
                  <a:srgbClr val="333A1D"/>
                </a:solidFill>
              </a:rPr>
              <a:t>i</a:t>
            </a:r>
            <a:r>
              <a:rPr lang="lt-LT" dirty="0" err="1" smtClean="0">
                <a:solidFill>
                  <a:srgbClr val="333A1D"/>
                </a:solidFill>
              </a:rPr>
              <a:t>škinimas</a:t>
            </a:r>
            <a:r>
              <a:rPr lang="lt-LT" dirty="0" smtClean="0">
                <a:solidFill>
                  <a:srgbClr val="333A1D"/>
                </a:solidFill>
                <a:latin typeface="Arial" charset="0"/>
              </a:rPr>
              <a:t>:</a:t>
            </a:r>
            <a:r>
              <a:rPr lang="lt-LT" dirty="0" smtClean="0">
                <a:solidFill>
                  <a:srgbClr val="333A1D"/>
                </a:solidFill>
              </a:rPr>
              <a:t> išskiriamas aklumas, norint pabrėžti  labiau “regintį” vidinį pasaulį.</a:t>
            </a:r>
          </a:p>
          <a:p>
            <a:endParaRPr lang="lt-LT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0" y="457200"/>
            <a:ext cx="3505200" cy="16764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dirty="0" smtClean="0">
                <a:solidFill>
                  <a:schemeClr val="bg2">
                    <a:lumMod val="50000"/>
                  </a:schemeClr>
                </a:solidFill>
              </a:rPr>
              <a:t>HOMERAS </a:t>
            </a:r>
            <a:r>
              <a:rPr lang="lt-LT" dirty="0" smtClean="0">
                <a:solidFill>
                  <a:schemeClr val="bg2">
                    <a:lumMod val="50000"/>
                  </a:schemeClr>
                </a:solidFill>
              </a:rPr>
              <a:t>– “AKLASIS” DAINIUS</a:t>
            </a:r>
            <a:endParaRPr lang="lt-LT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Picture 2" descr="Hom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838200"/>
            <a:ext cx="4038834" cy="4972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57200" y="3700463"/>
            <a:ext cx="8305800" cy="2928937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SENOVĖS GRAIKŲ DAINIUI HOMERUI IX-X A. PR. KR. PRISKIRIAMA POEMA - TIKRAS PASAULINĖS LITERATŪROS ŠEDEVRAS. PAGRINDINĖ POEMOS TEMA-ODISĖJ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O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 GRĮŽIMAS NAMO PO TROJOS KARO. PATYRĘS ĮVAIRIAUSIŲ NUOTYKIŲ, NUGALĖJĘS DAUGYBĘ PAVOJŲ IR PAGUNDŲ, ODISĖJAS LAIMINGAS GRĮŽTA NAMO Į GIMTĄJĄ ITAKĘ, KUR JO LAUKIA IŠTIKIMA ŽMONA PENELOPĖ</a:t>
            </a:r>
            <a:endParaRPr lang="lt-LT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838200"/>
            <a:ext cx="8305800" cy="1981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smtClean="0">
                <a:solidFill>
                  <a:schemeClr val="bg2">
                    <a:lumMod val="50000"/>
                  </a:schemeClr>
                </a:solidFill>
              </a:rPr>
              <a:t>ODIS</a:t>
            </a:r>
            <a:r>
              <a:rPr lang="lt-LT" smtClean="0">
                <a:solidFill>
                  <a:schemeClr val="bg2">
                    <a:lumMod val="50000"/>
                  </a:schemeClr>
                </a:solidFill>
              </a:rPr>
              <a:t>Ė</a:t>
            </a:r>
            <a:r>
              <a:rPr smtClean="0">
                <a:solidFill>
                  <a:schemeClr val="bg2">
                    <a:lumMod val="50000"/>
                  </a:schemeClr>
                </a:solidFill>
              </a:rPr>
              <a:t>JA, ARBA </a:t>
            </a:r>
            <a:r>
              <a:rPr lang="lt-LT" smtClean="0">
                <a:solidFill>
                  <a:schemeClr val="bg2">
                    <a:lumMod val="50000"/>
                  </a:schemeClr>
                </a:solidFill>
              </a:rPr>
              <a:t>ŽMONIJOS KELIONĖ</a:t>
            </a:r>
            <a:endParaRPr lang="lt-LT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1200" y="2286000"/>
            <a:ext cx="5562600" cy="3810000"/>
          </a:xfrm>
        </p:spPr>
        <p:txBody>
          <a:bodyPr>
            <a:normAutofit/>
          </a:bodyPr>
          <a:lstStyle/>
          <a:p>
            <a:pPr marL="571500" indent="-571500" fontAlgn="auto">
              <a:spcAft>
                <a:spcPts val="0"/>
              </a:spcAft>
              <a:buFont typeface="+mj-lt"/>
              <a:buAutoNum type="romanUcPeriod"/>
              <a:defRPr/>
            </a:pP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TELEMACHIJA</a:t>
            </a:r>
          </a:p>
          <a:p>
            <a:pPr marL="571500" indent="-571500" fontAlgn="auto">
              <a:spcAft>
                <a:spcPts val="0"/>
              </a:spcAft>
              <a:buFont typeface="+mj-lt"/>
              <a:buAutoNum type="romanUcPeriod"/>
              <a:defRPr/>
            </a:pP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ODISĖJAS PAS FAJAKUS</a:t>
            </a:r>
          </a:p>
          <a:p>
            <a:pPr marL="571500" indent="-571500" fontAlgn="auto">
              <a:spcAft>
                <a:spcPts val="0"/>
              </a:spcAft>
              <a:buFont typeface="+mj-lt"/>
              <a:buAutoNum type="romanUcPeriod"/>
              <a:defRPr/>
            </a:pP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ODISĖJO GRĮŽIMAS IR KERŠTAS</a:t>
            </a:r>
            <a:endParaRPr lang="lt-LT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219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smtClean="0">
                <a:solidFill>
                  <a:schemeClr val="bg2">
                    <a:lumMod val="75000"/>
                  </a:schemeClr>
                </a:solidFill>
              </a:rPr>
              <a:t>            </a:t>
            </a:r>
            <a:r>
              <a:rPr lang="lt-LT" smtClean="0">
                <a:solidFill>
                  <a:schemeClr val="bg2">
                    <a:lumMod val="50000"/>
                  </a:schemeClr>
                </a:solidFill>
              </a:rPr>
              <a:t>ODISĖJOS DALYS</a:t>
            </a:r>
            <a:endParaRPr lang="lt-LT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620000" cy="2514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smtClean="0">
                <a:solidFill>
                  <a:schemeClr val="bg2">
                    <a:lumMod val="50000"/>
                  </a:schemeClr>
                </a:solidFill>
              </a:rPr>
              <a:t>  KELIAUJAME SU ODISĖJU IR SUSIPAŽĮSTAME SU DIEVAIS, ŽMONĖMIS IR KARALYSTĖMIS</a:t>
            </a:r>
            <a:endParaRPr lang="lt-LT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9458" name="Picture 2" descr="seawitch_rounding_hor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2667000"/>
            <a:ext cx="4286250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0" y="1752600"/>
            <a:ext cx="4724400" cy="4343400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Kalipsė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Odisėjui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 siūlo amžiną jaunystę ir </a:t>
            </a: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nemirtingumą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  už  pasirinkimą pasilikti gyventi su ja.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Odisėjas nesusižavi nimfos pasiūlymu, o pasirenka žmogišką mirtingąjį gyvenimą su savo ištikimąja žmona </a:t>
            </a: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Penelope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  <a:endParaRPr lang="lt-LT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smtClean="0">
                <a:solidFill>
                  <a:schemeClr val="bg2">
                    <a:lumMod val="50000"/>
                  </a:schemeClr>
                </a:solidFill>
              </a:rPr>
              <a:t>                 KALIPSĖ</a:t>
            </a:r>
            <a:endParaRPr lang="lt-LT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483" name="Picture 2" descr="CalypsoHermesFlaxman"/>
          <p:cNvPicPr>
            <a:picLocks noChangeAspect="1" noChangeArrowheads="1"/>
          </p:cNvPicPr>
          <p:nvPr/>
        </p:nvPicPr>
        <p:blipFill>
          <a:blip r:embed="rId2"/>
          <a:srcRect l="50227" r="22794"/>
          <a:stretch>
            <a:fillRect/>
          </a:stretch>
        </p:blipFill>
        <p:spPr bwMode="auto">
          <a:xfrm>
            <a:off x="6629400" y="838200"/>
            <a:ext cx="2105025" cy="516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95400" y="2514600"/>
            <a:ext cx="6096000" cy="3581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lt-LT" smtClean="0">
                <a:solidFill>
                  <a:srgbClr val="333A1D"/>
                </a:solidFill>
              </a:rPr>
              <a:t>Odisėjo bendražygiai, užvalgę lotosų lapų, pamiršta savo gimtinę Itakę (užmarštis).</a:t>
            </a:r>
          </a:p>
          <a:p>
            <a:pPr>
              <a:lnSpc>
                <a:spcPct val="90000"/>
              </a:lnSpc>
            </a:pPr>
            <a:r>
              <a:rPr lang="lt-LT" smtClean="0">
                <a:solidFill>
                  <a:srgbClr val="333A1D"/>
                </a:solidFill>
              </a:rPr>
              <a:t>Odisėjas stiprybės ir valios dėka sugeba išgelbėt apsvaigintus draugus.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lt-LT" smtClean="0">
                <a:solidFill>
                  <a:srgbClr val="333A1D"/>
                </a:solidFill>
              </a:rPr>
              <a:t>       Sąsaja su šiandiena: kaip žmonės atitrūksta nuo tikrovės? Gal lotoso vaisiai- narkotikai, alkoholis, kompiuteris?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47800" y="457200"/>
            <a:ext cx="5791200" cy="1676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smtClean="0">
                <a:solidFill>
                  <a:schemeClr val="bg2">
                    <a:lumMod val="50000"/>
                  </a:schemeClr>
                </a:solidFill>
              </a:rPr>
              <a:t>   LOTOFAGAI – tauta, valganti tik lotoso lapus</a:t>
            </a:r>
            <a:endParaRPr lang="lt-LT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3581400" cy="4648200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Pražūtingas </a:t>
            </a: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Odisėjo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 įgulos išsilaipinimas kiklopų žemėje.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Odisėjo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 įžvalgumas nesakyti </a:t>
            </a: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Polifemui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 savo tikrojo vardo (pranašystė).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Odisėjo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 sugalvotas išsigelbėjimo iš kiklopo olos planas.</a:t>
            </a:r>
            <a:endParaRPr lang="lt-LT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smtClean="0">
                <a:solidFill>
                  <a:schemeClr val="bg2">
                    <a:lumMod val="50000"/>
                  </a:schemeClr>
                </a:solidFill>
              </a:rPr>
              <a:t>     KIKLOPAS - POLIFEMAS</a:t>
            </a:r>
            <a:endParaRPr lang="lt-LT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2531" name="Picture 2" descr="L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676400"/>
            <a:ext cx="3671888" cy="358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76400"/>
            <a:ext cx="8001000" cy="3581400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lt-LT" b="1" dirty="0" smtClean="0">
                <a:solidFill>
                  <a:schemeClr val="bg2">
                    <a:lumMod val="50000"/>
                  </a:schemeClr>
                </a:solidFill>
              </a:rPr>
              <a:t>                               </a:t>
            </a:r>
            <a:r>
              <a:rPr lang="lt-LT" b="1" dirty="0" smtClean="0">
                <a:solidFill>
                  <a:schemeClr val="bg2">
                    <a:lumMod val="75000"/>
                  </a:schemeClr>
                </a:solidFill>
              </a:rPr>
              <a:t>     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Vėjų dievas keičia situaciją.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Kai tikslas beveik pasiektas, matomi gimtinės krantai, įgulos narių neišmanymas ir nepasitikėjimas  vadu, pakeičia situaciją negrįžtamai.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lt-LT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lt-LT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lt-LT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lt-LT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lt-LT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381000"/>
            <a:ext cx="85344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smtClean="0">
                <a:solidFill>
                  <a:schemeClr val="bg2">
                    <a:lumMod val="50000"/>
                  </a:schemeClr>
                </a:solidFill>
              </a:rPr>
              <a:t>             EOLAS – VĖJŲ DIEVAS</a:t>
            </a:r>
            <a:endParaRPr lang="lt-LT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350" y="381000"/>
            <a:ext cx="8229600" cy="1219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smtClean="0">
                <a:solidFill>
                  <a:schemeClr val="bg2">
                    <a:lumMod val="50000"/>
                  </a:schemeClr>
                </a:solidFill>
              </a:rPr>
              <a:t>                LASTRIGONAI</a:t>
            </a:r>
            <a:endParaRPr lang="lt-LT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457200" y="1752600"/>
            <a:ext cx="8305800" cy="4343400"/>
          </a:xfr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</a:pPr>
            <a:r>
              <a:rPr lang="lt-LT" b="1" smtClean="0">
                <a:solidFill>
                  <a:srgbClr val="222613"/>
                </a:solidFill>
              </a:rPr>
              <a:t>   </a:t>
            </a:r>
          </a:p>
          <a:p>
            <a:r>
              <a:rPr lang="lt-LT" smtClean="0">
                <a:solidFill>
                  <a:srgbClr val="333A1D"/>
                </a:solidFill>
              </a:rPr>
              <a:t>Lastrigonijoje - milžinų karalystėje - žmogaus gyvybė nevertinama.</a:t>
            </a:r>
          </a:p>
          <a:p>
            <a:r>
              <a:rPr lang="lt-LT" smtClean="0">
                <a:solidFill>
                  <a:srgbClr val="333A1D"/>
                </a:solidFill>
              </a:rPr>
              <a:t>Nuskandinami 11 Odisėjo laivų su įgula. Lieka tik 1 laivas su Odisėju ir jo bendražygiais.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smtClean="0">
                <a:solidFill>
                  <a:schemeClr val="bg2">
                    <a:lumMod val="50000"/>
                  </a:schemeClr>
                </a:solidFill>
              </a:rPr>
              <a:t>          KIRKĖ</a:t>
            </a:r>
            <a:endParaRPr lang="lt-LT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228600" y="990600"/>
            <a:ext cx="4800600" cy="5410200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lt-LT" b="1" dirty="0" smtClean="0">
                <a:solidFill>
                  <a:schemeClr val="bg2">
                    <a:lumMod val="50000"/>
                  </a:schemeClr>
                </a:solidFill>
              </a:rPr>
              <a:t>     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b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Kirkė </a:t>
            </a: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Odisėjo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 bendražygius klasta paverčia kiaulėmis.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Dievai padeda </a:t>
            </a: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Odisėjui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  apsisaugoti nuo Kirkės burtų.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Norėdamas išgelbėti įgulą, Odisėjas sudaro sutartį su burtininke Kirke.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Odisėjas ir jo bendražygiai, praradę laiko nuovoką, užtrunka burtininkės rūmuose metus.</a:t>
            </a:r>
            <a:endParaRPr lang="lt-L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6627" name="Picture 1" descr="http://www.kiskoseura.fi/troija/img/kirke.jp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5410200" y="1600200"/>
            <a:ext cx="3200400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81200"/>
            <a:ext cx="5562600" cy="3429000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lt-LT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Odisėjo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 pagalba mirusiesiems.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Iš </a:t>
            </a: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Tėbų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 aiškiaregio </a:t>
            </a: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Teiresijo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 Odisėjas sužino savo likimą.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Mirusiosios motinos vėlė primena </a:t>
            </a: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Odisėjui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, jog jo laukia ištikima žmona ir sūnus.</a:t>
            </a:r>
            <a:endParaRPr lang="lt-LT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smtClean="0">
                <a:solidFill>
                  <a:schemeClr val="bg2">
                    <a:lumMod val="50000"/>
                  </a:schemeClr>
                </a:solidFill>
              </a:rPr>
              <a:t>ODISĖJAS HADO KARALYSTĖJE</a:t>
            </a:r>
            <a:endParaRPr lang="lt-LT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765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lt-LT">
              <a:latin typeface="Constantia" pitchFamily="18" charset="0"/>
            </a:endParaRPr>
          </a:p>
        </p:txBody>
      </p:sp>
      <p:pic>
        <p:nvPicPr>
          <p:cNvPr id="27652" name="Picture 1" descr="http://www.paleothea.com/Pictures/Odysseus.jp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5791200" y="1600200"/>
            <a:ext cx="2890838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76400"/>
            <a:ext cx="3505200" cy="4343400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Kirkė pataria, kaip vyramas apsisaugoti nuo sirenų vilionių.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Odisėjas užburtas sirenų dainavimo.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Tinkamai pasirengusi </a:t>
            </a: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Odisėjo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 įgula atlaiko sirenų viliojimą.</a:t>
            </a:r>
            <a:endParaRPr lang="lt-LT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smtClean="0">
                <a:solidFill>
                  <a:schemeClr val="bg2">
                    <a:lumMod val="50000"/>
                  </a:schemeClr>
                </a:solidFill>
              </a:rPr>
              <a:t>     SIRENOS</a:t>
            </a:r>
            <a:endParaRPr lang="lt-LT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8675" name="Picture 2" descr="odiseja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795463"/>
            <a:ext cx="4219575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4191000" cy="4419600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Odisėjo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 bendražygiai sulaužo taisykles (papjauna Helijo jaučius).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Odisėjo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 įgulos nariai už nesilaikymą  dieviškų taisyklių baudžiami mirtimi.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Iš sudužusio laivo išsigelbsti tik Odisėjas.</a:t>
            </a:r>
            <a:endParaRPr lang="lt-LT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smtClean="0">
                <a:solidFill>
                  <a:schemeClr val="bg2">
                    <a:lumMod val="50000"/>
                  </a:schemeClr>
                </a:solidFill>
              </a:rPr>
              <a:t>   HELIJO SALA</a:t>
            </a:r>
            <a:endParaRPr lang="lt-LT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9699" name="Picture 2" descr="http://www.timelessmyths.com/classical/gallery/helio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676400"/>
            <a:ext cx="4048125" cy="337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2895600"/>
          </a:xfrm>
        </p:spPr>
        <p:txBody>
          <a:bodyPr>
            <a:normAutofit/>
          </a:bodyPr>
          <a:lstStyle/>
          <a:p>
            <a:r>
              <a:rPr lang="lt-LT" smtClean="0">
                <a:solidFill>
                  <a:srgbClr val="333A1D"/>
                </a:solidFill>
              </a:rPr>
              <a:t>Taiki fajakų tauta, išgirdusi Odisėjo pasakojimus, padeda jam grįžti namo.</a:t>
            </a:r>
          </a:p>
          <a:p>
            <a:r>
              <a:rPr lang="lt-LT" smtClean="0">
                <a:solidFill>
                  <a:srgbClr val="333A1D"/>
                </a:solidFill>
              </a:rPr>
              <a:t>Sugrįžęs į savo karalystę ir norėdamas išsiaiškinti susidariusią situaciją, Odisėjas apsimeta elgeta.</a:t>
            </a:r>
          </a:p>
          <a:p>
            <a:r>
              <a:rPr lang="lt-LT" smtClean="0">
                <a:solidFill>
                  <a:srgbClr val="333A1D"/>
                </a:solidFill>
              </a:rPr>
              <a:t>Odisėjas, padedamas Atėnės, atstato tvarką savo karalystėje.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smtClean="0">
                <a:solidFill>
                  <a:schemeClr val="bg2">
                    <a:lumMod val="50000"/>
                  </a:schemeClr>
                </a:solidFill>
              </a:rPr>
              <a:t>            GRĮŽIMAS NAMO</a:t>
            </a:r>
            <a:endParaRPr lang="lt-LT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0723" name="Picture 2" descr="penelop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0" y="4038600"/>
            <a:ext cx="2362200" cy="198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72000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Penelopė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(</a:t>
            </a: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Odisėjo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žmona) – ištikimybės simbolis.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Odisėjo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klajonės ir pastangos grįžti 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į gimtąją </a:t>
            </a: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Itakę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 – sugrįžimo į tėvynę simbolis.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Sirenos – vyrų </a:t>
            </a: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vilioklės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Kalipsė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 – amžinos jaunystės ir </a:t>
            </a: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nemirtingumo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 simbolis.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Odisėjas 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– amžino kovotojo, vyriškumo 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simbolis.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Odisėja – grįžimas namo.</a:t>
            </a:r>
            <a:endParaRPr lang="lt-LT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smtClean="0">
                <a:solidFill>
                  <a:schemeClr val="bg2">
                    <a:lumMod val="50000"/>
                  </a:schemeClr>
                </a:solidFill>
              </a:rPr>
              <a:t>SIMBOLIAIS TAPĘ POEMOS VEIKĖJAI:</a:t>
            </a:r>
            <a:endParaRPr lang="lt-LT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dirty="0" smtClean="0">
                <a:solidFill>
                  <a:schemeClr val="bg2">
                    <a:lumMod val="50000"/>
                  </a:schemeClr>
                </a:solidFill>
              </a:rPr>
              <a:t>        </a:t>
            </a:r>
            <a:r>
              <a:rPr smtClean="0">
                <a:solidFill>
                  <a:schemeClr val="bg2">
                    <a:lumMod val="50000"/>
                  </a:schemeClr>
                </a:solidFill>
              </a:rPr>
              <a:t>O</a:t>
            </a:r>
            <a:r>
              <a:rPr lang="lt-LT" dirty="0" smtClean="0">
                <a:solidFill>
                  <a:schemeClr val="bg2">
                    <a:lumMod val="50000"/>
                  </a:schemeClr>
                </a:solidFill>
              </a:rPr>
              <a:t>DISĖJO TEMA POEZIJOJE</a:t>
            </a:r>
            <a:endParaRPr lang="lt-LT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40000" contrast="40000"/>
          </a:blip>
          <a:srcRect l="4745" t="54325" r="51710" b="2216"/>
          <a:stretch>
            <a:fillRect/>
          </a:stretch>
        </p:blipFill>
        <p:spPr bwMode="auto">
          <a:xfrm rot="16200000">
            <a:off x="2560320" y="1173480"/>
            <a:ext cx="4023360" cy="502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40000" contrast="40000"/>
          </a:blip>
          <a:srcRect l="6042" t="8299" r="57390" b="51458"/>
          <a:stretch>
            <a:fillRect/>
          </a:stretch>
        </p:blipFill>
        <p:spPr bwMode="auto">
          <a:xfrm rot="16200000">
            <a:off x="723900" y="952500"/>
            <a:ext cx="3810001" cy="4648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lum bright="-40000" contrast="40000"/>
          </a:blip>
          <a:srcRect l="53075" t="43128" r="9683" b="29613"/>
          <a:stretch>
            <a:fillRect/>
          </a:stretch>
        </p:blipFill>
        <p:spPr bwMode="auto">
          <a:xfrm rot="16200000">
            <a:off x="5067300" y="1333500"/>
            <a:ext cx="3810000" cy="3886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40000" contrast="40000"/>
          </a:blip>
          <a:srcRect l="2223" t="43128" r="55021" b="25000"/>
          <a:stretch>
            <a:fillRect/>
          </a:stretch>
        </p:blipFill>
        <p:spPr bwMode="auto">
          <a:xfrm rot="16200000">
            <a:off x="613252" y="1291748"/>
            <a:ext cx="4114800" cy="4274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lum bright="-40000" contrast="40000"/>
          </a:blip>
          <a:srcRect t="8991" r="23820" b="18084"/>
          <a:stretch>
            <a:fillRect/>
          </a:stretch>
        </p:blipFill>
        <p:spPr bwMode="auto">
          <a:xfrm rot="16200000">
            <a:off x="6013311" y="82690"/>
            <a:ext cx="1163696" cy="37415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81600"/>
          </a:xfrm>
        </p:spPr>
        <p:txBody>
          <a:bodyPr>
            <a:normAutofit fontScale="92500" lnSpcReduction="20000"/>
          </a:bodyPr>
          <a:lstStyle/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Homeras. Odisėja. Vilnius, 1997</a:t>
            </a: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Paulauskienė M. Poezijos posme gyvi. Kaunas, 1984.</a:t>
            </a:r>
            <a:endParaRPr lang="lt-LT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Lt.wikipedija.org</a:t>
            </a:r>
            <a:endParaRPr lang="lt-LT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Mokslai.lt</a:t>
            </a:r>
            <a:endParaRPr lang="lt-LT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www.rasyk.lt</a:t>
            </a:r>
            <a:endParaRPr lang="lt-LT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www.astronomija.inf</a:t>
            </a:r>
            <a:endParaRPr lang="lt-LT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u="sng" dirty="0" err="1" smtClean="0">
                <a:solidFill>
                  <a:schemeClr val="bg2">
                    <a:lumMod val="75000"/>
                  </a:schemeClr>
                </a:solidFill>
              </a:rPr>
              <a:t>www.fromoldbooks.org</a:t>
            </a:r>
            <a:endParaRPr lang="lt-LT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lt-LT" u="sng" dirty="0" err="1" smtClean="0">
                <a:solidFill>
                  <a:schemeClr val="bg2">
                    <a:lumMod val="75000"/>
                  </a:schemeClr>
                </a:solidFill>
              </a:rPr>
              <a:t>www.paleothea.com</a:t>
            </a:r>
            <a:endParaRPr lang="lt-LT" u="sng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u="sng" dirty="0" smtClean="0">
                <a:solidFill>
                  <a:schemeClr val="bg2">
                    <a:lumMod val="75000"/>
                  </a:schemeClr>
                </a:solidFill>
              </a:rPr>
              <a:t>www.mlahanas.de</a:t>
            </a:r>
            <a:endParaRPr lang="lt-LT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u="sng" dirty="0" err="1" smtClean="0">
                <a:solidFill>
                  <a:schemeClr val="bg2">
                    <a:lumMod val="75000"/>
                  </a:schemeClr>
                </a:solidFill>
              </a:rPr>
              <a:t>www.kirkosiaura.fi</a:t>
            </a:r>
            <a:endParaRPr lang="lt-LT" u="sng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dirty="0" err="1" smtClean="0">
                <a:solidFill>
                  <a:schemeClr val="bg2">
                    <a:lumMod val="75000"/>
                  </a:schemeClr>
                </a:solidFill>
              </a:rPr>
              <a:t>Go.chigwell-sholl.org</a:t>
            </a:r>
            <a:endParaRPr lang="lt-LT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u="sng" dirty="0" err="1" smtClean="0">
                <a:solidFill>
                  <a:schemeClr val="bg2">
                    <a:lumMod val="75000"/>
                  </a:schemeClr>
                </a:solidFill>
              </a:rPr>
              <a:t>www.youtube.com</a:t>
            </a:r>
            <a:endParaRPr lang="lt-LT" u="sng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u="sng" dirty="0" err="1" smtClean="0">
                <a:solidFill>
                  <a:schemeClr val="bg2">
                    <a:lumMod val="75000"/>
                  </a:schemeClr>
                </a:solidFill>
              </a:rPr>
              <a:t>www.google.lt</a:t>
            </a:r>
            <a:endParaRPr lang="lt-LT" u="sng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u="sng" dirty="0" err="1" smtClean="0">
                <a:solidFill>
                  <a:schemeClr val="bg2">
                    <a:lumMod val="75000"/>
                  </a:schemeClr>
                </a:solidFill>
              </a:rPr>
              <a:t>www.theol.com</a:t>
            </a:r>
            <a:endParaRPr lang="lt-LT" u="sng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endParaRPr lang="lt-LT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dirty="0" smtClean="0">
                <a:solidFill>
                  <a:schemeClr val="bg2">
                    <a:lumMod val="75000"/>
                  </a:schemeClr>
                </a:solidFill>
              </a:rPr>
              <a:t>        LITERATŪROS SĄRAŠAS:</a:t>
            </a:r>
            <a:endParaRPr lang="lt-LT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725</TotalTime>
  <Words>632</Words>
  <Application>Microsoft Office PowerPoint</Application>
  <PresentationFormat>On-screen Show (4:3)</PresentationFormat>
  <Paragraphs>88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Paper</vt:lpstr>
      <vt:lpstr>Slide 1</vt:lpstr>
      <vt:lpstr> ANTIKINĖS GRAIKŲ LITERATŪROS PAMIKLAI</vt:lpstr>
      <vt:lpstr>HOMERAS – “AKLASIS” DAINIUS</vt:lpstr>
      <vt:lpstr>ODISĖJA, ARBA ŽMONIJOS KELIONĖ</vt:lpstr>
      <vt:lpstr>            ODISĖJOS DALYS</vt:lpstr>
      <vt:lpstr>  KELIAUJAME SU ODISĖJU IR SUSIPAŽĮSTAME SU DIEVAIS, ŽMONĖMIS IR KARALYSTĖMIS</vt:lpstr>
      <vt:lpstr>                 KALIPSĖ</vt:lpstr>
      <vt:lpstr>   LOTOFAGAI – tauta, valganti tik lotoso lapus</vt:lpstr>
      <vt:lpstr>     KIKLOPAS - POLIFEMAS</vt:lpstr>
      <vt:lpstr>             EOLAS – VĖJŲ DIEVAS</vt:lpstr>
      <vt:lpstr>                LASTRIGONAI</vt:lpstr>
      <vt:lpstr>          KIRKĖ</vt:lpstr>
      <vt:lpstr>ODISĖJAS HADO KARALYSTĖJE</vt:lpstr>
      <vt:lpstr>     SIRENOS</vt:lpstr>
      <vt:lpstr>   HELIJO SALA</vt:lpstr>
      <vt:lpstr>            GRĮŽIMAS NAMO</vt:lpstr>
      <vt:lpstr>SIMBOLIAIS TAPĘ POEMOS VEIKĖJAI:</vt:lpstr>
      <vt:lpstr>        ODISĖJO TEMA POEZIJOJE</vt:lpstr>
      <vt:lpstr>Slide 19</vt:lpstr>
      <vt:lpstr>Slide 20</vt:lpstr>
      <vt:lpstr>        LITERATŪROS SĄRAŠAS: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ODISEJAS ARBA ŽMONIJOS KELIONE</dc:title>
  <dc:creator/>
  <cp:lastModifiedBy>User Name</cp:lastModifiedBy>
  <cp:revision>73</cp:revision>
  <dcterms:created xsi:type="dcterms:W3CDTF">2006-08-16T00:00:00Z</dcterms:created>
  <dcterms:modified xsi:type="dcterms:W3CDTF">2009-10-11T17:37:19Z</dcterms:modified>
</cp:coreProperties>
</file>