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8"/>
  </p:notesMasterIdLst>
  <p:sldIdLst>
    <p:sldId id="282" r:id="rId2"/>
    <p:sldId id="256" r:id="rId3"/>
    <p:sldId id="261" r:id="rId4"/>
    <p:sldId id="267" r:id="rId5"/>
    <p:sldId id="268" r:id="rId6"/>
    <p:sldId id="283" r:id="rId7"/>
    <p:sldId id="269" r:id="rId8"/>
    <p:sldId id="270" r:id="rId9"/>
    <p:sldId id="272" r:id="rId10"/>
    <p:sldId id="317" r:id="rId11"/>
    <p:sldId id="281" r:id="rId12"/>
    <p:sldId id="277" r:id="rId13"/>
    <p:sldId id="280" r:id="rId14"/>
    <p:sldId id="278" r:id="rId15"/>
    <p:sldId id="279" r:id="rId16"/>
    <p:sldId id="284" r:id="rId17"/>
    <p:sldId id="288" r:id="rId18"/>
    <p:sldId id="263" r:id="rId19"/>
    <p:sldId id="265" r:id="rId20"/>
    <p:sldId id="266" r:id="rId21"/>
    <p:sldId id="259" r:id="rId22"/>
    <p:sldId id="258" r:id="rId23"/>
    <p:sldId id="260" r:id="rId24"/>
    <p:sldId id="262" r:id="rId25"/>
    <p:sldId id="300" r:id="rId26"/>
    <p:sldId id="301" r:id="rId27"/>
    <p:sldId id="302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03" r:id="rId36"/>
    <p:sldId id="304" r:id="rId37"/>
    <p:sldId id="285" r:id="rId38"/>
    <p:sldId id="305" r:id="rId39"/>
    <p:sldId id="286" r:id="rId40"/>
    <p:sldId id="287" r:id="rId41"/>
    <p:sldId id="264" r:id="rId42"/>
    <p:sldId id="289" r:id="rId43"/>
    <p:sldId id="290" r:id="rId44"/>
    <p:sldId id="291" r:id="rId45"/>
    <p:sldId id="292" r:id="rId46"/>
    <p:sldId id="306" r:id="rId47"/>
    <p:sldId id="293" r:id="rId48"/>
    <p:sldId id="307" r:id="rId49"/>
    <p:sldId id="294" r:id="rId50"/>
    <p:sldId id="295" r:id="rId51"/>
    <p:sldId id="308" r:id="rId52"/>
    <p:sldId id="296" r:id="rId53"/>
    <p:sldId id="309" r:id="rId54"/>
    <p:sldId id="297" r:id="rId55"/>
    <p:sldId id="298" r:id="rId56"/>
    <p:sldId id="299" r:id="rId5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5" autoAdjust="0"/>
    <p:restoredTop sz="94660"/>
  </p:normalViewPr>
  <p:slideViewPr>
    <p:cSldViewPr>
      <p:cViewPr varScale="1">
        <p:scale>
          <a:sx n="104" d="100"/>
          <a:sy n="104" d="100"/>
        </p:scale>
        <p:origin x="-1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4E550-CDE1-417A-A0D6-C21A47E373C6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96450-A0F7-4A35-BB36-A3DDF13162A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1285368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</a:t>
            </a:fld>
            <a:endParaRPr lang="lt-L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</a:t>
            </a:fld>
            <a:endParaRPr lang="lt-L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6</a:t>
            </a:fld>
            <a:endParaRPr lang="lt-L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7</a:t>
            </a:fld>
            <a:endParaRPr lang="lt-L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8</a:t>
            </a:fld>
            <a:endParaRPr lang="lt-L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9</a:t>
            </a:fld>
            <a:endParaRPr lang="lt-L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10</a:t>
            </a:fld>
            <a:endParaRPr lang="lt-L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11</a:t>
            </a:fld>
            <a:endParaRPr lang="lt-L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12</a:t>
            </a:fld>
            <a:endParaRPr lang="lt-L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13</a:t>
            </a:fld>
            <a:endParaRPr lang="lt-L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14</a:t>
            </a:fld>
            <a:endParaRPr lang="lt-L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15</a:t>
            </a:fld>
            <a:endParaRPr lang="lt-L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16</a:t>
            </a:fld>
            <a:endParaRPr lang="lt-L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17</a:t>
            </a:fld>
            <a:endParaRPr lang="lt-L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18</a:t>
            </a:fld>
            <a:endParaRPr lang="lt-L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19</a:t>
            </a:fld>
            <a:endParaRPr lang="lt-L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20</a:t>
            </a:fld>
            <a:endParaRPr lang="lt-L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21</a:t>
            </a:fld>
            <a:endParaRPr lang="lt-L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22</a:t>
            </a:fld>
            <a:endParaRPr lang="lt-L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23</a:t>
            </a:fld>
            <a:endParaRPr lang="lt-L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24</a:t>
            </a:fld>
            <a:endParaRPr lang="lt-L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25</a:t>
            </a:fld>
            <a:endParaRPr lang="lt-L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26</a:t>
            </a:fld>
            <a:endParaRPr lang="lt-L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27</a:t>
            </a:fld>
            <a:endParaRPr lang="lt-L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28</a:t>
            </a:fld>
            <a:endParaRPr lang="lt-L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29</a:t>
            </a:fld>
            <a:endParaRPr lang="lt-L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30</a:t>
            </a:fld>
            <a:endParaRPr lang="lt-L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31</a:t>
            </a:fld>
            <a:endParaRPr lang="lt-L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32</a:t>
            </a:fld>
            <a:endParaRPr lang="lt-L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33</a:t>
            </a:fld>
            <a:endParaRPr lang="lt-L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34</a:t>
            </a:fld>
            <a:endParaRPr lang="lt-L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35</a:t>
            </a:fld>
            <a:endParaRPr lang="lt-L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36</a:t>
            </a:fld>
            <a:endParaRPr lang="lt-L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37</a:t>
            </a:fld>
            <a:endParaRPr lang="lt-L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38</a:t>
            </a:fld>
            <a:endParaRPr lang="lt-LT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39</a:t>
            </a:fld>
            <a:endParaRPr lang="lt-LT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40</a:t>
            </a:fld>
            <a:endParaRPr lang="lt-LT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41</a:t>
            </a:fld>
            <a:endParaRPr lang="lt-LT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42</a:t>
            </a:fld>
            <a:endParaRPr lang="lt-LT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43</a:t>
            </a:fld>
            <a:endParaRPr lang="lt-LT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44</a:t>
            </a:fld>
            <a:endParaRPr lang="lt-LT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45</a:t>
            </a:fld>
            <a:endParaRPr lang="lt-LT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46</a:t>
            </a:fld>
            <a:endParaRPr lang="lt-LT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47</a:t>
            </a:fld>
            <a:endParaRPr lang="lt-LT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48</a:t>
            </a:fld>
            <a:endParaRPr lang="lt-LT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49</a:t>
            </a:fld>
            <a:endParaRPr lang="lt-LT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50</a:t>
            </a:fld>
            <a:endParaRPr lang="lt-LT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51</a:t>
            </a:fld>
            <a:endParaRPr lang="lt-LT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52</a:t>
            </a:fld>
            <a:endParaRPr lang="lt-LT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53</a:t>
            </a:fld>
            <a:endParaRPr lang="lt-LT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54</a:t>
            </a:fld>
            <a:endParaRPr lang="lt-LT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55</a:t>
            </a:fld>
            <a:endParaRPr lang="lt-LT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6450-A0F7-4A35-BB36-A3DDF13162A3}" type="slidenum">
              <a:rPr lang="lt-LT" smtClean="0"/>
              <a:pPr/>
              <a:t>56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6A4315-6E7A-43AF-B942-67911A597ACC}" type="datetimeFigureOut">
              <a:rPr lang="lt-LT" smtClean="0"/>
              <a:pPr/>
              <a:t>2010.12.19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83D8E5-A3E1-47D7-8608-FC578F13876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lt/d/de/IgnasSeinius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rvintos.lt/index.php?id=953&amp;sub=5706" TargetMode="External"/><Relationship Id="rId3" Type="http://schemas.openxmlformats.org/officeDocument/2006/relationships/hyperlink" Target="http://dgs.dtiltas.lt/knygynas/seinius.htm" TargetMode="External"/><Relationship Id="rId7" Type="http://schemas.openxmlformats.org/officeDocument/2006/relationships/hyperlink" Target="http://www.miesteliai.lt/asmenybe/ignas-seinius.html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usis.gf.vu.lt/mg/nr/2000/08/08seinius.html" TargetMode="External"/><Relationship Id="rId5" Type="http://schemas.openxmlformats.org/officeDocument/2006/relationships/hyperlink" Target="http://www.rasyk.lt/rasytojai/ignas-seinius.html" TargetMode="External"/><Relationship Id="rId4" Type="http://schemas.openxmlformats.org/officeDocument/2006/relationships/hyperlink" Target="http://lt.wikipedia.org/wiki/Ignas_%C5%A0eini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3140968"/>
            <a:ext cx="9396536" cy="1872208"/>
          </a:xfrm>
        </p:spPr>
        <p:txBody>
          <a:bodyPr/>
          <a:lstStyle/>
          <a:p>
            <a:r>
              <a:rPr lang="lt-LT" dirty="0" smtClean="0"/>
              <a:t>Ignas Šeinius ir jo kūryba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8424936" cy="583264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lt-LT" sz="3200" dirty="0" smtClean="0"/>
              <a:t>Nacionalinė M. K. Čiurlionio menų mokykla</a:t>
            </a:r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pPr algn="ctr"/>
            <a:r>
              <a:rPr lang="lt-LT" sz="3200" dirty="0" smtClean="0"/>
              <a:t>Projektas</a:t>
            </a:r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pPr algn="ctr"/>
            <a:endParaRPr lang="lt-LT" sz="3200" dirty="0" smtClean="0"/>
          </a:p>
          <a:p>
            <a:r>
              <a:rPr lang="lt-LT" dirty="0" smtClean="0"/>
              <a:t>Parengė: Aušrinė </a:t>
            </a:r>
            <a:r>
              <a:rPr lang="lt-LT" dirty="0" err="1" smtClean="0"/>
              <a:t>Kezytė</a:t>
            </a:r>
            <a:r>
              <a:rPr lang="lt-LT" dirty="0" smtClean="0"/>
              <a:t> ir Agnė </a:t>
            </a:r>
            <a:r>
              <a:rPr lang="lt-LT" dirty="0" err="1" smtClean="0"/>
              <a:t>Žiūkaitė</a:t>
            </a:r>
            <a:endParaRPr lang="lt-LT" dirty="0" smtClean="0"/>
          </a:p>
          <a:p>
            <a:r>
              <a:rPr lang="lt-LT" dirty="0" smtClean="0"/>
              <a:t>Konsultavo: Raimonda </a:t>
            </a:r>
            <a:r>
              <a:rPr lang="lt-LT" dirty="0" err="1" smtClean="0"/>
              <a:t>Šegždavičienė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                                                 Vilnius</a:t>
            </a:r>
          </a:p>
          <a:p>
            <a:r>
              <a:rPr lang="lt-LT" dirty="0" smtClean="0"/>
              <a:t>                                                 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7101408"/>
            <a:ext cx="8458200" cy="142255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5445224"/>
            <a:ext cx="8458200" cy="1080120"/>
          </a:xfrm>
        </p:spPr>
        <p:txBody>
          <a:bodyPr>
            <a:noAutofit/>
          </a:bodyPr>
          <a:lstStyle/>
          <a:p>
            <a:endParaRPr lang="lt-LT" sz="3200" dirty="0" smtClean="0"/>
          </a:p>
          <a:p>
            <a:endParaRPr lang="lt-LT" sz="3200" dirty="0"/>
          </a:p>
          <a:p>
            <a:r>
              <a:rPr lang="lt-LT" sz="3200" dirty="0" smtClean="0"/>
              <a:t>        Ignas </a:t>
            </a:r>
            <a:r>
              <a:rPr lang="lt-LT" sz="3200" dirty="0"/>
              <a:t>Šeinius </a:t>
            </a:r>
            <a:r>
              <a:rPr lang="lt-LT" sz="3200" dirty="0" smtClean="0"/>
              <a:t>– vienas pačių </a:t>
            </a:r>
            <a:r>
              <a:rPr lang="lt-LT" sz="3200" dirty="0"/>
              <a:t>įdomiausių </a:t>
            </a:r>
            <a:r>
              <a:rPr lang="lt-LT" sz="3200" dirty="0" smtClean="0"/>
              <a:t>  rašytojų lietuvių </a:t>
            </a:r>
            <a:r>
              <a:rPr lang="lt-LT" sz="3200" dirty="0"/>
              <a:t>naujojoje literatūroje. </a:t>
            </a:r>
          </a:p>
        </p:txBody>
      </p:sp>
      <p:pic>
        <p:nvPicPr>
          <p:cNvPr id="47106" name="Picture 2" descr="Vaizdas:IgnasSeiniu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260648"/>
            <a:ext cx="3605723" cy="504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0929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flipV="1">
            <a:off x="827584" y="7029400"/>
            <a:ext cx="5636840" cy="5772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55576" y="7101408"/>
            <a:ext cx="5867400" cy="76835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Placeholder 7" descr="Šeiniūnų kaimas"/>
          <p:cNvPicPr>
            <a:picLocks noGrp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174" r="13174"/>
          <a:stretch>
            <a:fillRect/>
          </a:stretch>
        </p:blipFill>
        <p:spPr bwMode="auto">
          <a:xfrm>
            <a:off x="711812" y="404664"/>
            <a:ext cx="7877116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711812" y="5085184"/>
            <a:ext cx="7776864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lt-LT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Rašytojas gimė 1889 m. balandžio 3 d. </a:t>
            </a:r>
            <a:r>
              <a:rPr lang="lt-LT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Šeiniūnuose</a:t>
            </a:r>
            <a:r>
              <a:rPr lang="lt-LT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 Ukmergės apskrityje.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4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58018"/>
            <a:ext cx="8229600" cy="58018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192688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Autorius </a:t>
            </a:r>
            <a:r>
              <a:rPr lang="lt-LT" dirty="0"/>
              <a:t>mokėsi </a:t>
            </a:r>
            <a:r>
              <a:rPr lang="lt-LT" dirty="0" smtClean="0"/>
              <a:t>Gelvonų ir Musninkų mokyklose.</a:t>
            </a:r>
          </a:p>
          <a:p>
            <a:endParaRPr lang="lt-LT" dirty="0"/>
          </a:p>
          <a:p>
            <a:r>
              <a:rPr lang="lt-LT" dirty="0" smtClean="0"/>
              <a:t>„Saulės</a:t>
            </a:r>
            <a:r>
              <a:rPr lang="lt-LT" dirty="0"/>
              <a:t>” mokytojų </a:t>
            </a:r>
            <a:r>
              <a:rPr lang="lt-LT" dirty="0" smtClean="0"/>
              <a:t>kursuose </a:t>
            </a:r>
            <a:r>
              <a:rPr lang="lt-LT" dirty="0"/>
              <a:t>Kaune</a:t>
            </a:r>
            <a:r>
              <a:rPr lang="lt-LT" dirty="0" smtClean="0"/>
              <a:t>.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sz="1800" dirty="0" smtClean="0"/>
          </a:p>
          <a:p>
            <a:pPr marL="0" indent="0">
              <a:buNone/>
            </a:pPr>
            <a:r>
              <a:rPr lang="lt-LT" sz="1800" dirty="0" smtClean="0"/>
              <a:t>                                                     </a:t>
            </a:r>
          </a:p>
          <a:p>
            <a:pPr marL="0" indent="0">
              <a:buNone/>
            </a:pPr>
            <a:r>
              <a:rPr lang="lt-LT" sz="1800" dirty="0"/>
              <a:t> </a:t>
            </a:r>
            <a:r>
              <a:rPr lang="lt-LT" sz="1800" dirty="0" smtClean="0"/>
              <a:t>                                                     Musninkų kaimas</a:t>
            </a:r>
            <a:endParaRPr lang="lt-LT" sz="1800" dirty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1600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58009"/>
            <a:ext cx="3073723" cy="230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82361"/>
            <a:ext cx="3384376" cy="225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00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"/>
          </a:xfrm>
        </p:spPr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904656"/>
          </a:xfrm>
        </p:spPr>
        <p:txBody>
          <a:bodyPr>
            <a:normAutofit/>
          </a:bodyPr>
          <a:lstStyle/>
          <a:p>
            <a:r>
              <a:rPr lang="lt-LT" dirty="0" smtClean="0"/>
              <a:t>Šeinius artimai bendravo su kitais literatūros atnaujintojais: B. Sruoga, J. Baltrušaičiu, S. Šilingu, L. Gira.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1909–1910 </a:t>
            </a:r>
            <a:r>
              <a:rPr lang="lt-LT" dirty="0" err="1" smtClean="0"/>
              <a:t>m</a:t>
            </a:r>
            <a:r>
              <a:rPr lang="lt-LT" dirty="0" smtClean="0"/>
              <a:t>. pradėjo bendradarbiauti lietuvių periodiniuose leidiniuose „Aušrinė“ ir „Viltis“.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81588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-419100"/>
            <a:ext cx="8686800" cy="4191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</a:t>
            </a:r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Bendradarbiaudamas „Viltyje“ susipažino su</a:t>
            </a:r>
            <a:r>
              <a:rPr lang="lt-LT" dirty="0"/>
              <a:t> </a:t>
            </a:r>
            <a:r>
              <a:rPr lang="lt-LT" dirty="0" smtClean="0"/>
              <a:t>Juozu Tumu-Vaižgantu, kuris rėmė talentingą jaunuolį ir 1913 m</a:t>
            </a:r>
            <a:r>
              <a:rPr lang="lt-LT" dirty="0" smtClean="0"/>
              <a:t>. buvo </a:t>
            </a:r>
            <a:r>
              <a:rPr lang="lt-LT" dirty="0" smtClean="0"/>
              <a:t>išspausdintas bene geriausiai žinomas Šeiniaus kūrinys, romanas „Kuprelis“.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531440"/>
            <a:ext cx="8229600" cy="233362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0"/>
            <a:ext cx="8496944" cy="6597352"/>
          </a:xfrm>
        </p:spPr>
        <p:txBody>
          <a:bodyPr>
            <a:normAutofit/>
          </a:bodyPr>
          <a:lstStyle/>
          <a:p>
            <a:r>
              <a:rPr lang="lt-LT" dirty="0" smtClean="0"/>
              <a:t>1912-1915</a:t>
            </a:r>
            <a:r>
              <a:rPr lang="it-IT" dirty="0" smtClean="0"/>
              <a:t>m. </a:t>
            </a:r>
            <a:r>
              <a:rPr lang="lt-LT" dirty="0" smtClean="0"/>
              <a:t>Maskvos universitete studijavo literatūrą ir filosofiją.</a:t>
            </a:r>
          </a:p>
          <a:p>
            <a:pPr marL="0" indent="0">
              <a:buNone/>
            </a:pPr>
            <a:r>
              <a:rPr lang="lt-LT" dirty="0" smtClean="0"/>
              <a:t>Studijuojant atsirado naujų pažįstamų              (</a:t>
            </a:r>
            <a:r>
              <a:rPr lang="lt-LT" dirty="0" err="1" smtClean="0"/>
              <a:t>St</a:t>
            </a:r>
            <a:r>
              <a:rPr lang="lt-LT" dirty="0" smtClean="0"/>
              <a:t>. Šilingas, B. Sruoga),  </a:t>
            </a:r>
          </a:p>
          <a:p>
            <a:pPr marL="0" indent="0">
              <a:buNone/>
            </a:pPr>
            <a:r>
              <a:rPr lang="lt-LT" dirty="0" smtClean="0"/>
              <a:t>naujų lektūrų (skaitė daug filosofijos veikalų).</a:t>
            </a:r>
          </a:p>
          <a:p>
            <a:pPr marL="0" indent="0">
              <a:buNone/>
            </a:pPr>
            <a:r>
              <a:rPr lang="lt-LT" dirty="0" smtClean="0"/>
              <a:t>   </a:t>
            </a:r>
          </a:p>
          <a:p>
            <a:pPr marL="0" indent="0">
              <a:buNone/>
            </a:pPr>
            <a:r>
              <a:rPr lang="lt-LT" dirty="0" smtClean="0"/>
              <a:t>Čia baigtas</a:t>
            </a:r>
          </a:p>
          <a:p>
            <a:pPr marL="0" indent="0">
              <a:buNone/>
            </a:pPr>
            <a:r>
              <a:rPr lang="lt-LT" dirty="0" smtClean="0"/>
              <a:t>ne vienas </a:t>
            </a:r>
          </a:p>
          <a:p>
            <a:pPr marL="0" indent="0">
              <a:buNone/>
            </a:pPr>
            <a:r>
              <a:rPr lang="lt-LT" dirty="0" smtClean="0"/>
              <a:t>Vilniuje arba </a:t>
            </a:r>
          </a:p>
          <a:p>
            <a:pPr marL="0" indent="0">
              <a:buNone/>
            </a:pPr>
            <a:r>
              <a:rPr lang="lt-LT" dirty="0" smtClean="0"/>
              <a:t>tėviškėje</a:t>
            </a:r>
          </a:p>
          <a:p>
            <a:pPr marL="0" indent="0">
              <a:buNone/>
            </a:pPr>
            <a:r>
              <a:rPr lang="lt-LT" dirty="0" smtClean="0"/>
              <a:t>pradėtas kūrinys.</a:t>
            </a:r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34384"/>
            <a:ext cx="5258792" cy="352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333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194" y="358219"/>
            <a:ext cx="8229600" cy="47849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Diplomatinė veikla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976664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/>
              <a:t>    Karas sudrumstė kūrybinę I. Šeiniaus veiklą.    1916 </a:t>
            </a:r>
            <a:r>
              <a:rPr lang="lt-LT" dirty="0" err="1" smtClean="0"/>
              <a:t>m</a:t>
            </a:r>
            <a:r>
              <a:rPr lang="lt-LT" dirty="0" smtClean="0"/>
              <a:t>. jis įsijungė į nukentėjusiųjų nuo karo šelpimo komiteto veiklą ir buvo  pasiųstas dirbti į                Stokholmą. 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11" y="2987614"/>
            <a:ext cx="6992233" cy="353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3697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-576064"/>
            <a:ext cx="8229600" cy="576064"/>
          </a:xfrm>
        </p:spPr>
        <p:txBody>
          <a:bodyPr>
            <a:normAutofit fontScale="90000"/>
          </a:bodyPr>
          <a:lstStyle/>
          <a:p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766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lt-LT" dirty="0">
              <a:solidFill>
                <a:prstClr val="black"/>
              </a:solidFill>
            </a:endParaRPr>
          </a:p>
          <a:p>
            <a:pPr lvl="0"/>
            <a:r>
              <a:rPr lang="lt-LT" dirty="0" smtClean="0"/>
              <a:t>   </a:t>
            </a:r>
            <a:r>
              <a:rPr lang="lt-LT" dirty="0"/>
              <a:t>(1919 – </a:t>
            </a:r>
            <a:r>
              <a:rPr lang="lt-LT" dirty="0" smtClean="0"/>
              <a:t>1920m.) </a:t>
            </a:r>
            <a:r>
              <a:rPr lang="lt-LT" dirty="0"/>
              <a:t>dirbo Lietuvos pasiuntinybės sekretoriumi Danijoje, </a:t>
            </a:r>
            <a:endParaRPr lang="lt-LT" dirty="0" smtClean="0"/>
          </a:p>
          <a:p>
            <a:pPr lvl="0"/>
            <a:endParaRPr lang="lt-LT" dirty="0"/>
          </a:p>
          <a:p>
            <a:pPr lvl="0"/>
            <a:endParaRPr lang="lt-LT" dirty="0" smtClean="0"/>
          </a:p>
          <a:p>
            <a:pPr lvl="0"/>
            <a:endParaRPr lang="lt-LT" dirty="0"/>
          </a:p>
          <a:p>
            <a:pPr lvl="0"/>
            <a:endParaRPr lang="lt-LT" dirty="0" smtClean="0"/>
          </a:p>
          <a:p>
            <a:pPr lvl="0"/>
            <a:endParaRPr lang="lt-LT" dirty="0"/>
          </a:p>
          <a:p>
            <a:pPr lvl="0"/>
            <a:endParaRPr lang="lt-LT" dirty="0" smtClean="0"/>
          </a:p>
          <a:p>
            <a:pPr marL="0" lvl="0" indent="0">
              <a:buNone/>
            </a:pPr>
            <a:r>
              <a:rPr lang="lt-LT" sz="2000" dirty="0"/>
              <a:t> </a:t>
            </a:r>
            <a:endParaRPr lang="lt-LT" sz="2000" dirty="0" smtClean="0"/>
          </a:p>
          <a:p>
            <a:pPr marL="0" lvl="0" indent="0">
              <a:buNone/>
            </a:pPr>
            <a:r>
              <a:rPr lang="lt-LT" sz="2000" dirty="0" smtClean="0"/>
              <a:t>                                               Kopenhaga</a:t>
            </a:r>
            <a:endParaRPr lang="lt-LT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70801"/>
            <a:ext cx="5544616" cy="371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6698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686800" cy="8382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760640"/>
          </a:xfrm>
        </p:spPr>
        <p:txBody>
          <a:bodyPr/>
          <a:lstStyle/>
          <a:p>
            <a:pPr lvl="0">
              <a:buClr>
                <a:srgbClr val="53548A"/>
              </a:buClr>
            </a:pPr>
            <a:r>
              <a:rPr lang="lt-LT" dirty="0" smtClean="0">
                <a:solidFill>
                  <a:srgbClr val="424456"/>
                </a:solidFill>
              </a:rPr>
              <a:t> (</a:t>
            </a:r>
            <a:r>
              <a:rPr lang="lt-LT" dirty="0">
                <a:solidFill>
                  <a:srgbClr val="424456"/>
                </a:solidFill>
              </a:rPr>
              <a:t>1921m.) pasiuntiniu Suomijoje</a:t>
            </a:r>
            <a:r>
              <a:rPr lang="lt-LT" dirty="0" smtClean="0">
                <a:solidFill>
                  <a:srgbClr val="424456"/>
                </a:solidFill>
              </a:rPr>
              <a:t>,</a:t>
            </a:r>
          </a:p>
          <a:p>
            <a:pPr lvl="0">
              <a:buClr>
                <a:srgbClr val="53548A"/>
              </a:buClr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endParaRPr lang="lt-LT" dirty="0" smtClean="0">
              <a:solidFill>
                <a:srgbClr val="424456"/>
              </a:solidFill>
            </a:endParaRP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endParaRPr lang="lt-LT" dirty="0" smtClean="0">
              <a:solidFill>
                <a:srgbClr val="424456"/>
              </a:solidFill>
            </a:endParaRPr>
          </a:p>
          <a:p>
            <a:pPr marL="0" lvl="0" indent="0">
              <a:buClr>
                <a:srgbClr val="53548A"/>
              </a:buClr>
              <a:buNone/>
            </a:pPr>
            <a:r>
              <a:rPr lang="lt-LT" dirty="0" smtClean="0">
                <a:solidFill>
                  <a:srgbClr val="424456"/>
                </a:solidFill>
              </a:rPr>
              <a:t>                               </a:t>
            </a:r>
            <a:r>
              <a:rPr lang="lt-LT" sz="2000" dirty="0" smtClean="0">
                <a:solidFill>
                  <a:srgbClr val="424456"/>
                </a:solidFill>
              </a:rPr>
              <a:t>Helsinkis</a:t>
            </a:r>
            <a:endParaRPr lang="lt-LT" dirty="0" smtClean="0">
              <a:solidFill>
                <a:srgbClr val="424456"/>
              </a:solidFill>
            </a:endParaRPr>
          </a:p>
          <a:p>
            <a:pPr>
              <a:buClr>
                <a:srgbClr val="53548A"/>
              </a:buClr>
            </a:pPr>
            <a:r>
              <a:rPr lang="lt-LT" dirty="0" smtClean="0">
                <a:solidFill>
                  <a:srgbClr val="424456"/>
                </a:solidFill>
              </a:rPr>
              <a:t> (</a:t>
            </a:r>
            <a:r>
              <a:rPr lang="lt-LT" dirty="0">
                <a:solidFill>
                  <a:srgbClr val="424456"/>
                </a:solidFill>
              </a:rPr>
              <a:t>1923 – 1927m.) Lietuvos Respublikos ministru Skandinavų kraštams.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endParaRPr lang="lt-LT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39"/>
            <a:ext cx="5363394" cy="288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432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675456"/>
            <a:ext cx="8229600" cy="418058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44078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 I. Šeinius 1917 </a:t>
            </a:r>
            <a:r>
              <a:rPr lang="lt-LT" dirty="0" err="1" smtClean="0"/>
              <a:t>m</a:t>
            </a:r>
            <a:r>
              <a:rPr lang="lt-LT" dirty="0" smtClean="0"/>
              <a:t>. vasarą vedė švedę </a:t>
            </a:r>
            <a:r>
              <a:rPr lang="lt-LT" dirty="0" err="1" smtClean="0"/>
              <a:t>Gertrud</a:t>
            </a:r>
            <a:r>
              <a:rPr lang="lt-LT" dirty="0" smtClean="0"/>
              <a:t> </a:t>
            </a:r>
            <a:r>
              <a:rPr lang="lt-LT" dirty="0" err="1" smtClean="0"/>
              <a:t>Sydoff</a:t>
            </a:r>
            <a:r>
              <a:rPr lang="lt-LT" dirty="0" smtClean="0"/>
              <a:t>. 1922 </a:t>
            </a:r>
            <a:r>
              <a:rPr lang="lt-LT" dirty="0" err="1" smtClean="0"/>
              <a:t>m</a:t>
            </a:r>
            <a:r>
              <a:rPr lang="lt-LT" dirty="0" smtClean="0"/>
              <a:t>. jiems gimė sūnus </a:t>
            </a:r>
            <a:r>
              <a:rPr lang="lt-LT" dirty="0" err="1" smtClean="0"/>
              <a:t>Irvis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pPr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            </a:t>
            </a: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2400" dirty="0" smtClean="0"/>
              <a:t>                        </a:t>
            </a:r>
          </a:p>
          <a:p>
            <a:pPr marL="0" indent="0">
              <a:buNone/>
            </a:pPr>
            <a:r>
              <a:rPr lang="lt-LT" sz="2400" dirty="0" smtClean="0"/>
              <a:t>                                    </a:t>
            </a:r>
          </a:p>
          <a:p>
            <a:pPr marL="0" indent="0">
              <a:buNone/>
            </a:pPr>
            <a:r>
              <a:rPr lang="lt-LT" sz="2400" dirty="0" smtClean="0"/>
              <a:t>                                (1922 - 2010 09 23) </a:t>
            </a:r>
            <a:endParaRPr lang="lt-LT" sz="2400" dirty="0"/>
          </a:p>
        </p:txBody>
      </p:sp>
      <p:pic>
        <p:nvPicPr>
          <p:cNvPr id="4" name="Picture 3" descr="http://www.sirvintos.lt/images/12852223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276872"/>
            <a:ext cx="46863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4099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387424"/>
            <a:ext cx="8229600" cy="20203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08504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 Įsisukęs į diplomatinę veiklą, I. Šeinius sunkiai rado laiko kūrybai. </a:t>
            </a:r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Tuo metu pasirodė tik švedų kalba parašyta apybraiža </a:t>
            </a:r>
            <a:r>
              <a:rPr lang="lt-LT" dirty="0" err="1" smtClean="0"/>
              <a:t>Litauisk</a:t>
            </a:r>
            <a:r>
              <a:rPr lang="lt-LT" dirty="0" smtClean="0"/>
              <a:t> </a:t>
            </a:r>
            <a:r>
              <a:rPr lang="lt-LT" dirty="0" err="1" smtClean="0"/>
              <a:t>kultur</a:t>
            </a:r>
            <a:r>
              <a:rPr lang="lt-LT" dirty="0" smtClean="0"/>
              <a:t> (Lietuvių kultūra, 1917m.)</a:t>
            </a:r>
          </a:p>
          <a:p>
            <a:pPr marL="0" indent="0" algn="ctr">
              <a:buNone/>
            </a:pPr>
            <a:r>
              <a:rPr lang="lt-LT" dirty="0" smtClean="0"/>
              <a:t>ir novelių knyga </a:t>
            </a:r>
            <a:r>
              <a:rPr lang="lt-LT" dirty="0" err="1" smtClean="0"/>
              <a:t>Natt</a:t>
            </a:r>
            <a:r>
              <a:rPr lang="lt-LT" dirty="0" smtClean="0"/>
              <a:t> </a:t>
            </a:r>
            <a:r>
              <a:rPr lang="lt-LT" dirty="0" err="1" smtClean="0"/>
              <a:t>och</a:t>
            </a:r>
            <a:r>
              <a:rPr lang="lt-LT" dirty="0" smtClean="0"/>
              <a:t> Sol </a:t>
            </a:r>
          </a:p>
          <a:p>
            <a:pPr marL="0" indent="0" algn="ctr">
              <a:buNone/>
            </a:pPr>
            <a:r>
              <a:rPr lang="lt-LT" dirty="0" smtClean="0"/>
              <a:t>(Naktis ir saulė, 1918m.). </a:t>
            </a:r>
          </a:p>
          <a:p>
            <a:pPr marL="0" indent="0" algn="ctr">
              <a:buNone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7033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17443"/>
          </a:xfrm>
        </p:spPr>
        <p:txBody>
          <a:bodyPr/>
          <a:lstStyle/>
          <a:p>
            <a:r>
              <a:rPr lang="lt-LT" dirty="0" smtClean="0"/>
              <a:t>“</a:t>
            </a:r>
            <a:r>
              <a:rPr lang="lt-LT" dirty="0" err="1" smtClean="0"/>
              <a:t>Litauisk</a:t>
            </a:r>
            <a:r>
              <a:rPr lang="lt-LT" dirty="0" smtClean="0"/>
              <a:t> </a:t>
            </a:r>
            <a:r>
              <a:rPr lang="lt-LT" dirty="0" err="1" smtClean="0"/>
              <a:t>kultur”-</a:t>
            </a:r>
            <a:r>
              <a:rPr lang="lt-LT" dirty="0" smtClean="0"/>
              <a:t> apie nutildytą ir pamirštą tautą, neatsisakančią savo individualumo bei išdidumo. 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“</a:t>
            </a:r>
            <a:r>
              <a:rPr lang="lt-LT" dirty="0" err="1" smtClean="0"/>
              <a:t>Natt</a:t>
            </a:r>
            <a:r>
              <a:rPr lang="lt-LT" dirty="0" smtClean="0"/>
              <a:t> </a:t>
            </a:r>
            <a:r>
              <a:rPr lang="lt-LT" dirty="0" err="1" smtClean="0"/>
              <a:t>och</a:t>
            </a:r>
            <a:r>
              <a:rPr lang="lt-LT" dirty="0" smtClean="0"/>
              <a:t> sol” (“Naktis ir saulė”)- eilėraščiai proza, dedikuoti žmonai Gertrūdai.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58075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-202034"/>
            <a:ext cx="8229600" cy="20203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0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 smtClean="0"/>
              <a:t>1932 </a:t>
            </a:r>
            <a:r>
              <a:rPr lang="lt-LT" dirty="0" err="1" smtClean="0"/>
              <a:t>m</a:t>
            </a:r>
            <a:r>
              <a:rPr lang="lt-LT" dirty="0" smtClean="0"/>
              <a:t>. I. Šeinius grįžo į Lietuvą, užėmė</a:t>
            </a:r>
          </a:p>
          <a:p>
            <a:pPr marL="0" indent="0" algn="ctr">
              <a:buNone/>
            </a:pPr>
            <a:r>
              <a:rPr lang="lt-LT" dirty="0" smtClean="0"/>
              <a:t> „Lietuvos aido“ redaktoriaus pareigas. </a:t>
            </a:r>
          </a:p>
          <a:p>
            <a:pPr algn="ctr"/>
            <a:endParaRPr lang="lt-LT" dirty="0"/>
          </a:p>
          <a:p>
            <a:pPr algn="ctr"/>
            <a:endParaRPr lang="lt-LT" dirty="0" smtClean="0"/>
          </a:p>
          <a:p>
            <a:pPr algn="ctr"/>
            <a:endParaRPr lang="lt-LT" dirty="0"/>
          </a:p>
          <a:p>
            <a:pPr algn="ctr"/>
            <a:endParaRPr lang="lt-LT" dirty="0" smtClean="0"/>
          </a:p>
          <a:p>
            <a:pPr algn="ctr"/>
            <a:endParaRPr lang="lt-LT" dirty="0" smtClean="0"/>
          </a:p>
          <a:p>
            <a:pPr algn="ctr"/>
            <a:endParaRPr lang="lt-LT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Vėliau dirbo Klaipėdos </a:t>
            </a:r>
            <a:r>
              <a:rPr lang="lt-LT" dirty="0" err="1" smtClean="0"/>
              <a:t>gubernatūros</a:t>
            </a:r>
            <a:r>
              <a:rPr lang="lt-LT" dirty="0" smtClean="0"/>
              <a:t> spaudos patarėju. </a:t>
            </a: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00808"/>
            <a:ext cx="2520280" cy="35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2135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315416"/>
            <a:ext cx="8229600" cy="1300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877273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/>
              <a:t>1940 </a:t>
            </a:r>
            <a:r>
              <a:rPr lang="lt-LT" dirty="0" err="1" smtClean="0"/>
              <a:t>m</a:t>
            </a:r>
            <a:r>
              <a:rPr lang="lt-LT" dirty="0" smtClean="0"/>
              <a:t>., Lietuvą okupavus SSRS, I. Šeinius emigravo į Švediją, 1943 </a:t>
            </a:r>
            <a:r>
              <a:rPr lang="lt-LT" dirty="0" err="1" smtClean="0"/>
              <a:t>m</a:t>
            </a:r>
            <a:r>
              <a:rPr lang="lt-LT" dirty="0" smtClean="0"/>
              <a:t>. gavo Švedijos pilietybę ir  ten gyveno iki mirties .</a:t>
            </a:r>
          </a:p>
          <a:p>
            <a:pPr marL="0" indent="0" algn="ctr">
              <a:buNone/>
            </a:pPr>
            <a:r>
              <a:rPr lang="lt-LT" dirty="0" smtClean="0"/>
              <a:t>1959m. sausio 15d. mirė Stokholme. </a:t>
            </a:r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05158"/>
            <a:ext cx="5218720" cy="342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180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19100"/>
            <a:ext cx="8686800" cy="17569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Paminklas rašytojui Ignui Šeiniui Šeiniūnuose.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24744"/>
            <a:ext cx="3838679" cy="4381946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5700827"/>
            <a:ext cx="732412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itchFamily="18" charset="0"/>
                <a:cs typeface="Tahoma" pitchFamily="34" charset="0"/>
              </a:rPr>
              <a:t>Paminklas rašytojui Ignui Šeiniui </a:t>
            </a:r>
            <a:r>
              <a:rPr kumimoji="0" lang="lt-LT" sz="28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ea typeface="Times New Roman" pitchFamily="18" charset="0"/>
                <a:cs typeface="Tahoma" pitchFamily="34" charset="0"/>
              </a:rPr>
              <a:t>Šeiniūnuose</a:t>
            </a: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itchFamily="18" charset="0"/>
                <a:cs typeface="Tahoma" pitchFamily="34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686800" cy="4525963"/>
          </a:xfrm>
        </p:spPr>
        <p:txBody>
          <a:bodyPr/>
          <a:lstStyle/>
          <a:p>
            <a:pPr lvl="0">
              <a:buNone/>
            </a:pPr>
            <a:r>
              <a:rPr lang="lt-LT" dirty="0" smtClean="0">
                <a:solidFill>
                  <a:prstClr val="black"/>
                </a:solidFill>
                <a:ea typeface="Calibri"/>
                <a:cs typeface="Times New Roman"/>
              </a:rPr>
              <a:t>       </a:t>
            </a:r>
            <a:r>
              <a:rPr lang="lt-LT" dirty="0" err="1" smtClean="0">
                <a:ea typeface="Calibri"/>
                <a:cs typeface="Times New Roman"/>
              </a:rPr>
              <a:t>Šeiniūnuose</a:t>
            </a:r>
            <a:r>
              <a:rPr lang="lt-LT" dirty="0" smtClean="0">
                <a:ea typeface="Calibri"/>
                <a:cs typeface="Times New Roman"/>
              </a:rPr>
              <a:t> sukurti  jo pirmieji kūriniai. </a:t>
            </a:r>
          </a:p>
          <a:p>
            <a:pPr lvl="0">
              <a:buNone/>
            </a:pPr>
            <a:r>
              <a:rPr lang="lt-LT" dirty="0" smtClean="0">
                <a:ea typeface="Calibri"/>
                <a:cs typeface="Times New Roman"/>
              </a:rPr>
              <a:t>Tėviškė, kur prabėgo vaikystė, I. Šeiniui visą laiką išliko artima ir išsiilgta. Į šį brangų atminties draustinį  jis nuolat sugrįždavo savo kūryboje.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459432"/>
            <a:ext cx="8229600" cy="1300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1926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dirty="0" smtClean="0">
                <a:ea typeface="Calibri"/>
                <a:cs typeface="Times New Roman"/>
              </a:rPr>
              <a:t>    Tikroji </a:t>
            </a:r>
            <a:r>
              <a:rPr lang="lt-LT" dirty="0">
                <a:ea typeface="Calibri"/>
                <a:cs typeface="Times New Roman"/>
              </a:rPr>
              <a:t>I. Šeiniaus pavardė – Jurkūnas, o slapyvardis – pagarbos ženklas </a:t>
            </a:r>
            <a:r>
              <a:rPr lang="lt-LT" dirty="0" smtClean="0">
                <a:ea typeface="Calibri"/>
                <a:cs typeface="Times New Roman"/>
              </a:rPr>
              <a:t>gimtinei.</a:t>
            </a:r>
            <a:endParaRPr lang="lt-LT" dirty="0"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dirty="0" smtClean="0"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dirty="0"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dirty="0" smtClean="0"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sz="1600" dirty="0" smtClean="0"/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600" dirty="0"/>
              <a:t> </a:t>
            </a:r>
            <a:r>
              <a:rPr lang="lt-LT" sz="1600" dirty="0" smtClean="0"/>
              <a:t>                                        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sz="1600" dirty="0" smtClean="0"/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2800" dirty="0" smtClean="0"/>
              <a:t>     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2800" dirty="0" smtClean="0"/>
              <a:t>           </a:t>
            </a:r>
            <a:r>
              <a:rPr lang="lt-LT" sz="2800" dirty="0" err="1" smtClean="0"/>
              <a:t>Gelvanės</a:t>
            </a:r>
            <a:r>
              <a:rPr lang="lt-LT" sz="2800" dirty="0" smtClean="0"/>
              <a:t> ežeras, esantis </a:t>
            </a:r>
            <a:r>
              <a:rPr lang="lt-LT" sz="2800" dirty="0" err="1" smtClean="0"/>
              <a:t>Šeiniūnuose</a:t>
            </a:r>
            <a:r>
              <a:rPr lang="lt-LT" sz="1600" dirty="0" smtClean="0"/>
              <a:t>.</a:t>
            </a:r>
            <a:endParaRPr lang="lt-LT" sz="1600" dirty="0"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63115"/>
            <a:ext cx="537454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908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 I</a:t>
            </a:r>
            <a:r>
              <a:rPr lang="lt-LT" dirty="0"/>
              <a:t>. Šeiniaus gimtajame krašte kryžiavosi kultūros ir kalbos. Vaikystėje jis dažniausiai kalbėdavo lenkiškai. Gelvonų ir Musninkų mokyklose mokėsi rusiškai.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„</a:t>
            </a:r>
            <a:r>
              <a:rPr lang="lt-LT" dirty="0"/>
              <a:t>Mažas, lig 10-ties metų beveik nemokėjau lietuviškai“ </a:t>
            </a:r>
          </a:p>
        </p:txBody>
      </p:sp>
    </p:spTree>
    <p:extLst>
      <p:ext uri="{BB962C8B-B14F-4D97-AF65-F5344CB8AC3E}">
        <p14:creationId xmlns="" xmlns:p14="http://schemas.microsoft.com/office/powerpoint/2010/main" val="11523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675456"/>
            <a:ext cx="8229600" cy="20203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Igną Šeinių patraukė lietuviškas žodis: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„.. man patiko, kaip skamba lietuvių kalba. Rodėsi, ji tokia, kaip ir nerami, slėpiningai bešlamanti giria prieš audrą. Ta kalba švelni tokia, sodri, aš matau pro ją. Man kyla akyse </a:t>
            </a:r>
            <a:r>
              <a:rPr lang="lt-LT" dirty="0" err="1" smtClean="0"/>
              <a:t>Šeiniūnų</a:t>
            </a:r>
            <a:r>
              <a:rPr lang="lt-LT" dirty="0" smtClean="0"/>
              <a:t> ežero krantas, girdžiu kaip nendrės šnara, kaip rugių laukai bangomis lekia ir čeža. Skinu, rodos, žvangulius pamiškėje, girdžiu, kaip uosių ir beržų viršūnės linguodamos ošia“.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71430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Naujas požiūris į literatūrą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Šeinius atkakliai gynė  rašytojo teisę </a:t>
            </a:r>
            <a:r>
              <a:rPr lang="lt-LT" dirty="0" smtClean="0"/>
              <a:t>savaip tvarkyti </a:t>
            </a:r>
            <a:r>
              <a:rPr lang="lt-LT" dirty="0"/>
              <a:t>kūrinio kalbą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 Nepaisė </a:t>
            </a:r>
            <a:r>
              <a:rPr lang="lt-LT" dirty="0"/>
              <a:t>kalbininkų „direktyvų“ 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Pabrėžė  </a:t>
            </a:r>
            <a:r>
              <a:rPr lang="lt-LT" dirty="0"/>
              <a:t>meninės formos </a:t>
            </a:r>
            <a:r>
              <a:rPr lang="lt-LT" dirty="0" smtClean="0"/>
              <a:t>reikšmę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98661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6381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Šis rašytojas vienas pirmųjų prozininkų, kuris atsisakė</a:t>
            </a:r>
          </a:p>
          <a:p>
            <a:r>
              <a:rPr lang="lt-LT" dirty="0" smtClean="0"/>
              <a:t> </a:t>
            </a:r>
            <a:r>
              <a:rPr lang="lt-LT" dirty="0" err="1" smtClean="0"/>
              <a:t>buitiškumo</a:t>
            </a:r>
            <a:r>
              <a:rPr lang="lt-LT" dirty="0" smtClean="0"/>
              <a:t>,</a:t>
            </a:r>
          </a:p>
          <a:p>
            <a:r>
              <a:rPr lang="lt-LT" dirty="0" smtClean="0"/>
              <a:t> </a:t>
            </a:r>
            <a:r>
              <a:rPr lang="lt-LT" dirty="0" err="1" smtClean="0"/>
              <a:t>etnografiškų</a:t>
            </a:r>
            <a:r>
              <a:rPr lang="lt-LT" dirty="0" smtClean="0"/>
              <a:t> aprašinėjimų.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Šeinius  susitelkė ties </a:t>
            </a:r>
          </a:p>
          <a:p>
            <a:r>
              <a:rPr lang="lt-LT" dirty="0" smtClean="0"/>
              <a:t>žmogaus psichologija,  </a:t>
            </a:r>
          </a:p>
          <a:p>
            <a:r>
              <a:rPr lang="lt-LT" dirty="0" smtClean="0"/>
              <a:t>kūno forma.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33255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686800" cy="91480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„Poezijoj ir dailiojoj literatūroj </a:t>
            </a:r>
            <a:r>
              <a:rPr lang="lt-LT" dirty="0" err="1" smtClean="0"/>
              <a:t>pirmių</a:t>
            </a:r>
            <a:r>
              <a:rPr lang="lt-LT" dirty="0" smtClean="0"/>
              <a:t> pirmiausia turi būti gracija. &lt;...&gt; </a:t>
            </a:r>
            <a:r>
              <a:rPr lang="lt-LT" dirty="0" err="1" smtClean="0"/>
              <a:t>taipo</a:t>
            </a:r>
            <a:r>
              <a:rPr lang="lt-LT" dirty="0" smtClean="0"/>
              <a:t>  pat rašytojo minčių konstrukcija ir sistema </a:t>
            </a:r>
            <a:r>
              <a:rPr lang="lt-LT" dirty="0" err="1" smtClean="0"/>
              <a:t>tur</a:t>
            </a:r>
            <a:r>
              <a:rPr lang="lt-LT" dirty="0" smtClean="0"/>
              <a:t> būt  tvirta, dailiai </a:t>
            </a:r>
            <a:r>
              <a:rPr lang="lt-LT" dirty="0" err="1" smtClean="0"/>
              <a:t>proporcionališkai</a:t>
            </a:r>
            <a:r>
              <a:rPr lang="lt-LT" dirty="0" smtClean="0"/>
              <a:t> sudėta, nušlifuota, kur niekur nieko nebereikėtų nei pridėti nei atimti“ 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000" dirty="0" smtClean="0"/>
              <a:t>                     </a:t>
            </a:r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r>
              <a:rPr lang="lt-LT" sz="2000" dirty="0" smtClean="0"/>
              <a:t>                          I. Šeinius,  Kritikos </a:t>
            </a:r>
            <a:r>
              <a:rPr lang="lt-LT" sz="2000" dirty="0" err="1" smtClean="0"/>
              <a:t>lakšteliai</a:t>
            </a:r>
            <a:r>
              <a:rPr lang="lt-LT" sz="2000" dirty="0" smtClean="0"/>
              <a:t> // Vilniaus žinios, 1908m.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81441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 I.Šeinius – pirmas nuoseklus impresionistas lietuvių literatūroje, kurio kūriniams būdingi impresionizmo bruožai.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 </a:t>
            </a:r>
            <a:r>
              <a:rPr lang="lt-LT" sz="2000" dirty="0" smtClean="0"/>
              <a:t>                                               </a:t>
            </a:r>
          </a:p>
          <a:p>
            <a:pPr marL="0" indent="0">
              <a:buNone/>
            </a:pPr>
            <a:r>
              <a:rPr lang="lt-LT" sz="2000" dirty="0"/>
              <a:t> </a:t>
            </a:r>
            <a:r>
              <a:rPr lang="lt-LT" sz="2000" dirty="0" smtClean="0"/>
              <a:t>                                                                            Ignas Šeinius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464" y="2365896"/>
            <a:ext cx="2411847" cy="37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199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impresionizmas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5112568"/>
          </a:xfrm>
        </p:spPr>
        <p:txBody>
          <a:bodyPr>
            <a:normAutofit/>
          </a:bodyPr>
          <a:lstStyle/>
          <a:p>
            <a:r>
              <a:rPr lang="lt-LT" dirty="0" smtClean="0"/>
              <a:t>Impresionizmas - 19 a. antros pusės ir 20 a. pr. meno srovė.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Susiformavo prancūzų tapyboje, vėliau reiškėsi literatūroje, muzikoje, teatre. Plito įvairiose Europos šalyse.</a:t>
            </a:r>
          </a:p>
          <a:p>
            <a:endParaRPr lang="lt-LT" dirty="0" smtClean="0"/>
          </a:p>
          <a:p>
            <a:r>
              <a:rPr lang="lt-LT" dirty="0" smtClean="0"/>
              <a:t>Siekta perteikti tiesioginį tikrovės įspūdį.</a:t>
            </a:r>
          </a:p>
          <a:p>
            <a:endParaRPr lang="lt-LT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Impresionizmas dailėje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Tapyboje įsivyravo peizažai, didmiesčio motyvai, portretai. </a:t>
            </a:r>
          </a:p>
          <a:p>
            <a:endParaRPr lang="lt-LT" dirty="0" smtClean="0"/>
          </a:p>
          <a:p>
            <a:r>
              <a:rPr lang="lt-LT" dirty="0" smtClean="0"/>
              <a:t>Paveiksluose fiksuotas akimirkos vaizdas.</a:t>
            </a:r>
            <a:endParaRPr lang="en-US" dirty="0" smtClean="0"/>
          </a:p>
          <a:p>
            <a:endParaRPr lang="lt-LT" dirty="0" smtClean="0"/>
          </a:p>
          <a:p>
            <a:r>
              <a:rPr lang="lt-LT" dirty="0" smtClean="0"/>
              <a:t>Vaizdus, detales kūrinyje sieja ne mintis, o nuotaika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oleil_levant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727" b="2727"/>
          <a:stretch>
            <a:fillRect/>
          </a:stretch>
        </p:blipFill>
        <p:spPr bwMode="auto">
          <a:xfrm>
            <a:off x="827584" y="188640"/>
            <a:ext cx="7227805" cy="5256585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5616" y="6741368"/>
            <a:ext cx="5867400" cy="5222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67544" y="5805264"/>
            <a:ext cx="5867400" cy="768350"/>
          </a:xfrm>
        </p:spPr>
        <p:txBody>
          <a:bodyPr>
            <a:noAutofit/>
          </a:bodyPr>
          <a:lstStyle/>
          <a:p>
            <a:r>
              <a:rPr lang="lt-LT" sz="2400" dirty="0" err="1" smtClean="0"/>
              <a:t>K.Monė</a:t>
            </a:r>
            <a:endParaRPr lang="lt-LT" sz="2400" dirty="0" smtClean="0"/>
          </a:p>
          <a:p>
            <a:r>
              <a:rPr lang="lt-LT" sz="2400" dirty="0" smtClean="0"/>
              <a:t>Įspūdis. Saulėtekis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>
          <a:xfrm>
            <a:off x="2267744" y="620688"/>
            <a:ext cx="5029200" cy="3657600"/>
          </a:xfrm>
        </p:spPr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24544" y="-99392"/>
            <a:ext cx="5867400" cy="52228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6021288"/>
            <a:ext cx="5867400" cy="768350"/>
          </a:xfrm>
        </p:spPr>
        <p:txBody>
          <a:bodyPr>
            <a:noAutofit/>
          </a:bodyPr>
          <a:lstStyle/>
          <a:p>
            <a:r>
              <a:rPr lang="lt-LT" sz="1800" dirty="0" smtClean="0"/>
              <a:t>K. </a:t>
            </a:r>
            <a:r>
              <a:rPr lang="lt-LT" sz="1800" dirty="0" err="1" smtClean="0"/>
              <a:t>Monė</a:t>
            </a:r>
            <a:r>
              <a:rPr lang="lt-LT" sz="1800" dirty="0" smtClean="0"/>
              <a:t>   </a:t>
            </a:r>
          </a:p>
          <a:p>
            <a:r>
              <a:rPr lang="lt-LT" sz="1800" dirty="0" smtClean="0"/>
              <a:t>Vandens lelijos </a:t>
            </a:r>
            <a:endParaRPr lang="lt-LT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1526"/>
            <a:ext cx="5760640" cy="644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509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810" b="12810"/>
          <a:stretch>
            <a:fillRect/>
          </a:stretch>
        </p:blipFill>
        <p:spPr>
          <a:xfrm>
            <a:off x="827584" y="470126"/>
            <a:ext cx="7434826" cy="540714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6072061"/>
            <a:ext cx="5867400" cy="768350"/>
          </a:xfrm>
        </p:spPr>
        <p:txBody>
          <a:bodyPr>
            <a:normAutofit/>
          </a:bodyPr>
          <a:lstStyle/>
          <a:p>
            <a:r>
              <a:rPr lang="lt-LT" sz="1800" dirty="0" smtClean="0"/>
              <a:t>K. </a:t>
            </a:r>
            <a:r>
              <a:rPr lang="lt-LT" sz="1800" dirty="0" err="1" smtClean="0"/>
              <a:t>Monė</a:t>
            </a:r>
            <a:endParaRPr lang="lt-LT" sz="1800" dirty="0" smtClean="0"/>
          </a:p>
          <a:p>
            <a:r>
              <a:rPr lang="lt-LT" sz="1800" dirty="0" smtClean="0"/>
              <a:t>Vandens lelijos</a:t>
            </a:r>
            <a:endParaRPr lang="lt-LT" sz="1800" dirty="0"/>
          </a:p>
        </p:txBody>
      </p:sp>
    </p:spTree>
    <p:extLst>
      <p:ext uri="{BB962C8B-B14F-4D97-AF65-F5344CB8AC3E}">
        <p14:creationId xmlns="" xmlns:p14="http://schemas.microsoft.com/office/powerpoint/2010/main" val="420219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6089650"/>
            <a:ext cx="5867400" cy="768350"/>
          </a:xfrm>
        </p:spPr>
        <p:txBody>
          <a:bodyPr/>
          <a:lstStyle/>
          <a:p>
            <a:r>
              <a:rPr lang="lt-LT" sz="2000" dirty="0" smtClean="0"/>
              <a:t>K. </a:t>
            </a:r>
            <a:r>
              <a:rPr lang="lt-LT" sz="2000" dirty="0" err="1" smtClean="0"/>
              <a:t>Monė</a:t>
            </a:r>
            <a:endParaRPr lang="lt-LT" sz="2000" dirty="0" smtClean="0"/>
          </a:p>
          <a:p>
            <a:r>
              <a:rPr lang="lt-LT" sz="2000" dirty="0" err="1" smtClean="0"/>
              <a:t>Živerni</a:t>
            </a:r>
            <a:r>
              <a:rPr lang="lt-LT" sz="2000" dirty="0" smtClean="0"/>
              <a:t> sodas</a:t>
            </a:r>
          </a:p>
          <a:p>
            <a:endParaRPr lang="lt-LT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818" b="20818"/>
          <a:stretch>
            <a:fillRect/>
          </a:stretch>
        </p:blipFill>
        <p:spPr>
          <a:xfrm>
            <a:off x="1043608" y="692696"/>
            <a:ext cx="7058744" cy="5133632"/>
          </a:xfrm>
        </p:spPr>
      </p:pic>
    </p:spTree>
    <p:extLst>
      <p:ext uri="{BB962C8B-B14F-4D97-AF65-F5344CB8AC3E}">
        <p14:creationId xmlns="" xmlns:p14="http://schemas.microsoft.com/office/powerpoint/2010/main" val="384182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70" r="5570"/>
          <a:stretch>
            <a:fillRect/>
          </a:stretch>
        </p:blipFill>
        <p:spPr>
          <a:xfrm>
            <a:off x="611560" y="332656"/>
            <a:ext cx="7765903" cy="564792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6083537"/>
            <a:ext cx="5867400" cy="76835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K. </a:t>
            </a:r>
            <a:r>
              <a:rPr lang="lt-LT" sz="2000" dirty="0" err="1" smtClean="0"/>
              <a:t>Monė</a:t>
            </a:r>
            <a:endParaRPr lang="lt-LT" sz="2000" dirty="0" smtClean="0"/>
          </a:p>
          <a:p>
            <a:r>
              <a:rPr lang="lt-LT" sz="2000" dirty="0" smtClean="0"/>
              <a:t>Regata</a:t>
            </a:r>
            <a:endParaRPr lang="lt-LT" sz="2000" dirty="0"/>
          </a:p>
        </p:txBody>
      </p:sp>
    </p:spTree>
    <p:extLst>
      <p:ext uri="{BB962C8B-B14F-4D97-AF65-F5344CB8AC3E}">
        <p14:creationId xmlns="" xmlns:p14="http://schemas.microsoft.com/office/powerpoint/2010/main" val="260869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5877272"/>
            <a:ext cx="5867400" cy="76835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K. </a:t>
            </a:r>
            <a:r>
              <a:rPr lang="lt-LT" sz="2000" dirty="0" err="1" smtClean="0"/>
              <a:t>Monė</a:t>
            </a:r>
            <a:endParaRPr lang="lt-LT" sz="2000" dirty="0" smtClean="0"/>
          </a:p>
          <a:p>
            <a:r>
              <a:rPr lang="lt-LT" sz="2000" dirty="0" smtClean="0"/>
              <a:t>Būriavimas</a:t>
            </a:r>
          </a:p>
          <a:p>
            <a:endParaRPr lang="lt-LT" sz="20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19" r="2219"/>
          <a:stretch>
            <a:fillRect/>
          </a:stretch>
        </p:blipFill>
        <p:spPr>
          <a:xfrm>
            <a:off x="899592" y="332656"/>
            <a:ext cx="7346776" cy="5343110"/>
          </a:xfrm>
        </p:spPr>
      </p:pic>
    </p:spTree>
    <p:extLst>
      <p:ext uri="{BB962C8B-B14F-4D97-AF65-F5344CB8AC3E}">
        <p14:creationId xmlns="" xmlns:p14="http://schemas.microsoft.com/office/powerpoint/2010/main" val="16023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9" b="189"/>
          <a:stretch>
            <a:fillRect/>
          </a:stretch>
        </p:blipFill>
        <p:spPr>
          <a:xfrm>
            <a:off x="755576" y="260648"/>
            <a:ext cx="7594885" cy="55235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5896" y="6741368"/>
            <a:ext cx="5867400" cy="52228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5949280"/>
            <a:ext cx="5867400" cy="76835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K. </a:t>
            </a:r>
            <a:r>
              <a:rPr lang="lt-LT" sz="2000" dirty="0" err="1" smtClean="0"/>
              <a:t>Monė</a:t>
            </a:r>
            <a:endParaRPr lang="lt-LT" sz="2000" dirty="0" smtClean="0"/>
          </a:p>
          <a:p>
            <a:r>
              <a:rPr lang="lt-LT" sz="2000" dirty="0" smtClean="0"/>
              <a:t>Vasara</a:t>
            </a:r>
            <a:endParaRPr lang="lt-LT" sz="2000" dirty="0"/>
          </a:p>
        </p:txBody>
      </p:sp>
    </p:spTree>
    <p:extLst>
      <p:ext uri="{BB962C8B-B14F-4D97-AF65-F5344CB8AC3E}">
        <p14:creationId xmlns="" xmlns:p14="http://schemas.microsoft.com/office/powerpoint/2010/main" val="318876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6089650"/>
            <a:ext cx="5867400" cy="768350"/>
          </a:xfrm>
        </p:spPr>
        <p:txBody>
          <a:bodyPr/>
          <a:lstStyle/>
          <a:p>
            <a:r>
              <a:rPr lang="lt-LT" dirty="0" smtClean="0"/>
              <a:t>K. </a:t>
            </a:r>
            <a:r>
              <a:rPr lang="lt-LT" dirty="0" err="1" smtClean="0"/>
              <a:t>Monė</a:t>
            </a:r>
            <a:endParaRPr lang="lt-LT" dirty="0" smtClean="0"/>
          </a:p>
          <a:p>
            <a:r>
              <a:rPr lang="lt-LT" dirty="0" smtClean="0"/>
              <a:t>Vandens lelijos</a:t>
            </a:r>
          </a:p>
          <a:p>
            <a:endParaRPr lang="lt-LT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28" b="11828"/>
          <a:stretch>
            <a:fillRect/>
          </a:stretch>
        </p:blipFill>
        <p:spPr>
          <a:xfrm>
            <a:off x="827584" y="548680"/>
            <a:ext cx="7490792" cy="5447849"/>
          </a:xfrm>
        </p:spPr>
      </p:pic>
    </p:spTree>
    <p:extLst>
      <p:ext uri="{BB962C8B-B14F-4D97-AF65-F5344CB8AC3E}">
        <p14:creationId xmlns="" xmlns:p14="http://schemas.microsoft.com/office/powerpoint/2010/main" val="3800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6858000"/>
            <a:ext cx="5867400" cy="5222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733256"/>
            <a:ext cx="5867400" cy="768350"/>
          </a:xfrm>
        </p:spPr>
        <p:txBody>
          <a:bodyPr>
            <a:noAutofit/>
          </a:bodyPr>
          <a:lstStyle/>
          <a:p>
            <a:r>
              <a:rPr lang="lt-LT" sz="2400" dirty="0" err="1" smtClean="0"/>
              <a:t>O.Renuaras</a:t>
            </a:r>
            <a:endParaRPr lang="lt-LT" sz="2400" dirty="0" smtClean="0"/>
          </a:p>
          <a:p>
            <a:r>
              <a:rPr lang="lt-LT" sz="2400" dirty="0" smtClean="0"/>
              <a:t>Irkluotojų pusryčiai</a:t>
            </a:r>
            <a:endParaRPr lang="en-US" sz="2400" dirty="0"/>
          </a:p>
        </p:txBody>
      </p:sp>
      <p:pic>
        <p:nvPicPr>
          <p:cNvPr id="5" name="Picture 5" descr="renoir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998" b="998"/>
          <a:stretch>
            <a:fillRect/>
          </a:stretch>
        </p:blipFill>
        <p:spPr bwMode="auto">
          <a:xfrm>
            <a:off x="1115616" y="404664"/>
            <a:ext cx="6829251" cy="4966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6858000"/>
            <a:ext cx="5867400" cy="5222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805264"/>
            <a:ext cx="5867400" cy="768350"/>
          </a:xfrm>
        </p:spPr>
        <p:txBody>
          <a:bodyPr>
            <a:noAutofit/>
          </a:bodyPr>
          <a:lstStyle/>
          <a:p>
            <a:r>
              <a:rPr lang="lt-LT" sz="2400" dirty="0" smtClean="0"/>
              <a:t>E. Dega</a:t>
            </a:r>
          </a:p>
          <a:p>
            <a:r>
              <a:rPr lang="lt-LT" sz="2400" dirty="0" smtClean="0"/>
              <a:t>Plasnojančios balerinos</a:t>
            </a:r>
            <a:endParaRPr lang="en-US" sz="24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515" b="1515"/>
          <a:stretch>
            <a:fillRect/>
          </a:stretch>
        </p:blipFill>
        <p:spPr bwMode="auto">
          <a:xfrm>
            <a:off x="1259632" y="476672"/>
            <a:ext cx="6768752" cy="49227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Impresionizmas literatūroje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8840"/>
            <a:ext cx="8686800" cy="4525963"/>
          </a:xfrm>
        </p:spPr>
        <p:txBody>
          <a:bodyPr>
            <a:normAutofit/>
          </a:bodyPr>
          <a:lstStyle/>
          <a:p>
            <a:r>
              <a:rPr lang="lt-LT" dirty="0" smtClean="0"/>
              <a:t> Poetika sumišusi su natūralizmo, simbolizmo ir kitomis modernistinių srovių principais </a:t>
            </a:r>
          </a:p>
          <a:p>
            <a:endParaRPr lang="lt-LT" dirty="0" smtClean="0"/>
          </a:p>
          <a:p>
            <a:r>
              <a:rPr lang="lt-LT" dirty="0" smtClean="0"/>
              <a:t>Impresionizmo lyrikai būdinga vaizdo </a:t>
            </a:r>
            <a:r>
              <a:rPr lang="lt-LT" dirty="0" err="1" smtClean="0"/>
              <a:t>tapybiškumas</a:t>
            </a: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419100"/>
            <a:ext cx="8686800" cy="8382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Trumpalaikių reiškinio savybių </a:t>
            </a:r>
            <a:r>
              <a:rPr lang="lt-LT" dirty="0" smtClean="0"/>
              <a:t>pabrėžimas</a:t>
            </a:r>
          </a:p>
          <a:p>
            <a:endParaRPr lang="lt-LT" dirty="0"/>
          </a:p>
          <a:p>
            <a:r>
              <a:rPr lang="lt-LT" dirty="0" smtClean="0"/>
              <a:t>Emocingumas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Akustinė žodžių harmonija </a:t>
            </a:r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2871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Savarankiški lyriniai epizodai</a:t>
            </a:r>
          </a:p>
          <a:p>
            <a:endParaRPr lang="lt-LT" dirty="0" smtClean="0"/>
          </a:p>
          <a:p>
            <a:r>
              <a:rPr lang="lt-LT" dirty="0" smtClean="0"/>
              <a:t>Pasakojimo subjektyvumas</a:t>
            </a:r>
          </a:p>
          <a:p>
            <a:endParaRPr lang="lt-LT" dirty="0" smtClean="0"/>
          </a:p>
          <a:p>
            <a:r>
              <a:rPr lang="lt-LT" dirty="0" smtClean="0"/>
              <a:t>Didelė potekstės reikšmė</a:t>
            </a:r>
          </a:p>
          <a:p>
            <a:endParaRPr lang="lt-LT" dirty="0" smtClean="0"/>
          </a:p>
          <a:p>
            <a:r>
              <a:rPr lang="lt-LT" dirty="0" smtClean="0"/>
              <a:t>Vyrauja poetiniai elementai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Sugestyvūs, dramatiški pergyvenimai</a:t>
            </a:r>
          </a:p>
          <a:p>
            <a:endParaRPr lang="lt-LT" dirty="0" smtClean="0"/>
          </a:p>
          <a:p>
            <a:r>
              <a:rPr lang="lt-LT" dirty="0" smtClean="0"/>
              <a:t>Maža buitinio konkretumo</a:t>
            </a:r>
          </a:p>
          <a:p>
            <a:endParaRPr lang="lt-LT" dirty="0" smtClean="0"/>
          </a:p>
          <a:p>
            <a:r>
              <a:rPr lang="lt-LT" dirty="0" smtClean="0"/>
              <a:t>Neryškus veiksmas</a:t>
            </a:r>
          </a:p>
          <a:p>
            <a:endParaRPr lang="en-US" dirty="0" smtClean="0"/>
          </a:p>
          <a:p>
            <a:r>
              <a:rPr lang="lt-LT" dirty="0" smtClean="0"/>
              <a:t>Fragmentiškas siužetas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Kūriniai</a:t>
            </a:r>
            <a:br>
              <a:rPr lang="lt-LT" b="1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5400600"/>
          </a:xfrm>
        </p:spPr>
        <p:txBody>
          <a:bodyPr>
            <a:normAutofit/>
          </a:bodyPr>
          <a:lstStyle/>
          <a:p>
            <a:r>
              <a:rPr lang="lt-LT" dirty="0" smtClean="0"/>
              <a:t>Kuprelis, 1913;</a:t>
            </a:r>
          </a:p>
          <a:p>
            <a:r>
              <a:rPr lang="lt-LT" dirty="0" smtClean="0"/>
              <a:t>Vasaros vaišės, 1913;</a:t>
            </a:r>
          </a:p>
          <a:p>
            <a:r>
              <a:rPr lang="lt-LT" dirty="0" smtClean="0"/>
              <a:t>Bangos siaučia, 1914;</a:t>
            </a:r>
          </a:p>
          <a:p>
            <a:r>
              <a:rPr lang="lt-LT" dirty="0" smtClean="0"/>
              <a:t>Nakties žiburiai, 1914;</a:t>
            </a:r>
          </a:p>
          <a:p>
            <a:r>
              <a:rPr lang="lt-LT" dirty="0" err="1" smtClean="0"/>
              <a:t>Litauisk</a:t>
            </a:r>
            <a:r>
              <a:rPr lang="lt-LT" dirty="0" smtClean="0"/>
              <a:t> </a:t>
            </a:r>
            <a:r>
              <a:rPr lang="lt-LT" dirty="0" err="1" smtClean="0"/>
              <a:t>kultur</a:t>
            </a:r>
            <a:r>
              <a:rPr lang="lt-LT" dirty="0" smtClean="0"/>
              <a:t>, 1917 (švedų k.);</a:t>
            </a:r>
          </a:p>
          <a:p>
            <a:r>
              <a:rPr lang="lt-LT" dirty="0" err="1" smtClean="0"/>
              <a:t>Natt</a:t>
            </a:r>
            <a:r>
              <a:rPr lang="lt-LT" dirty="0" smtClean="0"/>
              <a:t> </a:t>
            </a:r>
            <a:r>
              <a:rPr lang="lt-LT" dirty="0" err="1" smtClean="0"/>
              <a:t>och</a:t>
            </a:r>
            <a:r>
              <a:rPr lang="lt-LT" dirty="0" smtClean="0"/>
              <a:t> Sol, 1918 (švedų k.);</a:t>
            </a:r>
          </a:p>
          <a:p>
            <a:r>
              <a:rPr lang="lt-LT" dirty="0" smtClean="0"/>
              <a:t>Kas tu esi, Lietuvi?, 1938;</a:t>
            </a:r>
          </a:p>
          <a:p>
            <a:r>
              <a:rPr lang="lt-LT" dirty="0" smtClean="0"/>
              <a:t>Aš dar kartą grįžtu, 1937;</a:t>
            </a:r>
          </a:p>
          <a:p>
            <a:r>
              <a:rPr lang="lt-LT" dirty="0" smtClean="0"/>
              <a:t>Tėviškės dangus, 1938.</a:t>
            </a:r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75892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I.Šeiniaus kūrybos viršūnė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Psichologinis romanas "Kuprelis", </a:t>
            </a:r>
          </a:p>
          <a:p>
            <a:pPr>
              <a:buNone/>
            </a:pPr>
            <a:r>
              <a:rPr lang="lt-LT" dirty="0" smtClean="0"/>
              <a:t>parašytas apie 1910m.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Išleistas 1913m.</a:t>
            </a:r>
            <a:endParaRPr lang="en-US" dirty="0"/>
          </a:p>
        </p:txBody>
      </p:sp>
      <p:pic>
        <p:nvPicPr>
          <p:cNvPr id="4" name="Picture 3" descr="http://www.patogupirkti.lt/BooksPictures/9986-06-037-0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564904"/>
            <a:ext cx="244827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Kas modernu </a:t>
            </a:r>
            <a:r>
              <a:rPr lang="lt-LT" dirty="0" err="1" smtClean="0"/>
              <a:t>I.šeiniaus</a:t>
            </a:r>
            <a:r>
              <a:rPr lang="lt-LT" dirty="0" smtClean="0"/>
              <a:t> “Kuprelyje”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/>
          <a:lstStyle/>
          <a:p>
            <a:r>
              <a:rPr lang="lt-LT" dirty="0" smtClean="0"/>
              <a:t>Pirmą kartą požiūris į moterį ne kaip į namų šeimininkę, o kaip į mylimąją, kaip į idealą.</a:t>
            </a:r>
          </a:p>
          <a:p>
            <a:endParaRPr lang="lt-LT" dirty="0" smtClean="0"/>
          </a:p>
          <a:p>
            <a:r>
              <a:rPr lang="lt-LT" dirty="0" smtClean="0"/>
              <a:t>Pirmą kartą nuskamba: “Meilė- vienintelė gyvenimo prasmė”.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Pirmą kartą literatūroje vaizduojamas atstumtas vyras, kuris renkasi vienatvę.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7504"/>
            <a:ext cx="8686800" cy="30750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686800" cy="4883373"/>
          </a:xfrm>
        </p:spPr>
        <p:txBody>
          <a:bodyPr/>
          <a:lstStyle/>
          <a:p>
            <a:r>
              <a:rPr lang="lt-LT" dirty="0" smtClean="0"/>
              <a:t>Užsimezga konfliktas tarp žmogaus ir bendruomenės.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Neieškoma priežasčių:</a:t>
            </a:r>
          </a:p>
          <a:p>
            <a:pPr>
              <a:buNone/>
            </a:pPr>
            <a:r>
              <a:rPr lang="lt-LT" dirty="0" smtClean="0"/>
              <a:t>Kuprelis: “Kodėl mane myli?”</a:t>
            </a:r>
          </a:p>
          <a:p>
            <a:pPr>
              <a:buNone/>
            </a:pPr>
            <a:r>
              <a:rPr lang="lt-LT" dirty="0" smtClean="0"/>
              <a:t>Gundė:    “Tik todėl, kad myliu.”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12088" cy="8382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Kas būdinga I.Šeiniaus romanui “Kuprelis”?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132856"/>
            <a:ext cx="8686800" cy="4525963"/>
          </a:xfrm>
        </p:spPr>
        <p:txBody>
          <a:bodyPr/>
          <a:lstStyle/>
          <a:p>
            <a:r>
              <a:rPr lang="lt-LT" dirty="0" smtClean="0"/>
              <a:t>Romanas tarsi įrėmintas: pradžioje tėvas prašo </a:t>
            </a:r>
            <a:r>
              <a:rPr lang="lt-LT" dirty="0" err="1" smtClean="0"/>
              <a:t>Ignasėlį</a:t>
            </a:r>
            <a:r>
              <a:rPr lang="lt-LT" dirty="0" smtClean="0"/>
              <a:t> nueiti į malūną padėti Kupreliui, o pabaigoje- studentas su tėvu grįžta namo, bet viskas lyg pasikeitę, nes nuspalvinta Kuprelio istorijos.</a:t>
            </a:r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2" y="-747464"/>
            <a:ext cx="8686800" cy="8382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686800" cy="4525963"/>
          </a:xfrm>
        </p:spPr>
        <p:txBody>
          <a:bodyPr/>
          <a:lstStyle/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Pasakojimas nuolat sustabdomas- jis tarsi gyva būtybė: jį reikia sekti</a:t>
            </a:r>
            <a:r>
              <a:rPr lang="lt-LT" dirty="0" smtClean="0">
                <a:solidFill>
                  <a:srgbClr val="424456"/>
                </a:solidFill>
              </a:rPr>
              <a:t>.</a:t>
            </a:r>
          </a:p>
          <a:p>
            <a:pPr lvl="0">
              <a:buClr>
                <a:srgbClr val="53548A"/>
              </a:buClr>
            </a:pPr>
            <a:endParaRPr lang="lt-LT" dirty="0" smtClean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Romano stilius kintantis- jis turi ritmą</a:t>
            </a:r>
            <a:r>
              <a:rPr lang="lt-LT" dirty="0" smtClean="0">
                <a:solidFill>
                  <a:srgbClr val="424456"/>
                </a:solidFill>
              </a:rPr>
              <a:t>.</a:t>
            </a:r>
          </a:p>
          <a:p>
            <a:pPr marL="0" lvl="0" indent="0">
              <a:buClr>
                <a:srgbClr val="53548A"/>
              </a:buClr>
              <a:buNone/>
            </a:pPr>
            <a:r>
              <a:rPr lang="lt-LT" dirty="0" smtClean="0">
                <a:solidFill>
                  <a:srgbClr val="424456"/>
                </a:solidFill>
              </a:rPr>
              <a:t> ( „O ritmas ir viltis- gal du visos gyvybės komponentai...“, „Mėgau ritmą viskame kame“)</a:t>
            </a: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endParaRPr lang="lt-LT" dirty="0">
              <a:solidFill>
                <a:srgbClr val="424456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78237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75456"/>
            <a:ext cx="8686800" cy="9148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544616"/>
          </a:xfrm>
        </p:spPr>
        <p:txBody>
          <a:bodyPr/>
          <a:lstStyle/>
          <a:p>
            <a:r>
              <a:rPr lang="lt-LT" dirty="0" smtClean="0"/>
              <a:t>Pasikartojantys dviejų erdvių ir dviejų laikų planai: malūnas ir dabartis, skardžiai ir praeitis.</a:t>
            </a:r>
          </a:p>
          <a:p>
            <a:endParaRPr lang="lt-LT" dirty="0" smtClean="0"/>
          </a:p>
          <a:p>
            <a:endParaRPr lang="en-US" dirty="0" smtClean="0"/>
          </a:p>
          <a:p>
            <a:r>
              <a:rPr lang="lt-LT" dirty="0" smtClean="0"/>
              <a:t>Nuotaikų pakilimai- laimės artėjimas, atoslūgiai- laimės tolimas.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Šviesa- tamsa. </a:t>
            </a:r>
            <a:r>
              <a:rPr lang="lt-LT" dirty="0"/>
              <a:t>K</a:t>
            </a:r>
            <a:r>
              <a:rPr lang="lt-LT" dirty="0" smtClean="0"/>
              <a:t>alnas- duobė.</a:t>
            </a:r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838200"/>
            <a:ext cx="8686800" cy="838200"/>
          </a:xfrm>
        </p:spPr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686800" cy="6048672"/>
          </a:xfrm>
        </p:spPr>
        <p:txBody>
          <a:bodyPr>
            <a:normAutofit/>
          </a:bodyPr>
          <a:lstStyle/>
          <a:p>
            <a:pPr lvl="0">
              <a:buClr>
                <a:srgbClr val="53548A"/>
              </a:buClr>
            </a:pPr>
            <a:endParaRPr lang="lt-LT" dirty="0" smtClean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 smtClean="0">
                <a:solidFill>
                  <a:srgbClr val="424456"/>
                </a:solidFill>
              </a:rPr>
              <a:t>Besimainančios </a:t>
            </a:r>
            <a:r>
              <a:rPr lang="lt-LT" dirty="0">
                <a:solidFill>
                  <a:srgbClr val="424456"/>
                </a:solidFill>
              </a:rPr>
              <a:t>gamtos </a:t>
            </a:r>
            <a:r>
              <a:rPr lang="lt-LT" dirty="0" smtClean="0">
                <a:solidFill>
                  <a:srgbClr val="424456"/>
                </a:solidFill>
              </a:rPr>
              <a:t>spalvos.</a:t>
            </a:r>
          </a:p>
          <a:p>
            <a:pPr marL="0" lvl="0" indent="0">
              <a:buClr>
                <a:srgbClr val="53548A"/>
              </a:buClr>
              <a:buNone/>
            </a:pPr>
            <a:r>
              <a:rPr lang="lt-LT" dirty="0" smtClean="0">
                <a:solidFill>
                  <a:srgbClr val="424456"/>
                </a:solidFill>
              </a:rPr>
              <a:t>     Pavyzdžiui: tikėdami savo ateitimi </a:t>
            </a:r>
            <a:r>
              <a:rPr lang="lt-LT" dirty="0" err="1" smtClean="0">
                <a:solidFill>
                  <a:srgbClr val="424456"/>
                </a:solidFill>
              </a:rPr>
              <a:t>Olesis</a:t>
            </a:r>
            <a:r>
              <a:rPr lang="lt-LT" dirty="0" smtClean="0">
                <a:solidFill>
                  <a:srgbClr val="424456"/>
                </a:solidFill>
              </a:rPr>
              <a:t> ir Gundė eina „susiglaudę, laimingi, žiūrėdami į auštančią aušrą“. Didėjant išsiskyrimo grėsmei, juos lydi baugus vakaro raudonis, iškyla „didelis, žalsvai juodas, kaip milžinas koks, nakties šešėlis“.</a:t>
            </a:r>
          </a:p>
          <a:p>
            <a:pPr marL="0" lvl="0" indent="0">
              <a:buClr>
                <a:srgbClr val="53548A"/>
              </a:buClr>
              <a:buNone/>
            </a:pPr>
            <a:r>
              <a:rPr lang="lt-LT" dirty="0">
                <a:solidFill>
                  <a:srgbClr val="424456"/>
                </a:solidFill>
              </a:rPr>
              <a:t> </a:t>
            </a:r>
            <a:r>
              <a:rPr lang="lt-LT" dirty="0" smtClean="0">
                <a:solidFill>
                  <a:srgbClr val="424456"/>
                </a:solidFill>
              </a:rPr>
              <a:t> Vienišas Kuprelis pamėgsta vakarą, naktį,             „ kaip gamta miega“.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85232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8686800" cy="838200"/>
          </a:xfrm>
        </p:spPr>
        <p:txBody>
          <a:bodyPr>
            <a:normAutofit/>
          </a:bodyPr>
          <a:lstStyle/>
          <a:p>
            <a:r>
              <a:rPr lang="lt-LT" dirty="0" smtClean="0"/>
              <a:t>Veikėjų charakteristika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686800" cy="56638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sz="4000" b="1" dirty="0" smtClean="0"/>
              <a:t>Kuprelis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Nepalūžtantis</a:t>
            </a:r>
          </a:p>
          <a:p>
            <a:endParaRPr lang="lt-LT" dirty="0" smtClean="0"/>
          </a:p>
          <a:p>
            <a:r>
              <a:rPr lang="lt-LT" dirty="0" smtClean="0"/>
              <a:t>Nepasiduodantis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Nekeičiantis savo pomėgių (klausytis garsų)</a:t>
            </a:r>
          </a:p>
          <a:p>
            <a:pPr marL="0" indent="0">
              <a:buNone/>
            </a:pPr>
            <a:r>
              <a:rPr lang="lt-LT" dirty="0" smtClean="0"/>
              <a:t>   „Mėgau klausytis malūno bildesio, ratų ratelio </a:t>
            </a:r>
            <a:r>
              <a:rPr lang="lt-LT" dirty="0" err="1" smtClean="0"/>
              <a:t>teleskavimo</a:t>
            </a:r>
            <a:r>
              <a:rPr lang="lt-LT" dirty="0" smtClean="0"/>
              <a:t> ir </a:t>
            </a:r>
            <a:r>
              <a:rPr lang="lt-LT" dirty="0" err="1" smtClean="0"/>
              <a:t>pikliaus</a:t>
            </a:r>
            <a:r>
              <a:rPr lang="lt-LT" dirty="0" smtClean="0"/>
              <a:t> dūsavimo, sunkiai girnų slegiamo...“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03448"/>
            <a:ext cx="8686800" cy="31467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40060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Uždaras, pasislėpęs nuo </a:t>
            </a:r>
            <a:r>
              <a:rPr lang="lt-LT" dirty="0" smtClean="0">
                <a:solidFill>
                  <a:srgbClr val="424456"/>
                </a:solidFill>
              </a:rPr>
              <a:t>žmonių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 smtClean="0">
                <a:solidFill>
                  <a:srgbClr val="424456"/>
                </a:solidFill>
              </a:rPr>
              <a:t>Prislėgtas, pavargęs</a:t>
            </a:r>
          </a:p>
          <a:p>
            <a:pPr lvl="0">
              <a:buClr>
                <a:srgbClr val="53548A"/>
              </a:buClr>
            </a:pPr>
            <a:endParaRPr lang="lt-LT" dirty="0"/>
          </a:p>
          <a:p>
            <a:r>
              <a:rPr lang="lt-LT" dirty="0" smtClean="0"/>
              <a:t>Meniškas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19100"/>
            <a:ext cx="8686800" cy="838200"/>
          </a:xfrm>
        </p:spPr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/>
          </a:bodyPr>
          <a:lstStyle/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Pilnas polėkio, </a:t>
            </a:r>
            <a:r>
              <a:rPr lang="lt-LT" dirty="0" smtClean="0">
                <a:solidFill>
                  <a:srgbClr val="424456"/>
                </a:solidFill>
              </a:rPr>
              <a:t>fantazijos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Mąstantis (skaito filosofines knygas, o paskui ir pats daug </a:t>
            </a:r>
            <a:r>
              <a:rPr lang="lt-LT" dirty="0" smtClean="0">
                <a:solidFill>
                  <a:srgbClr val="424456"/>
                </a:solidFill>
              </a:rPr>
              <a:t>galvoja)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Nenorintis nieko </a:t>
            </a:r>
            <a:r>
              <a:rPr lang="lt-LT" dirty="0" smtClean="0">
                <a:solidFill>
                  <a:srgbClr val="424456"/>
                </a:solidFill>
              </a:rPr>
              <a:t>keisti</a:t>
            </a:r>
          </a:p>
          <a:p>
            <a:pPr marL="0" lvl="0" indent="0">
              <a:buClr>
                <a:srgbClr val="53548A"/>
              </a:buClr>
              <a:buNone/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Kenčiantis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424973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38200"/>
            <a:ext cx="86868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686800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000" b="1" dirty="0" smtClean="0"/>
              <a:t>Gundė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Ne tik graži, bet ir susipratusi lietuvė</a:t>
            </a:r>
          </a:p>
          <a:p>
            <a:pPr marL="0" indent="0">
              <a:buNone/>
            </a:pPr>
            <a:r>
              <a:rPr lang="lt-LT" dirty="0" smtClean="0"/>
              <a:t> (skatinanti lietuvybę, platinanti “Aušrą”)</a:t>
            </a:r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Mylinti, tačiau ir aikštinga moteris; siekianti būti mylima, bet ir norinti išbandyti kitas galimybes</a:t>
            </a:r>
          </a:p>
          <a:p>
            <a:pPr>
              <a:buNone/>
            </a:pPr>
            <a:endParaRPr lang="lt-LT" sz="4000" b="1" dirty="0" smtClean="0"/>
          </a:p>
          <a:p>
            <a:pPr>
              <a:buNone/>
            </a:pP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71767"/>
            <a:ext cx="8686800" cy="838200"/>
          </a:xfrm>
        </p:spPr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pPr marL="0" lvl="0" indent="0">
              <a:buClr>
                <a:srgbClr val="53548A"/>
              </a:buClr>
              <a:buNone/>
            </a:pPr>
            <a:r>
              <a:rPr lang="lt-LT" dirty="0" smtClean="0">
                <a:solidFill>
                  <a:srgbClr val="424456"/>
                </a:solidFill>
              </a:rPr>
              <a:t>    </a:t>
            </a:r>
          </a:p>
          <a:p>
            <a:pPr lvl="0">
              <a:buClr>
                <a:srgbClr val="53548A"/>
              </a:buClr>
            </a:pPr>
            <a:r>
              <a:rPr lang="lt-LT" dirty="0" smtClean="0">
                <a:solidFill>
                  <a:srgbClr val="424456"/>
                </a:solidFill>
              </a:rPr>
              <a:t>Savarankiška</a:t>
            </a:r>
          </a:p>
          <a:p>
            <a:pPr lvl="0">
              <a:buClr>
                <a:srgbClr val="53548A"/>
              </a:buClr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Nesilaikanti tradicinių </a:t>
            </a:r>
            <a:r>
              <a:rPr lang="lt-LT" dirty="0" smtClean="0">
                <a:solidFill>
                  <a:srgbClr val="424456"/>
                </a:solidFill>
              </a:rPr>
              <a:t>normų</a:t>
            </a:r>
          </a:p>
          <a:p>
            <a:pPr lvl="0">
              <a:buClr>
                <a:srgbClr val="53548A"/>
              </a:buClr>
            </a:pPr>
            <a:endParaRPr lang="lt-LT" dirty="0">
              <a:solidFill>
                <a:srgbClr val="424456"/>
              </a:solidFill>
            </a:endParaRPr>
          </a:p>
          <a:p>
            <a:pPr lvl="0">
              <a:buClr>
                <a:srgbClr val="53548A"/>
              </a:buClr>
            </a:pPr>
            <a:r>
              <a:rPr lang="lt-LT" dirty="0">
                <a:solidFill>
                  <a:srgbClr val="424456"/>
                </a:solidFill>
              </a:rPr>
              <a:t>Svyruoja meilėje tarp </a:t>
            </a:r>
            <a:r>
              <a:rPr lang="lt-LT" dirty="0" err="1">
                <a:solidFill>
                  <a:srgbClr val="424456"/>
                </a:solidFill>
              </a:rPr>
              <a:t>Olesio</a:t>
            </a:r>
            <a:r>
              <a:rPr lang="lt-LT" dirty="0">
                <a:solidFill>
                  <a:srgbClr val="424456"/>
                </a:solidFill>
              </a:rPr>
              <a:t> ir lenko iš Varšuvos</a:t>
            </a:r>
          </a:p>
          <a:p>
            <a:pPr lvl="0">
              <a:buClr>
                <a:srgbClr val="53548A"/>
              </a:buClr>
            </a:pPr>
            <a:endParaRPr lang="lt-LT" dirty="0">
              <a:solidFill>
                <a:srgbClr val="424456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2251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Meilės poveikis Kupreliui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196752"/>
            <a:ext cx="8506272" cy="5544616"/>
          </a:xfrm>
        </p:spPr>
        <p:txBody>
          <a:bodyPr numCol="2">
            <a:normAutofit/>
          </a:bodyPr>
          <a:lstStyle/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sz="2200" dirty="0" smtClean="0"/>
          </a:p>
          <a:p>
            <a:pPr lvl="3">
              <a:buNone/>
            </a:pPr>
            <a:r>
              <a:rPr lang="lt-LT" sz="2200" dirty="0" smtClean="0"/>
              <a:t>Vargonininkas                                                                </a:t>
            </a:r>
          </a:p>
          <a:p>
            <a:pPr lvl="3">
              <a:buNone/>
            </a:pPr>
            <a:r>
              <a:rPr lang="lt-LT" sz="2200" dirty="0" smtClean="0"/>
              <a:t>Muzika      </a:t>
            </a:r>
          </a:p>
          <a:p>
            <a:pPr lvl="3">
              <a:buNone/>
            </a:pPr>
            <a:r>
              <a:rPr lang="lt-LT" sz="2200" dirty="0" smtClean="0"/>
              <a:t>Gundė</a:t>
            </a:r>
          </a:p>
          <a:p>
            <a:pPr lvl="3">
              <a:buNone/>
            </a:pPr>
            <a:r>
              <a:rPr lang="lt-LT" sz="2200" dirty="0" smtClean="0"/>
              <a:t>Vargonininko kambarys su fortepijonu</a:t>
            </a:r>
          </a:p>
          <a:p>
            <a:pPr lvl="3">
              <a:buNone/>
            </a:pPr>
            <a:r>
              <a:rPr lang="lt-LT" sz="2200" dirty="0" smtClean="0"/>
              <a:t>Jaukumas, ramybė</a:t>
            </a:r>
          </a:p>
          <a:p>
            <a:pPr lvl="3">
              <a:buNone/>
            </a:pPr>
            <a:r>
              <a:rPr lang="lt-LT" sz="2200" dirty="0" smtClean="0"/>
              <a:t>Jaunystė</a:t>
            </a:r>
          </a:p>
          <a:p>
            <a:pPr lvl="3">
              <a:buNone/>
            </a:pPr>
            <a:r>
              <a:rPr lang="lt-LT" sz="2200" dirty="0" smtClean="0"/>
              <a:t>Erdvė: atvira</a:t>
            </a:r>
          </a:p>
          <a:p>
            <a:pPr lvl="3">
              <a:buNone/>
            </a:pPr>
            <a:r>
              <a:rPr lang="lt-LT" dirty="0" smtClean="0"/>
              <a:t>    </a:t>
            </a:r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endParaRPr lang="lt-LT" dirty="0" smtClean="0"/>
          </a:p>
          <a:p>
            <a:pPr lvl="3">
              <a:buNone/>
            </a:pPr>
            <a:r>
              <a:rPr lang="lt-LT" sz="2200" dirty="0" smtClean="0"/>
              <a:t>Malūnininkas</a:t>
            </a:r>
          </a:p>
          <a:p>
            <a:pPr lvl="3">
              <a:buNone/>
            </a:pPr>
            <a:r>
              <a:rPr lang="lt-LT" sz="2200" dirty="0" smtClean="0"/>
              <a:t>Maišai</a:t>
            </a:r>
          </a:p>
          <a:p>
            <a:pPr lvl="3">
              <a:buNone/>
            </a:pPr>
            <a:r>
              <a:rPr lang="lt-LT" sz="2200" dirty="0" smtClean="0"/>
              <a:t>Miltai</a:t>
            </a:r>
          </a:p>
          <a:p>
            <a:pPr lvl="3">
              <a:buNone/>
            </a:pPr>
            <a:r>
              <a:rPr lang="lt-LT" sz="2200" dirty="0" smtClean="0"/>
              <a:t>Tuštuma/ Gamta,</a:t>
            </a:r>
          </a:p>
          <a:p>
            <a:pPr lvl="3">
              <a:buNone/>
            </a:pPr>
            <a:r>
              <a:rPr lang="lt-LT" sz="2200" dirty="0" smtClean="0"/>
              <a:t>vienatvė, knyga, Dievas</a:t>
            </a:r>
          </a:p>
          <a:p>
            <a:pPr lvl="3">
              <a:buNone/>
            </a:pPr>
            <a:r>
              <a:rPr lang="lt-LT" sz="2200" dirty="0" smtClean="0"/>
              <a:t>Malūnas su </a:t>
            </a:r>
            <a:r>
              <a:rPr lang="lt-LT" sz="2200" dirty="0" err="1" smtClean="0"/>
              <a:t>pikliumi</a:t>
            </a:r>
            <a:endParaRPr lang="lt-LT" sz="2200" dirty="0" smtClean="0"/>
          </a:p>
          <a:p>
            <a:pPr lvl="3">
              <a:buNone/>
            </a:pPr>
            <a:r>
              <a:rPr lang="lt-LT" sz="2200" dirty="0" smtClean="0"/>
              <a:t>Gaudesys, bildesys</a:t>
            </a:r>
          </a:p>
          <a:p>
            <a:pPr lvl="3">
              <a:buNone/>
            </a:pPr>
            <a:r>
              <a:rPr lang="lt-LT" sz="2200" dirty="0" smtClean="0"/>
              <a:t>Branda, senatvė</a:t>
            </a:r>
          </a:p>
          <a:p>
            <a:pPr lvl="3">
              <a:buNone/>
            </a:pPr>
            <a:r>
              <a:rPr lang="lt-LT" sz="2200" dirty="0" smtClean="0"/>
              <a:t>Erdvė: uždara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7744" y="1556792"/>
            <a:ext cx="48245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 smtClean="0"/>
              <a:t>MEILĖ</a:t>
            </a:r>
            <a:endParaRPr lang="en-US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1043608" y="2348880"/>
            <a:ext cx="2232248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Prieš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5652120" y="2348880"/>
            <a:ext cx="2304256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Po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378768"/>
          </a:xfrm>
        </p:spPr>
        <p:txBody>
          <a:bodyPr>
            <a:noAutofit/>
          </a:bodyPr>
          <a:lstStyle/>
          <a:p>
            <a:r>
              <a:rPr lang="lt-LT" sz="2400" dirty="0" smtClean="0"/>
              <a:t>K.Boruta “</a:t>
            </a:r>
            <a:r>
              <a:rPr lang="lt-LT" sz="2400" dirty="0" err="1" smtClean="0"/>
              <a:t>Baltaragio</a:t>
            </a:r>
            <a:r>
              <a:rPr lang="lt-LT" sz="2400" dirty="0" smtClean="0"/>
              <a:t>                        I.Šeinius “Kuprelis”</a:t>
            </a:r>
            <a:br>
              <a:rPr lang="lt-LT" sz="2400" dirty="0" smtClean="0"/>
            </a:br>
            <a:r>
              <a:rPr lang="lt-LT" sz="2400" dirty="0" smtClean="0"/>
              <a:t>malūnas”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991600" cy="5517232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pPr>
              <a:buNone/>
            </a:pPr>
            <a:r>
              <a:rPr lang="lt-LT" dirty="0" smtClean="0"/>
              <a:t>   </a:t>
            </a:r>
            <a:r>
              <a:rPr lang="lt-LT" dirty="0" err="1" smtClean="0"/>
              <a:t>Pinčukas</a:t>
            </a:r>
            <a:r>
              <a:rPr lang="lt-LT" dirty="0" smtClean="0"/>
              <a:t>                                               Vėjas (angelas)</a:t>
            </a:r>
          </a:p>
          <a:p>
            <a:pPr>
              <a:buNone/>
            </a:pPr>
            <a:r>
              <a:rPr lang="lt-LT" dirty="0" smtClean="0"/>
              <a:t>   (velnias)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r>
              <a:rPr lang="lt-LT" sz="2400" dirty="0" smtClean="0"/>
              <a:t>            Pagrindinė                                                             mintis</a:t>
            </a:r>
          </a:p>
          <a:p>
            <a:pPr>
              <a:buNone/>
            </a:pPr>
            <a:endParaRPr lang="lt-LT" sz="2400" dirty="0" smtClean="0"/>
          </a:p>
        </p:txBody>
      </p:sp>
      <p:sp>
        <p:nvSpPr>
          <p:cNvPr id="4" name="Regular Pentagon 3"/>
          <p:cNvSpPr/>
          <p:nvPr/>
        </p:nvSpPr>
        <p:spPr>
          <a:xfrm>
            <a:off x="3203848" y="1628800"/>
            <a:ext cx="2304256" cy="1656184"/>
          </a:xfrm>
          <a:prstGeom prst="pentag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Te   </a:t>
            </a:r>
            <a:r>
              <a:rPr lang="lt-LT" dirty="0" err="1" smtClean="0"/>
              <a:t>ma</a:t>
            </a:r>
            <a:endParaRPr lang="lt-LT" dirty="0" smtClean="0"/>
          </a:p>
          <a:p>
            <a:pPr algn="ctr"/>
            <a:endParaRPr lang="lt-LT" dirty="0" smtClean="0"/>
          </a:p>
          <a:p>
            <a:pPr algn="ctr"/>
            <a:endParaRPr lang="lt-LT" dirty="0" smtClean="0"/>
          </a:p>
          <a:p>
            <a:pPr algn="ctr"/>
            <a:endParaRPr lang="lt-LT" dirty="0" smtClean="0"/>
          </a:p>
          <a:p>
            <a:pPr algn="ctr"/>
            <a:endParaRPr lang="lt-LT" dirty="0" smtClean="0"/>
          </a:p>
        </p:txBody>
      </p:sp>
      <p:sp>
        <p:nvSpPr>
          <p:cNvPr id="6" name="Oval 5"/>
          <p:cNvSpPr/>
          <p:nvPr/>
        </p:nvSpPr>
        <p:spPr>
          <a:xfrm>
            <a:off x="3779912" y="2348880"/>
            <a:ext cx="1080120" cy="648072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1600" dirty="0" smtClean="0"/>
              <a:t>MEILĖ</a:t>
            </a:r>
            <a:endParaRPr lang="en-US" sz="1600" dirty="0"/>
          </a:p>
        </p:txBody>
      </p:sp>
      <p:sp>
        <p:nvSpPr>
          <p:cNvPr id="8" name="Trapezoid 7"/>
          <p:cNvSpPr/>
          <p:nvPr/>
        </p:nvSpPr>
        <p:spPr>
          <a:xfrm>
            <a:off x="2915816" y="3284984"/>
            <a:ext cx="2880320" cy="288032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4067944" y="1988840"/>
            <a:ext cx="5760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8" idx="2"/>
          </p:cNvCxnSpPr>
          <p:nvPr/>
        </p:nvCxnSpPr>
        <p:spPr>
          <a:xfrm rot="16200000" flipH="1">
            <a:off x="2771800" y="4581128"/>
            <a:ext cx="3096344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275856" y="4653136"/>
            <a:ext cx="9361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Uršulė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283968" y="4653136"/>
            <a:ext cx="115212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Ignasėlis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987824" y="5877272"/>
            <a:ext cx="136815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Baltaragis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427984" y="5877272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Kuprelis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555776" y="6165304"/>
            <a:ext cx="3672408" cy="2880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GYVENIMAS be meilės neįmanomas</a:t>
            </a:r>
            <a:endParaRPr lang="en-US" dirty="0"/>
          </a:p>
        </p:txBody>
      </p:sp>
      <p:sp>
        <p:nvSpPr>
          <p:cNvPr id="34" name="Diagonal Stripe 33"/>
          <p:cNvSpPr/>
          <p:nvPr/>
        </p:nvSpPr>
        <p:spPr>
          <a:xfrm>
            <a:off x="4788024" y="620688"/>
            <a:ext cx="2088232" cy="129614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>
                <a:solidFill>
                  <a:schemeClr val="bg1"/>
                </a:solidFill>
              </a:rPr>
              <a:t>Olesis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Diagonal Stripe 34"/>
          <p:cNvSpPr/>
          <p:nvPr/>
        </p:nvSpPr>
        <p:spPr>
          <a:xfrm rot="3202876">
            <a:off x="5210337" y="2769714"/>
            <a:ext cx="2218015" cy="1354243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Gundė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Diagonal Stripe 35"/>
          <p:cNvSpPr/>
          <p:nvPr/>
        </p:nvSpPr>
        <p:spPr>
          <a:xfrm rot="2960590">
            <a:off x="1328869" y="835187"/>
            <a:ext cx="2363629" cy="1302923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Girdvainis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Diagonal Stripe 36"/>
          <p:cNvSpPr/>
          <p:nvPr/>
        </p:nvSpPr>
        <p:spPr>
          <a:xfrm>
            <a:off x="1115616" y="2780928"/>
            <a:ext cx="2376264" cy="1152128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Jurga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Naudotos literatūros sąrašai ir kiti informacijos šaltiniai: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40080" cy="4811365"/>
          </a:xfrm>
        </p:spPr>
        <p:txBody>
          <a:bodyPr>
            <a:normAutofit fontScale="92500"/>
          </a:bodyPr>
          <a:lstStyle/>
          <a:p>
            <a:r>
              <a:rPr lang="lt-LT" u="sng" dirty="0" smtClean="0">
                <a:solidFill>
                  <a:schemeClr val="tx1"/>
                </a:solidFill>
              </a:rPr>
              <a:t>A. </a:t>
            </a:r>
            <a:r>
              <a:rPr lang="lt-LT" u="sng" dirty="0" err="1" smtClean="0">
                <a:solidFill>
                  <a:schemeClr val="tx1"/>
                </a:solidFill>
              </a:rPr>
              <a:t>Vaitiekūnienė</a:t>
            </a:r>
            <a:r>
              <a:rPr lang="lt-LT" u="sng" dirty="0" smtClean="0">
                <a:solidFill>
                  <a:schemeClr val="tx1"/>
                </a:solidFill>
              </a:rPr>
              <a:t> “Ignas Šeinius rinktiniai raštai”</a:t>
            </a:r>
          </a:p>
          <a:p>
            <a:r>
              <a:rPr lang="lt-LT" u="sng" dirty="0" smtClean="0">
                <a:solidFill>
                  <a:schemeClr val="tx1"/>
                </a:solidFill>
                <a:hlinkClick r:id="rId3"/>
              </a:rPr>
              <a:t>http://dgs.dtiltas.lt/knygynas/seinius.htm</a:t>
            </a:r>
            <a:endParaRPr lang="lt-LT" u="sng" dirty="0" smtClean="0">
              <a:solidFill>
                <a:schemeClr val="tx1"/>
              </a:solidFill>
            </a:endParaRPr>
          </a:p>
          <a:p>
            <a:r>
              <a:rPr lang="lt-LT" u="sng" dirty="0" smtClean="0">
                <a:solidFill>
                  <a:schemeClr val="tx1"/>
                </a:solidFill>
                <a:hlinkClick r:id="rId4"/>
              </a:rPr>
              <a:t>http://lt.wikipedia.org/wiki/Ignas_%C5%A0einius</a:t>
            </a:r>
            <a:endParaRPr lang="lt-LT" u="sng" dirty="0" smtClean="0">
              <a:solidFill>
                <a:schemeClr val="tx1"/>
              </a:solidFill>
            </a:endParaRPr>
          </a:p>
          <a:p>
            <a:r>
              <a:rPr lang="lt-LT" u="sng" dirty="0" smtClean="0">
                <a:solidFill>
                  <a:schemeClr val="tx1"/>
                </a:solidFill>
                <a:hlinkClick r:id="rId5"/>
              </a:rPr>
              <a:t>http://www.rasyk.lt/rasytojai/ignas-seinius.html</a:t>
            </a:r>
            <a:endParaRPr lang="lt-LT" u="sng" dirty="0" smtClean="0">
              <a:solidFill>
                <a:schemeClr val="tx1"/>
              </a:solidFill>
            </a:endParaRPr>
          </a:p>
          <a:p>
            <a:r>
              <a:rPr lang="lt-LT" u="sng" dirty="0" smtClean="0">
                <a:solidFill>
                  <a:schemeClr val="tx1"/>
                </a:solidFill>
                <a:hlinkClick r:id="rId6"/>
              </a:rPr>
              <a:t>http://ausis.gf.vu.lt/mg/nr/2000/08/08seinius.html</a:t>
            </a:r>
            <a:endParaRPr lang="lt-LT" u="sng" dirty="0" smtClean="0">
              <a:solidFill>
                <a:schemeClr val="tx1"/>
              </a:solidFill>
            </a:endParaRPr>
          </a:p>
          <a:p>
            <a:r>
              <a:rPr lang="lt-LT" u="sng" dirty="0" smtClean="0">
                <a:solidFill>
                  <a:schemeClr val="tx1"/>
                </a:solidFill>
                <a:hlinkClick r:id="rId7"/>
              </a:rPr>
              <a:t>http://www.miesteliai.lt/asmenybe/ignas-seinius.html</a:t>
            </a:r>
            <a:endParaRPr lang="lt-LT" u="sng" dirty="0" smtClean="0">
              <a:solidFill>
                <a:schemeClr val="tx1"/>
              </a:solidFill>
            </a:endParaRPr>
          </a:p>
          <a:p>
            <a:r>
              <a:rPr lang="en-US" u="sng" dirty="0" smtClean="0">
                <a:solidFill>
                  <a:schemeClr val="tx1"/>
                </a:solidFill>
                <a:hlinkClick r:id="rId8"/>
              </a:rPr>
              <a:t>www.sirvintos.lt/index.php?id=953&amp;sub=5706</a:t>
            </a:r>
            <a:endParaRPr lang="lt-LT" u="sng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1479</Words>
  <Application>Microsoft Office PowerPoint</Application>
  <PresentationFormat>On-screen Show (4:3)</PresentationFormat>
  <Paragraphs>400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Trek</vt:lpstr>
      <vt:lpstr>Ignas Šeinius ir jo kūryba</vt:lpstr>
      <vt:lpstr>Slide 2</vt:lpstr>
      <vt:lpstr>Slide 3</vt:lpstr>
      <vt:lpstr>Slide 4</vt:lpstr>
      <vt:lpstr>Slide 5</vt:lpstr>
      <vt:lpstr>Slide 6</vt:lpstr>
      <vt:lpstr>Slide 7</vt:lpstr>
      <vt:lpstr>Diplomatinė veikla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Kūryba</vt:lpstr>
      <vt:lpstr>Slide 18</vt:lpstr>
      <vt:lpstr>Slide 19</vt:lpstr>
      <vt:lpstr>Slide 20</vt:lpstr>
      <vt:lpstr>Naujas požiūris į literatūrą</vt:lpstr>
      <vt:lpstr>Slide 22</vt:lpstr>
      <vt:lpstr>Slide 23</vt:lpstr>
      <vt:lpstr>Slide 24</vt:lpstr>
      <vt:lpstr>impresionizmas</vt:lpstr>
      <vt:lpstr>Impresionizmas dailėje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Impresionizmas literatūroje</vt:lpstr>
      <vt:lpstr>Slide 38</vt:lpstr>
      <vt:lpstr>Slide 39</vt:lpstr>
      <vt:lpstr>Slide 40</vt:lpstr>
      <vt:lpstr> Kūriniai </vt:lpstr>
      <vt:lpstr>I.Šeiniaus kūrybos viršūnė</vt:lpstr>
      <vt:lpstr>Kas modernu I.šeiniaus “Kuprelyje” ?</vt:lpstr>
      <vt:lpstr>Slide 44</vt:lpstr>
      <vt:lpstr>Kas būdinga I.Šeiniaus romanui “Kuprelis”?</vt:lpstr>
      <vt:lpstr>Slide 46</vt:lpstr>
      <vt:lpstr>Slide 47</vt:lpstr>
      <vt:lpstr>Slide 48</vt:lpstr>
      <vt:lpstr>Veikėjų charakteristika</vt:lpstr>
      <vt:lpstr>Slide 50</vt:lpstr>
      <vt:lpstr>Slide 51</vt:lpstr>
      <vt:lpstr>Slide 52</vt:lpstr>
      <vt:lpstr>Slide 53</vt:lpstr>
      <vt:lpstr>Meilės poveikis Kupreliui</vt:lpstr>
      <vt:lpstr>K.Boruta “Baltaragio                        I.Šeinius “Kuprelis” malūnas”</vt:lpstr>
      <vt:lpstr>Naudotos literatūros sąrašai ir kiti informacijos šaltiniai: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Agnė</cp:lastModifiedBy>
  <cp:revision>57</cp:revision>
  <dcterms:created xsi:type="dcterms:W3CDTF">2010-11-27T15:30:53Z</dcterms:created>
  <dcterms:modified xsi:type="dcterms:W3CDTF">2010-12-19T21:20:05Z</dcterms:modified>
</cp:coreProperties>
</file>