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72" r:id="rId9"/>
    <p:sldId id="273" r:id="rId10"/>
    <p:sldId id="274" r:id="rId11"/>
    <p:sldId id="275" r:id="rId12"/>
    <p:sldId id="276" r:id="rId13"/>
    <p:sldId id="277" r:id="rId14"/>
    <p:sldId id="278" r:id="rId15"/>
    <p:sldId id="279" r:id="rId16"/>
    <p:sldId id="280" r:id="rId17"/>
    <p:sldId id="281" r:id="rId18"/>
    <p:sldId id="282" r:id="rId19"/>
    <p:sldId id="263" r:id="rId20"/>
    <p:sldId id="265" r:id="rId21"/>
    <p:sldId id="264" r:id="rId22"/>
    <p:sldId id="267" r:id="rId23"/>
    <p:sldId id="266" r:id="rId24"/>
    <p:sldId id="268" r:id="rId25"/>
    <p:sldId id="270" r:id="rId26"/>
    <p:sldId id="271" r:id="rId27"/>
    <p:sldId id="269" r:id="rId2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3" d="100"/>
          <a:sy n="93" d="100"/>
        </p:scale>
        <p:origin x="-79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39FF1F50-C665-4AAC-81B8-FA7423F85D6B}" type="datetimeFigureOut">
              <a:rPr lang="lt-LT" smtClean="0"/>
              <a:pPr/>
              <a:t>2011.09.05</a:t>
            </a:fld>
            <a:endParaRPr lang="lt-LT"/>
          </a:p>
        </p:txBody>
      </p:sp>
      <p:sp>
        <p:nvSpPr>
          <p:cNvPr id="16" name="Slide Number Placeholder 15"/>
          <p:cNvSpPr>
            <a:spLocks noGrp="1"/>
          </p:cNvSpPr>
          <p:nvPr>
            <p:ph type="sldNum" sz="quarter" idx="11"/>
          </p:nvPr>
        </p:nvSpPr>
        <p:spPr/>
        <p:txBody>
          <a:bodyPr/>
          <a:lstStyle/>
          <a:p>
            <a:fld id="{3F889B09-338A-43B3-B3C0-74319E0661B1}" type="slidenum">
              <a:rPr lang="lt-LT" smtClean="0"/>
              <a:pPr/>
              <a:t>‹#›</a:t>
            </a:fld>
            <a:endParaRPr lang="lt-LT"/>
          </a:p>
        </p:txBody>
      </p:sp>
      <p:sp>
        <p:nvSpPr>
          <p:cNvPr id="17" name="Footer Placeholder 16"/>
          <p:cNvSpPr>
            <a:spLocks noGrp="1"/>
          </p:cNvSpPr>
          <p:nvPr>
            <p:ph type="ftr" sz="quarter" idx="12"/>
          </p:nvPr>
        </p:nvSpPr>
        <p:spPr/>
        <p:txBody>
          <a:bodyPr/>
          <a:lstStyle/>
          <a:p>
            <a:endParaRPr lang="lt-LT"/>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39FF1F50-C665-4AAC-81B8-FA7423F85D6B}" type="datetimeFigureOut">
              <a:rPr lang="lt-LT" smtClean="0"/>
              <a:pPr/>
              <a:t>2011.09.05</a:t>
            </a:fld>
            <a:endParaRPr lang="lt-LT"/>
          </a:p>
        </p:txBody>
      </p:sp>
      <p:sp>
        <p:nvSpPr>
          <p:cNvPr id="15" name="Slide Number Placeholder 14"/>
          <p:cNvSpPr>
            <a:spLocks noGrp="1"/>
          </p:cNvSpPr>
          <p:nvPr>
            <p:ph type="sldNum" sz="quarter" idx="15"/>
          </p:nvPr>
        </p:nvSpPr>
        <p:spPr/>
        <p:txBody>
          <a:bodyPr/>
          <a:lstStyle>
            <a:lvl1pPr algn="ctr">
              <a:defRPr/>
            </a:lvl1pPr>
          </a:lstStyle>
          <a:p>
            <a:fld id="{3F889B09-338A-43B3-B3C0-74319E0661B1}" type="slidenum">
              <a:rPr lang="lt-LT" smtClean="0"/>
              <a:pPr/>
              <a:t>‹#›</a:t>
            </a:fld>
            <a:endParaRPr lang="lt-LT"/>
          </a:p>
        </p:txBody>
      </p:sp>
      <p:sp>
        <p:nvSpPr>
          <p:cNvPr id="16" name="Footer Placeholder 15"/>
          <p:cNvSpPr>
            <a:spLocks noGrp="1"/>
          </p:cNvSpPr>
          <p:nvPr>
            <p:ph type="ftr" sz="quarter" idx="16"/>
          </p:nvPr>
        </p:nvSpPr>
        <p:spPr/>
        <p:txBody>
          <a:bodyPr/>
          <a:lstStyle/>
          <a:p>
            <a:endParaRPr lang="lt-LT"/>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9FF1F50-C665-4AAC-81B8-FA7423F85D6B}" type="datetimeFigureOut">
              <a:rPr lang="lt-LT" smtClean="0"/>
              <a:pPr/>
              <a:t>2011.09.05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F889B09-338A-43B3-B3C0-74319E0661B1}" type="slidenum">
              <a:rPr lang="lt-LT" smtClean="0"/>
              <a:pPr/>
              <a:t>‹#›</a:t>
            </a:fld>
            <a:endParaRPr lang="lt-LT"/>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9FF1F50-C665-4AAC-81B8-FA7423F85D6B}" type="datetimeFigureOut">
              <a:rPr lang="lt-LT" smtClean="0"/>
              <a:pPr/>
              <a:t>2011.09.05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F889B09-338A-43B3-B3C0-74319E0661B1}" type="slidenum">
              <a:rPr lang="lt-LT" smtClean="0"/>
              <a:pPr/>
              <a:t>‹#›</a:t>
            </a:fld>
            <a:endParaRPr lang="lt-LT"/>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3F889B09-338A-43B3-B3C0-74319E0661B1}" type="slidenum">
              <a:rPr lang="lt-LT" smtClean="0"/>
              <a:pPr/>
              <a:t>‹#›</a:t>
            </a:fld>
            <a:endParaRPr lang="lt-LT"/>
          </a:p>
        </p:txBody>
      </p:sp>
      <p:sp>
        <p:nvSpPr>
          <p:cNvPr id="8" name="Footer Placeholder 7"/>
          <p:cNvSpPr>
            <a:spLocks noGrp="1"/>
          </p:cNvSpPr>
          <p:nvPr>
            <p:ph type="ftr" sz="quarter" idx="11"/>
          </p:nvPr>
        </p:nvSpPr>
        <p:spPr/>
        <p:txBody>
          <a:bodyPr/>
          <a:lstStyle/>
          <a:p>
            <a:endParaRPr lang="lt-LT"/>
          </a:p>
        </p:txBody>
      </p:sp>
      <p:sp>
        <p:nvSpPr>
          <p:cNvPr id="7" name="Date Placeholder 6"/>
          <p:cNvSpPr>
            <a:spLocks noGrp="1"/>
          </p:cNvSpPr>
          <p:nvPr>
            <p:ph type="dt" sz="half" idx="10"/>
          </p:nvPr>
        </p:nvSpPr>
        <p:spPr/>
        <p:txBody>
          <a:bodyPr/>
          <a:lstStyle/>
          <a:p>
            <a:fld id="{39FF1F50-C665-4AAC-81B8-FA7423F85D6B}" type="datetimeFigureOut">
              <a:rPr lang="lt-LT" smtClean="0"/>
              <a:pPr/>
              <a:t>2011.09.05</a:t>
            </a:fld>
            <a:endParaRPr lang="lt-LT"/>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9FF1F50-C665-4AAC-81B8-FA7423F85D6B}" type="datetimeFigureOut">
              <a:rPr lang="lt-LT" smtClean="0"/>
              <a:pPr/>
              <a:t>2011.09.05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3F889B09-338A-43B3-B3C0-74319E0661B1}" type="slidenum">
              <a:rPr lang="lt-LT" smtClean="0"/>
              <a:pPr/>
              <a:t>‹#›</a:t>
            </a:fld>
            <a:endParaRPr lang="lt-LT"/>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FF1F50-C665-4AAC-81B8-FA7423F85D6B}" type="datetimeFigureOut">
              <a:rPr lang="lt-LT" smtClean="0"/>
              <a:pPr/>
              <a:t>2011.09.05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3F889B09-338A-43B3-B3C0-74319E0661B1}" type="slidenum">
              <a:rPr lang="lt-LT" smtClean="0"/>
              <a:pPr/>
              <a:t>‹#›</a:t>
            </a:fld>
            <a:endParaRPr lang="lt-LT"/>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39FF1F50-C665-4AAC-81B8-FA7423F85D6B}" type="datetimeFigureOut">
              <a:rPr lang="lt-LT" smtClean="0"/>
              <a:pPr/>
              <a:t>2011.09.05</a:t>
            </a:fld>
            <a:endParaRPr lang="lt-LT"/>
          </a:p>
        </p:txBody>
      </p:sp>
      <p:sp>
        <p:nvSpPr>
          <p:cNvPr id="9" name="Slide Number Placeholder 8"/>
          <p:cNvSpPr>
            <a:spLocks noGrp="1"/>
          </p:cNvSpPr>
          <p:nvPr>
            <p:ph type="sldNum" sz="quarter" idx="15"/>
          </p:nvPr>
        </p:nvSpPr>
        <p:spPr/>
        <p:txBody>
          <a:bodyPr/>
          <a:lstStyle/>
          <a:p>
            <a:fld id="{3F889B09-338A-43B3-B3C0-74319E0661B1}" type="slidenum">
              <a:rPr lang="lt-LT" smtClean="0"/>
              <a:pPr/>
              <a:t>‹#›</a:t>
            </a:fld>
            <a:endParaRPr lang="lt-LT"/>
          </a:p>
        </p:txBody>
      </p:sp>
      <p:sp>
        <p:nvSpPr>
          <p:cNvPr id="10" name="Footer Placeholder 9"/>
          <p:cNvSpPr>
            <a:spLocks noGrp="1"/>
          </p:cNvSpPr>
          <p:nvPr>
            <p:ph type="ftr" sz="quarter" idx="16"/>
          </p:nvPr>
        </p:nvSpPr>
        <p:spPr/>
        <p:txBody>
          <a:bodyPr/>
          <a:lstStyle/>
          <a:p>
            <a:endParaRPr lang="lt-LT"/>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39FF1F50-C665-4AAC-81B8-FA7423F85D6B}" type="datetimeFigureOut">
              <a:rPr lang="lt-LT" smtClean="0"/>
              <a:pPr/>
              <a:t>2011.09.05</a:t>
            </a:fld>
            <a:endParaRPr lang="lt-LT"/>
          </a:p>
        </p:txBody>
      </p:sp>
      <p:sp>
        <p:nvSpPr>
          <p:cNvPr id="9" name="Slide Number Placeholder 8"/>
          <p:cNvSpPr>
            <a:spLocks noGrp="1"/>
          </p:cNvSpPr>
          <p:nvPr>
            <p:ph type="sldNum" sz="quarter" idx="11"/>
          </p:nvPr>
        </p:nvSpPr>
        <p:spPr/>
        <p:txBody>
          <a:bodyPr/>
          <a:lstStyle/>
          <a:p>
            <a:fld id="{3F889B09-338A-43B3-B3C0-74319E0661B1}" type="slidenum">
              <a:rPr lang="lt-LT" smtClean="0"/>
              <a:pPr/>
              <a:t>‹#›</a:t>
            </a:fld>
            <a:endParaRPr lang="lt-LT"/>
          </a:p>
        </p:txBody>
      </p:sp>
      <p:sp>
        <p:nvSpPr>
          <p:cNvPr id="10" name="Footer Placeholder 9"/>
          <p:cNvSpPr>
            <a:spLocks noGrp="1"/>
          </p:cNvSpPr>
          <p:nvPr>
            <p:ph type="ftr" sz="quarter" idx="12"/>
          </p:nvPr>
        </p:nvSpPr>
        <p:spPr/>
        <p:txBody>
          <a:bodyPr/>
          <a:lstStyle/>
          <a:p>
            <a:endParaRPr lang="lt-LT"/>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FF1F50-C665-4AAC-81B8-FA7423F85D6B}" type="datetimeFigureOut">
              <a:rPr lang="lt-LT" smtClean="0"/>
              <a:pPr/>
              <a:t>2011.09.05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F889B09-338A-43B3-B3C0-74319E0661B1}" type="slidenum">
              <a:rPr lang="lt-LT" smtClean="0"/>
              <a:pPr/>
              <a:t>‹#›</a:t>
            </a:fld>
            <a:endParaRPr lang="lt-LT"/>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FF1F50-C665-4AAC-81B8-FA7423F85D6B}" type="datetimeFigureOut">
              <a:rPr lang="lt-LT" smtClean="0"/>
              <a:pPr/>
              <a:t>2011.09.05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F889B09-338A-43B3-B3C0-74319E0661B1}" type="slidenum">
              <a:rPr lang="lt-LT" smtClean="0"/>
              <a:pPr/>
              <a:t>‹#›</a:t>
            </a:fld>
            <a:endParaRPr lang="lt-LT"/>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39FF1F50-C665-4AAC-81B8-FA7423F85D6B}" type="datetimeFigureOut">
              <a:rPr lang="lt-LT" smtClean="0"/>
              <a:pPr/>
              <a:t>2011.09.05</a:t>
            </a:fld>
            <a:endParaRPr lang="lt-LT"/>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lt-LT"/>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3F889B09-338A-43B3-B3C0-74319E0661B1}" type="slidenum">
              <a:rPr lang="lt-LT" smtClean="0"/>
              <a:pPr/>
              <a:t>‹#›</a:t>
            </a:fld>
            <a:endParaRPr lang="lt-LT"/>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fade/>
  </p:transition>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descr="51-Radauskas.jpg"/>
          <p:cNvPicPr>
            <a:picLocks noChangeAspect="1"/>
          </p:cNvPicPr>
          <p:nvPr/>
        </p:nvPicPr>
        <p:blipFill>
          <a:blip r:embed="rId2" cstate="print"/>
          <a:stretch>
            <a:fillRect/>
          </a:stretch>
        </p:blipFill>
        <p:spPr>
          <a:xfrm>
            <a:off x="3059832" y="1988840"/>
            <a:ext cx="3024336" cy="4213908"/>
          </a:xfrm>
          <a:prstGeom prst="rect">
            <a:avLst/>
          </a:prstGeom>
          <a:ln>
            <a:noFill/>
          </a:ln>
          <a:effectLst>
            <a:softEdge rad="112500"/>
          </a:effectLst>
        </p:spPr>
      </p:pic>
      <p:sp>
        <p:nvSpPr>
          <p:cNvPr id="5" name="Content Placeholder 4"/>
          <p:cNvSpPr>
            <a:spLocks noGrp="1"/>
          </p:cNvSpPr>
          <p:nvPr>
            <p:ph idx="1"/>
          </p:nvPr>
        </p:nvSpPr>
        <p:spPr/>
        <p:txBody>
          <a:bodyPr/>
          <a:lstStyle/>
          <a:p>
            <a:pPr>
              <a:buNone/>
            </a:pPr>
            <a:r>
              <a:rPr lang="lt-LT" dirty="0" smtClean="0"/>
              <a:t> </a:t>
            </a:r>
            <a:endParaRPr lang="lt-LT" dirty="0"/>
          </a:p>
        </p:txBody>
      </p:sp>
      <p:sp>
        <p:nvSpPr>
          <p:cNvPr id="2" name="Title 1"/>
          <p:cNvSpPr>
            <a:spLocks noGrp="1"/>
          </p:cNvSpPr>
          <p:nvPr>
            <p:ph type="title"/>
          </p:nvPr>
        </p:nvSpPr>
        <p:spPr>
          <a:xfrm>
            <a:off x="395536" y="476672"/>
            <a:ext cx="8229600" cy="1219200"/>
          </a:xfrm>
        </p:spPr>
        <p:txBody>
          <a:bodyPr>
            <a:normAutofit fontScale="90000"/>
          </a:bodyPr>
          <a:lstStyle/>
          <a:p>
            <a:pPr algn="ctr"/>
            <a:r>
              <a:rPr lang="lt-LT" dirty="0" smtClean="0"/>
              <a:t>Estetiškasis Radauskas: biografijos, kūrybos ir interpretacijos aspektai</a:t>
            </a:r>
            <a:endParaRPr lang="lt-LT" dirty="0"/>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14350" indent="-514350" algn="ctr">
              <a:buNone/>
            </a:pPr>
            <a:endParaRPr lang="lt-LT" dirty="0" smtClean="0">
              <a:solidFill>
                <a:schemeClr val="bg2">
                  <a:lumMod val="75000"/>
                </a:schemeClr>
              </a:solidFill>
            </a:endParaRPr>
          </a:p>
          <a:p>
            <a:pPr marL="514350" indent="-514350" algn="ctr">
              <a:buNone/>
            </a:pPr>
            <a:endParaRPr lang="lt-LT" dirty="0" smtClean="0">
              <a:solidFill>
                <a:schemeClr val="bg2">
                  <a:lumMod val="75000"/>
                </a:schemeClr>
              </a:solidFill>
            </a:endParaRPr>
          </a:p>
          <a:p>
            <a:pPr marL="514350" indent="-514350" algn="ctr">
              <a:buNone/>
            </a:pPr>
            <a:endParaRPr lang="lt-LT" dirty="0" smtClean="0">
              <a:solidFill>
                <a:schemeClr val="bg2">
                  <a:lumMod val="75000"/>
                </a:schemeClr>
              </a:solidFill>
            </a:endParaRPr>
          </a:p>
          <a:p>
            <a:pPr marL="514350" indent="-514350" algn="ctr">
              <a:buNone/>
            </a:pPr>
            <a:r>
              <a:rPr lang="lt-LT" dirty="0" smtClean="0">
                <a:solidFill>
                  <a:schemeClr val="bg2">
                    <a:lumMod val="75000"/>
                  </a:schemeClr>
                </a:solidFill>
              </a:rPr>
              <a:t>I. H. Radausko biografijos metmenys.</a:t>
            </a:r>
          </a:p>
          <a:p>
            <a:pPr marL="514350" indent="-514350">
              <a:buNone/>
            </a:pPr>
            <a:r>
              <a:rPr lang="lt-LT" dirty="0" smtClean="0"/>
              <a:t/>
            </a:r>
            <a:br>
              <a:rPr lang="lt-LT" dirty="0" smtClean="0"/>
            </a:br>
            <a:r>
              <a:rPr lang="lt-LT" dirty="0" smtClean="0"/>
              <a:t/>
            </a:r>
            <a:br>
              <a:rPr lang="lt-LT" dirty="0" smtClean="0"/>
            </a:br>
            <a:r>
              <a:rPr lang="lt-LT" dirty="0" smtClean="0"/>
              <a:t/>
            </a:r>
            <a:br>
              <a:rPr lang="lt-LT" dirty="0" smtClean="0"/>
            </a:br>
            <a:endParaRPr lang="lt-LT" dirty="0" smtClean="0"/>
          </a:p>
          <a:p>
            <a:pPr marL="514350" indent="-514350">
              <a:buNone/>
            </a:pPr>
            <a:r>
              <a:rPr lang="lt-LT" dirty="0" smtClean="0"/>
              <a:t/>
            </a:r>
            <a:br>
              <a:rPr lang="lt-LT" dirty="0" smtClean="0"/>
            </a:br>
            <a:endParaRPr lang="lt-LT" dirty="0" smtClean="0"/>
          </a:p>
          <a:p>
            <a:pPr marL="514350" indent="-514350">
              <a:buNone/>
            </a:pPr>
            <a:endParaRPr lang="lt-LT" dirty="0"/>
          </a:p>
        </p:txBody>
      </p:sp>
      <p:sp>
        <p:nvSpPr>
          <p:cNvPr id="3" name="Title 2"/>
          <p:cNvSpPr>
            <a:spLocks noGrp="1"/>
          </p:cNvSpPr>
          <p:nvPr>
            <p:ph type="title"/>
          </p:nvPr>
        </p:nvSpPr>
        <p:spPr/>
        <p:txBody>
          <a:bodyPr/>
          <a:lstStyle/>
          <a:p>
            <a:pPr algn="ctr"/>
            <a:r>
              <a:rPr lang="lt-LT" dirty="0" smtClean="0"/>
              <a:t>Pamokos planas</a:t>
            </a:r>
            <a:endParaRPr lang="lt-LT" dirty="0"/>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lt-LT" dirty="0" smtClean="0">
              <a:solidFill>
                <a:schemeClr val="bg2">
                  <a:lumMod val="75000"/>
                </a:schemeClr>
              </a:solidFill>
            </a:endParaRPr>
          </a:p>
          <a:p>
            <a:pPr>
              <a:buNone/>
            </a:pPr>
            <a:endParaRPr lang="lt-LT" dirty="0" smtClean="0">
              <a:solidFill>
                <a:schemeClr val="bg2">
                  <a:lumMod val="75000"/>
                </a:schemeClr>
              </a:solidFill>
            </a:endParaRPr>
          </a:p>
          <a:p>
            <a:pPr>
              <a:buNone/>
            </a:pPr>
            <a:endParaRPr lang="lt-LT" dirty="0" smtClean="0">
              <a:solidFill>
                <a:schemeClr val="bg2">
                  <a:lumMod val="75000"/>
                </a:schemeClr>
              </a:solidFill>
            </a:endParaRPr>
          </a:p>
          <a:p>
            <a:pPr algn="ctr">
              <a:buNone/>
            </a:pPr>
            <a:r>
              <a:rPr lang="lt-LT" dirty="0" smtClean="0">
                <a:solidFill>
                  <a:schemeClr val="bg2">
                    <a:lumMod val="75000"/>
                  </a:schemeClr>
                </a:solidFill>
              </a:rPr>
              <a:t>II. Henriko Radausko kūrybos apžvalga.</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lt-LT" dirty="0" smtClean="0">
              <a:solidFill>
                <a:schemeClr val="bg2">
                  <a:lumMod val="75000"/>
                </a:schemeClr>
              </a:solidFill>
            </a:endParaRPr>
          </a:p>
          <a:p>
            <a:pPr marL="514350" indent="-514350">
              <a:buNone/>
            </a:pPr>
            <a:r>
              <a:rPr lang="lt-LT" dirty="0" smtClean="0">
                <a:solidFill>
                  <a:schemeClr val="bg2">
                    <a:lumMod val="75000"/>
                  </a:schemeClr>
                </a:solidFill>
              </a:rPr>
              <a:t>III. Literatūros kontekstas:</a:t>
            </a:r>
            <a:br>
              <a:rPr lang="lt-LT" dirty="0" smtClean="0">
                <a:solidFill>
                  <a:schemeClr val="bg2">
                    <a:lumMod val="75000"/>
                  </a:schemeClr>
                </a:solidFill>
              </a:rPr>
            </a:br>
            <a:r>
              <a:rPr lang="lt-LT" dirty="0" smtClean="0">
                <a:solidFill>
                  <a:schemeClr val="bg2">
                    <a:lumMod val="75000"/>
                  </a:schemeClr>
                </a:solidFill>
              </a:rPr>
              <a:t>1) Eilių modernizmas: europietiškos kultūros ženklai.</a:t>
            </a:r>
            <a:br>
              <a:rPr lang="lt-LT" dirty="0" smtClean="0">
                <a:solidFill>
                  <a:schemeClr val="bg2">
                    <a:lumMod val="75000"/>
                  </a:schemeClr>
                </a:solidFill>
              </a:rPr>
            </a:br>
            <a:r>
              <a:rPr lang="lt-LT" dirty="0" smtClean="0">
                <a:solidFill>
                  <a:schemeClr val="bg2">
                    <a:lumMod val="75000"/>
                  </a:schemeClr>
                </a:solidFill>
              </a:rPr>
              <a:t>2) Eilių autiobiografiškumas.</a:t>
            </a:r>
            <a:br>
              <a:rPr lang="lt-LT" dirty="0" smtClean="0">
                <a:solidFill>
                  <a:schemeClr val="bg2">
                    <a:lumMod val="75000"/>
                  </a:schemeClr>
                </a:solidFill>
              </a:rPr>
            </a:br>
            <a:r>
              <a:rPr lang="lt-LT" dirty="0" smtClean="0">
                <a:solidFill>
                  <a:schemeClr val="bg2">
                    <a:lumMod val="75000"/>
                  </a:schemeClr>
                </a:solidFill>
              </a:rPr>
              <a:t>3) Apolitiškumo principas.</a:t>
            </a:r>
            <a:br>
              <a:rPr lang="lt-LT" dirty="0" smtClean="0">
                <a:solidFill>
                  <a:schemeClr val="bg2">
                    <a:lumMod val="75000"/>
                  </a:schemeClr>
                </a:solidFill>
              </a:rPr>
            </a:br>
            <a:r>
              <a:rPr lang="lt-LT" dirty="0" smtClean="0">
                <a:solidFill>
                  <a:schemeClr val="bg2">
                    <a:lumMod val="75000"/>
                  </a:schemeClr>
                </a:solidFill>
              </a:rPr>
              <a:t>4) Poetinės realybės dominantė.</a:t>
            </a: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lt-LT" dirty="0" smtClean="0">
              <a:solidFill>
                <a:schemeClr val="bg2">
                  <a:lumMod val="75000"/>
                </a:schemeClr>
              </a:solidFill>
            </a:endParaRPr>
          </a:p>
          <a:p>
            <a:pPr>
              <a:buNone/>
            </a:pPr>
            <a:r>
              <a:rPr lang="lt-LT" dirty="0" smtClean="0">
                <a:solidFill>
                  <a:schemeClr val="bg2">
                    <a:lumMod val="75000"/>
                  </a:schemeClr>
                </a:solidFill>
              </a:rPr>
              <a:t>IV. Eilėraščių estetizmas:</a:t>
            </a:r>
            <a:br>
              <a:rPr lang="lt-LT" dirty="0" smtClean="0">
                <a:solidFill>
                  <a:schemeClr val="bg2">
                    <a:lumMod val="75000"/>
                  </a:schemeClr>
                </a:solidFill>
              </a:rPr>
            </a:br>
            <a:r>
              <a:rPr lang="lt-LT" dirty="0" smtClean="0">
                <a:solidFill>
                  <a:schemeClr val="bg2">
                    <a:lumMod val="75000"/>
                  </a:schemeClr>
                </a:solidFill>
              </a:rPr>
              <a:t>1) Meno fragmentai.</a:t>
            </a:r>
            <a:br>
              <a:rPr lang="lt-LT" dirty="0" smtClean="0">
                <a:solidFill>
                  <a:schemeClr val="bg2">
                    <a:lumMod val="75000"/>
                  </a:schemeClr>
                </a:solidFill>
              </a:rPr>
            </a:br>
            <a:r>
              <a:rPr lang="lt-LT" dirty="0" smtClean="0">
                <a:solidFill>
                  <a:schemeClr val="bg2">
                    <a:lumMod val="75000"/>
                  </a:schemeClr>
                </a:solidFill>
              </a:rPr>
              <a:t>2) Mitinių ir literatūros personažų transformacija.</a:t>
            </a:r>
            <a:br>
              <a:rPr lang="lt-LT" dirty="0" smtClean="0">
                <a:solidFill>
                  <a:schemeClr val="bg2">
                    <a:lumMod val="75000"/>
                  </a:schemeClr>
                </a:solidFill>
              </a:rPr>
            </a:br>
            <a:r>
              <a:rPr lang="lt-LT" dirty="0" smtClean="0">
                <a:solidFill>
                  <a:schemeClr val="bg2">
                    <a:lumMod val="75000"/>
                  </a:schemeClr>
                </a:solidFill>
              </a:rPr>
              <a:t>3) Ironija ir paradoksas.</a:t>
            </a:r>
            <a:br>
              <a:rPr lang="lt-LT" dirty="0" smtClean="0">
                <a:solidFill>
                  <a:schemeClr val="bg2">
                    <a:lumMod val="75000"/>
                  </a:schemeClr>
                </a:solidFill>
              </a:rPr>
            </a:br>
            <a:r>
              <a:rPr lang="lt-LT" dirty="0" smtClean="0">
                <a:solidFill>
                  <a:schemeClr val="bg2">
                    <a:lumMod val="75000"/>
                  </a:schemeClr>
                </a:solidFill>
              </a:rPr>
              <a:t>4)Dinamiškumas.</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lt-LT" dirty="0" smtClean="0">
              <a:solidFill>
                <a:schemeClr val="bg2">
                  <a:lumMod val="75000"/>
                </a:schemeClr>
              </a:solidFill>
            </a:endParaRPr>
          </a:p>
          <a:p>
            <a:pPr>
              <a:buNone/>
            </a:pPr>
            <a:r>
              <a:rPr lang="lt-LT" dirty="0" smtClean="0">
                <a:solidFill>
                  <a:schemeClr val="bg2">
                    <a:lumMod val="75000"/>
                  </a:schemeClr>
                </a:solidFill>
              </a:rPr>
              <a:t>V. Daiktų metamorfozė meninėje eilėraščio erdvėje:</a:t>
            </a:r>
            <a:br>
              <a:rPr lang="lt-LT" dirty="0" smtClean="0">
                <a:solidFill>
                  <a:schemeClr val="bg2">
                    <a:lumMod val="75000"/>
                  </a:schemeClr>
                </a:solidFill>
              </a:rPr>
            </a:br>
            <a:r>
              <a:rPr lang="lt-LT" dirty="0" smtClean="0">
                <a:solidFill>
                  <a:schemeClr val="bg2">
                    <a:lumMod val="75000"/>
                  </a:schemeClr>
                </a:solidFill>
              </a:rPr>
              <a:t>1) Daiktų visuma.</a:t>
            </a:r>
            <a:br>
              <a:rPr lang="lt-LT" dirty="0" smtClean="0">
                <a:solidFill>
                  <a:schemeClr val="bg2">
                    <a:lumMod val="75000"/>
                  </a:schemeClr>
                </a:solidFill>
              </a:rPr>
            </a:br>
            <a:r>
              <a:rPr lang="lt-LT" dirty="0" smtClean="0">
                <a:solidFill>
                  <a:schemeClr val="bg2">
                    <a:lumMod val="75000"/>
                  </a:schemeClr>
                </a:solidFill>
              </a:rPr>
              <a:t>2) Nenuspėjamas daiktų elgesys.</a:t>
            </a:r>
            <a:br>
              <a:rPr lang="lt-LT" dirty="0" smtClean="0">
                <a:solidFill>
                  <a:schemeClr val="bg2">
                    <a:lumMod val="75000"/>
                  </a:schemeClr>
                </a:solidFill>
              </a:rPr>
            </a:br>
            <a:r>
              <a:rPr lang="lt-LT" dirty="0" smtClean="0">
                <a:solidFill>
                  <a:schemeClr val="bg2">
                    <a:lumMod val="75000"/>
                  </a:schemeClr>
                </a:solidFill>
              </a:rPr>
              <a:t>3) Eilėraščio žmogus.</a:t>
            </a:r>
            <a:br>
              <a:rPr lang="lt-LT" dirty="0" smtClean="0">
                <a:solidFill>
                  <a:schemeClr val="bg2">
                    <a:lumMod val="75000"/>
                  </a:schemeClr>
                </a:solidFill>
              </a:rPr>
            </a:br>
            <a:r>
              <a:rPr lang="lt-LT" dirty="0" smtClean="0">
                <a:solidFill>
                  <a:schemeClr val="bg2">
                    <a:lumMod val="75000"/>
                  </a:schemeClr>
                </a:solidFill>
              </a:rPr>
              <a:t>4) Žmogaus jausmų išraiška.</a:t>
            </a:r>
            <a:br>
              <a:rPr lang="lt-LT" dirty="0" smtClean="0">
                <a:solidFill>
                  <a:schemeClr val="bg2">
                    <a:lumMod val="75000"/>
                  </a:schemeClr>
                </a:solidFill>
              </a:rPr>
            </a:br>
            <a:r>
              <a:rPr lang="lt-LT" dirty="0" smtClean="0">
                <a:solidFill>
                  <a:schemeClr val="bg2">
                    <a:lumMod val="75000"/>
                  </a:schemeClr>
                </a:solidFill>
              </a:rPr>
              <a:t>5) Namų motyvas.</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lt-LT" dirty="0" smtClean="0">
              <a:solidFill>
                <a:schemeClr val="bg2">
                  <a:lumMod val="75000"/>
                </a:schemeClr>
              </a:solidFill>
            </a:endParaRPr>
          </a:p>
          <a:p>
            <a:pPr>
              <a:buNone/>
            </a:pPr>
            <a:endParaRPr lang="lt-LT" dirty="0" smtClean="0">
              <a:solidFill>
                <a:schemeClr val="bg2">
                  <a:lumMod val="75000"/>
                </a:schemeClr>
              </a:solidFill>
            </a:endParaRPr>
          </a:p>
          <a:p>
            <a:pPr>
              <a:buNone/>
            </a:pPr>
            <a:r>
              <a:rPr lang="lt-LT" dirty="0" smtClean="0">
                <a:solidFill>
                  <a:schemeClr val="bg2">
                    <a:lumMod val="75000"/>
                  </a:schemeClr>
                </a:solidFill>
              </a:rPr>
              <a:t>VI. Henriko Radausko eilėraščio „Mūza” analizės gairės.</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solidFill>
                  <a:schemeClr val="bg2">
                    <a:lumMod val="75000"/>
                  </a:schemeClr>
                </a:solidFill>
              </a:rPr>
              <a:t>1910 metais balandžio 23 dieną Krokuvoje gimė dvynukai – Henrikas ir Brunas Radauskas. </a:t>
            </a:r>
          </a:p>
          <a:p>
            <a:r>
              <a:rPr lang="lt-LT" dirty="0" smtClean="0">
                <a:solidFill>
                  <a:schemeClr val="bg2">
                    <a:lumMod val="75000"/>
                  </a:schemeClr>
                </a:solidFill>
              </a:rPr>
              <a:t>1913 metų pabaigoje arba 1914 metų pradžioje Bernardas Radauskas (poeto tėvas) perkėlė seimą į Rozalimo valsčiaus Smilgių parapijos Gikonių kaimą. </a:t>
            </a:r>
          </a:p>
          <a:p>
            <a:r>
              <a:rPr lang="lt-LT" dirty="0" smtClean="0">
                <a:solidFill>
                  <a:schemeClr val="bg2">
                    <a:lumMod val="75000"/>
                  </a:schemeClr>
                </a:solidFill>
              </a:rPr>
              <a:t>1914 metų rudenį šeimą nutarė trauktis nuo karo į Sibirą – Novonikolajavską (dabar Novosibirskas).</a:t>
            </a:r>
          </a:p>
          <a:p>
            <a:r>
              <a:rPr lang="lt-LT" dirty="0" smtClean="0">
                <a:solidFill>
                  <a:schemeClr val="bg2">
                    <a:lumMod val="75000"/>
                  </a:schemeClr>
                </a:solidFill>
              </a:rPr>
              <a:t>1921 metais Radauskų šeima grįžo į Lietuvą.</a:t>
            </a:r>
          </a:p>
          <a:p>
            <a:r>
              <a:rPr lang="lt-LT" dirty="0" smtClean="0">
                <a:solidFill>
                  <a:schemeClr val="bg2">
                    <a:lumMod val="75000"/>
                  </a:schemeClr>
                </a:solidFill>
              </a:rPr>
              <a:t>1923 metais Radauskai persikėlė į Panevėžį. Dvynukai įstojo į Panevėžio gimnazijos antrąją klasę.</a:t>
            </a:r>
            <a:endParaRPr lang="lt-LT" dirty="0">
              <a:solidFill>
                <a:schemeClr val="bg2">
                  <a:lumMod val="75000"/>
                </a:schemeClr>
              </a:solidFill>
            </a:endParaRPr>
          </a:p>
        </p:txBody>
      </p:sp>
      <p:sp>
        <p:nvSpPr>
          <p:cNvPr id="3" name="Title 2"/>
          <p:cNvSpPr>
            <a:spLocks noGrp="1"/>
          </p:cNvSpPr>
          <p:nvPr>
            <p:ph type="title"/>
          </p:nvPr>
        </p:nvSpPr>
        <p:spPr/>
        <p:txBody>
          <a:bodyPr>
            <a:normAutofit fontScale="90000"/>
          </a:bodyPr>
          <a:lstStyle/>
          <a:p>
            <a:r>
              <a:rPr lang="lt-LT" dirty="0" smtClean="0">
                <a:solidFill>
                  <a:schemeClr val="bg2">
                    <a:lumMod val="75000"/>
                  </a:schemeClr>
                </a:solidFill>
              </a:rPr>
              <a:t>Henriko</a:t>
            </a:r>
            <a:r>
              <a:rPr lang="lt-LT" dirty="0" smtClean="0"/>
              <a:t> Radausko biografijos metmenys</a:t>
            </a:r>
            <a:endParaRPr lang="lt-LT" dirty="0"/>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solidFill>
                  <a:schemeClr val="bg2">
                    <a:lumMod val="75000"/>
                  </a:schemeClr>
                </a:solidFill>
              </a:rPr>
              <a:t>1925 metais rugpjūčio 29 dieną – 1929 birželio 15 dieną Henrikas Radauskas studijavo Panevėžio mokytojų seminarijoje.</a:t>
            </a:r>
          </a:p>
          <a:p>
            <a:r>
              <a:rPr lang="lt-LT" dirty="0" smtClean="0">
                <a:solidFill>
                  <a:schemeClr val="bg2">
                    <a:lumMod val="75000"/>
                  </a:schemeClr>
                </a:solidFill>
              </a:rPr>
              <a:t>1929 metais dirbo Vievio pradinėje mokykloje mokytoju.</a:t>
            </a:r>
          </a:p>
          <a:p>
            <a:r>
              <a:rPr lang="lt-LT" dirty="0" smtClean="0">
                <a:solidFill>
                  <a:schemeClr val="bg2">
                    <a:lumMod val="75000"/>
                  </a:schemeClr>
                </a:solidFill>
              </a:rPr>
              <a:t>1930 metais Henrikas Radauskas įstojo į Vytauto Didžiojo universitetą Kaune. Lankė Balio Sruogos Teatro seminarą, bet diplomo neįgijo.</a:t>
            </a:r>
          </a:p>
          <a:p>
            <a:r>
              <a:rPr lang="lt-LT" dirty="0" smtClean="0">
                <a:solidFill>
                  <a:schemeClr val="bg2">
                    <a:lumMod val="75000"/>
                  </a:schemeClr>
                </a:solidFill>
              </a:rPr>
              <a:t>1934 spalio 15 dieną – 1936 gruodžio 1 dieną dirbo VDU Humanitarinių mokslų fakultate bibliotekininku.</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solidFill>
                  <a:schemeClr val="bg2">
                    <a:lumMod val="75000"/>
                  </a:schemeClr>
                </a:solidFill>
              </a:rPr>
              <a:t>1936 metų gruodžio 1 dieną – 1937 metų spalio 1 dieną dirbo Klaipėdos radiofono pranešėju. </a:t>
            </a:r>
          </a:p>
          <a:p>
            <a:r>
              <a:rPr lang="lt-LT" dirty="0" smtClean="0">
                <a:solidFill>
                  <a:schemeClr val="bg2">
                    <a:lumMod val="75000"/>
                  </a:schemeClr>
                </a:solidFill>
              </a:rPr>
              <a:t>1937 metų liepos 29 dieną vedė Verą Sotnikovaitę. </a:t>
            </a:r>
          </a:p>
          <a:p>
            <a:r>
              <a:rPr lang="lt-LT" dirty="0" smtClean="0">
                <a:solidFill>
                  <a:schemeClr val="bg2">
                    <a:lumMod val="75000"/>
                  </a:schemeClr>
                </a:solidFill>
              </a:rPr>
              <a:t>1938 metų vasario 15 dieną – 1940 metų spalio 1 dieną LR Švietimo ministerijos Knygų leidybos komisijos Centro įstaigos korektorius.</a:t>
            </a:r>
          </a:p>
          <a:p>
            <a:r>
              <a:rPr lang="lt-LT" dirty="0" smtClean="0">
                <a:solidFill>
                  <a:schemeClr val="bg2">
                    <a:lumMod val="75000"/>
                  </a:schemeClr>
                </a:solidFill>
              </a:rPr>
              <a:t>1940 metų spalio 1 dieną – 1941 metų balandžio 20 dieną LTRS Švietimo liaudies komisariato Meno reikalų valdybos atsakingasis sekretorius.</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solidFill>
                  <a:schemeClr val="bg2">
                    <a:lumMod val="75000"/>
                  </a:schemeClr>
                </a:solidFill>
              </a:rPr>
              <a:t>1941 metų spalio 1 dieną – 1944 metų liepos mėnesį Valstybinės leidyklos (Kaune) Grožinės literatūros skyriaus redaktorius.</a:t>
            </a:r>
          </a:p>
          <a:p>
            <a:r>
              <a:rPr lang="lt-LT" dirty="0" smtClean="0">
                <a:solidFill>
                  <a:schemeClr val="bg2">
                    <a:lumMod val="75000"/>
                  </a:schemeClr>
                </a:solidFill>
              </a:rPr>
              <a:t>1944 metų liepos mėnesį pasitraukė iš Lietuvos; karo pabaigą sutiko Berlyne. </a:t>
            </a:r>
          </a:p>
          <a:p>
            <a:r>
              <a:rPr lang="lt-LT" dirty="0" smtClean="0">
                <a:solidFill>
                  <a:schemeClr val="bg2">
                    <a:lumMod val="75000"/>
                  </a:schemeClr>
                </a:solidFill>
              </a:rPr>
              <a:t>1946 metų kovo mėnesį iš Berlyno persikėlė į britų kontroliuojamoje zonoje esantį Hahno miestą.</a:t>
            </a:r>
          </a:p>
          <a:p>
            <a:r>
              <a:rPr lang="lt-LT" dirty="0" smtClean="0">
                <a:solidFill>
                  <a:schemeClr val="bg2">
                    <a:lumMod val="75000"/>
                  </a:schemeClr>
                </a:solidFill>
              </a:rPr>
              <a:t>1946 metų gegužę – 1949 metais gyveno Reutlingene, prancūzų kontroliuojamoje zonoje.</a:t>
            </a:r>
          </a:p>
          <a:p>
            <a:r>
              <a:rPr lang="lt-LT" dirty="0" smtClean="0">
                <a:solidFill>
                  <a:schemeClr val="bg2">
                    <a:lumMod val="75000"/>
                  </a:schemeClr>
                </a:solidFill>
              </a:rPr>
              <a:t>1949 metais rugsėjo mėnesį išvyko į JAV.</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solidFill>
                  <a:schemeClr val="bg2">
                    <a:lumMod val="75000"/>
                  </a:schemeClr>
                </a:solidFill>
              </a:rPr>
              <a:t>1950 – 1959 metais gyveno Čikagoje. </a:t>
            </a:r>
          </a:p>
          <a:p>
            <a:r>
              <a:rPr lang="lt-LT" dirty="0" smtClean="0">
                <a:solidFill>
                  <a:schemeClr val="bg2">
                    <a:lumMod val="75000"/>
                  </a:schemeClr>
                </a:solidFill>
              </a:rPr>
              <a:t>1959 – 1969 metais Kongreso bibliotekos Vašingtone tarnautojas.</a:t>
            </a:r>
          </a:p>
          <a:p>
            <a:r>
              <a:rPr lang="lt-LT" dirty="0" smtClean="0">
                <a:solidFill>
                  <a:schemeClr val="bg2">
                    <a:lumMod val="75000"/>
                  </a:schemeClr>
                </a:solidFill>
              </a:rPr>
              <a:t>1969 metais, mažinant etatus, atleistas iš darbo Kongreso bibliotekoje. </a:t>
            </a:r>
          </a:p>
          <a:p>
            <a:r>
              <a:rPr lang="lt-LT" dirty="0" smtClean="0">
                <a:solidFill>
                  <a:schemeClr val="bg2">
                    <a:lumMod val="75000"/>
                  </a:schemeClr>
                </a:solidFill>
              </a:rPr>
              <a:t>1970 balandžio 27 dieną miršta nuo širdies priepuolio. </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lt-LT" dirty="0" smtClean="0">
                <a:solidFill>
                  <a:schemeClr val="bg2">
                    <a:lumMod val="75000"/>
                  </a:schemeClr>
                </a:solidFill>
              </a:rPr>
              <a:t>1929 metų vasarą „Jaunosios Lietuvos” 5 – 6 numeryje išspausdintas pirmasis Henriko Radausko eilėraštis.</a:t>
            </a:r>
          </a:p>
          <a:p>
            <a:r>
              <a:rPr lang="lt-LT" dirty="0" smtClean="0">
                <a:solidFill>
                  <a:schemeClr val="bg2">
                    <a:lumMod val="75000"/>
                  </a:schemeClr>
                </a:solidFill>
              </a:rPr>
              <a:t>1935 metais Lietuvoje pasirodė poezijos rinkinys „Fontanas”. </a:t>
            </a:r>
          </a:p>
          <a:p>
            <a:r>
              <a:rPr lang="lt-LT" dirty="0" smtClean="0">
                <a:solidFill>
                  <a:schemeClr val="bg2">
                    <a:lumMod val="75000"/>
                  </a:schemeClr>
                </a:solidFill>
              </a:rPr>
              <a:t>1939 metais parengtas „Lenkiškai – lietuviškas žodynas”. </a:t>
            </a:r>
          </a:p>
          <a:p>
            <a:r>
              <a:rPr lang="lt-LT" dirty="0" smtClean="0">
                <a:solidFill>
                  <a:schemeClr val="bg2">
                    <a:lumMod val="75000"/>
                  </a:schemeClr>
                </a:solidFill>
              </a:rPr>
              <a:t>1950 metais knyga „Strėlė danguje”.</a:t>
            </a:r>
          </a:p>
          <a:p>
            <a:r>
              <a:rPr lang="lt-LT" dirty="0" smtClean="0">
                <a:solidFill>
                  <a:schemeClr val="bg2">
                    <a:lumMod val="75000"/>
                  </a:schemeClr>
                </a:solidFill>
              </a:rPr>
              <a:t>1955 metais „Žeimos daina” (rinktinė pelnė lietuvių rašytojų draugijos premiją).</a:t>
            </a:r>
          </a:p>
          <a:p>
            <a:r>
              <a:rPr lang="lt-LT" dirty="0" smtClean="0">
                <a:solidFill>
                  <a:schemeClr val="bg2">
                    <a:lumMod val="75000"/>
                  </a:schemeClr>
                </a:solidFill>
              </a:rPr>
              <a:t>1965 metais, kartu su naujos kūrybos rinkiniu „Žaibai ir vėjai”, išėjo knyga „Eilėraščiai”. </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solidFill>
                  <a:schemeClr val="bg2">
                    <a:lumMod val="75000"/>
                  </a:schemeClr>
                </a:solidFill>
              </a:rPr>
              <a:t>Henriko Radausko kūrybos apžvalga</a:t>
            </a:r>
            <a:endParaRPr lang="lt-LT" dirty="0">
              <a:solidFill>
                <a:schemeClr val="bg2">
                  <a:lumMod val="75000"/>
                </a:schemeClr>
              </a:solidFill>
            </a:endParaRP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solidFill>
                  <a:schemeClr val="bg2">
                    <a:lumMod val="75000"/>
                  </a:schemeClr>
                </a:solidFill>
              </a:rPr>
              <a:t>1978 metais Čikagoje išleidžiamos jo kūrybos rinkinys „Eilėraščiai” (1965 – 1970).</a:t>
            </a:r>
          </a:p>
          <a:p>
            <a:r>
              <a:rPr lang="lt-LT" dirty="0" smtClean="0">
                <a:solidFill>
                  <a:schemeClr val="bg2">
                    <a:lumMod val="75000"/>
                  </a:schemeClr>
                </a:solidFill>
              </a:rPr>
              <a:t>Lietuvoje išleistos keturios knygos: </a:t>
            </a:r>
            <a:br>
              <a:rPr lang="lt-LT" dirty="0" smtClean="0">
                <a:solidFill>
                  <a:schemeClr val="bg2">
                    <a:lumMod val="75000"/>
                  </a:schemeClr>
                </a:solidFill>
              </a:rPr>
            </a:br>
            <a:r>
              <a:rPr lang="lt-LT" dirty="0" smtClean="0">
                <a:solidFill>
                  <a:schemeClr val="bg2">
                    <a:lumMod val="75000"/>
                  </a:schemeClr>
                </a:solidFill>
              </a:rPr>
              <a:t>* „Lyrika” (1980 m.);</a:t>
            </a:r>
            <a:br>
              <a:rPr lang="lt-LT" dirty="0" smtClean="0">
                <a:solidFill>
                  <a:schemeClr val="bg2">
                    <a:lumMod val="75000"/>
                  </a:schemeClr>
                </a:solidFill>
              </a:rPr>
            </a:br>
            <a:r>
              <a:rPr lang="lt-LT" dirty="0" smtClean="0">
                <a:solidFill>
                  <a:schemeClr val="bg2">
                    <a:lumMod val="75000"/>
                  </a:schemeClr>
                </a:solidFill>
              </a:rPr>
              <a:t>* „Pasauliu netikiu, o Pasaka tikiu” (1993 m.);</a:t>
            </a:r>
            <a:br>
              <a:rPr lang="lt-LT" dirty="0" smtClean="0">
                <a:solidFill>
                  <a:schemeClr val="bg2">
                    <a:lumMod val="75000"/>
                  </a:schemeClr>
                </a:solidFill>
              </a:rPr>
            </a:br>
            <a:r>
              <a:rPr lang="lt-LT" dirty="0" smtClean="0">
                <a:solidFill>
                  <a:schemeClr val="bg2">
                    <a:lumMod val="75000"/>
                  </a:schemeClr>
                </a:solidFill>
              </a:rPr>
              <a:t>* „Eilėraščiai” (1994 m., pirmasis leidimas);</a:t>
            </a:r>
            <a:br>
              <a:rPr lang="lt-LT" dirty="0" smtClean="0">
                <a:solidFill>
                  <a:schemeClr val="bg2">
                    <a:lumMod val="75000"/>
                  </a:schemeClr>
                </a:solidFill>
              </a:rPr>
            </a:br>
            <a:r>
              <a:rPr lang="lt-LT" dirty="0" smtClean="0">
                <a:solidFill>
                  <a:schemeClr val="bg2">
                    <a:lumMod val="75000"/>
                  </a:schemeClr>
                </a:solidFill>
              </a:rPr>
              <a:t>* „Eilėraščiai” (1999 m., antrasis leidimas).</a:t>
            </a: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buNone/>
            </a:pPr>
            <a:r>
              <a:rPr lang="lt-LT" dirty="0" smtClean="0"/>
              <a:t> </a:t>
            </a:r>
            <a:r>
              <a:rPr lang="lt-LT" dirty="0" smtClean="0">
                <a:solidFill>
                  <a:schemeClr val="bg2">
                    <a:lumMod val="75000"/>
                  </a:schemeClr>
                </a:solidFill>
              </a:rPr>
              <a:t>Henriko Radausko kūryba originali, savita, nepriklauso jokioms apibrėžtoms literatūros kryptims ir srovėms. Poetas – moderniosios literatūros atstovas. Anot kritikų, jo kūrybą galima priskirti modernistinei neoklasikinei srovei. </a:t>
            </a:r>
          </a:p>
          <a:p>
            <a:pPr algn="just">
              <a:buNone/>
            </a:pPr>
            <a:r>
              <a:rPr lang="lt-LT" dirty="0" smtClean="0">
                <a:solidFill>
                  <a:schemeClr val="bg2">
                    <a:lumMod val="75000"/>
                  </a:schemeClr>
                </a:solidFill>
              </a:rPr>
              <a:t>Henrikas Radauskas poezijoje siekė meninio tobulumo, kūrė estetinę tikrovę. Kasdieniniai daiktai suspindi ypatingu grožiu, poeto sukurtoje Pasakoje jie praranda natūralias savybes, vyksta nuolatinė daiktų metamorfozė, pavidalų transformacija. Henrikui Radauskui svarbu tik meninės pasaulio reikšmės, nes pati poeto pasaulėvoka artima estetizmui. </a:t>
            </a:r>
            <a:endParaRPr lang="lt-LT" dirty="0">
              <a:solidFill>
                <a:schemeClr val="bg2">
                  <a:lumMod val="75000"/>
                </a:schemeClr>
              </a:solidFill>
            </a:endParaRPr>
          </a:p>
        </p:txBody>
      </p:sp>
      <p:sp>
        <p:nvSpPr>
          <p:cNvPr id="3" name="Title 2"/>
          <p:cNvSpPr>
            <a:spLocks noGrp="1"/>
          </p:cNvSpPr>
          <p:nvPr>
            <p:ph type="title"/>
          </p:nvPr>
        </p:nvSpPr>
        <p:spPr/>
        <p:txBody>
          <a:bodyPr/>
          <a:lstStyle/>
          <a:p>
            <a:pPr algn="ctr"/>
            <a:r>
              <a:rPr lang="lt-LT" dirty="0" smtClean="0">
                <a:solidFill>
                  <a:schemeClr val="bg2">
                    <a:lumMod val="75000"/>
                  </a:schemeClr>
                </a:solidFill>
              </a:rPr>
              <a:t>Pagrindinės tezės ir išvados</a:t>
            </a:r>
            <a:endParaRPr lang="lt-LT" dirty="0">
              <a:solidFill>
                <a:schemeClr val="bg2">
                  <a:lumMod val="75000"/>
                </a:schemeClr>
              </a:solidFill>
            </a:endParaRP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lt-LT" dirty="0" smtClean="0">
                <a:solidFill>
                  <a:schemeClr val="bg2">
                    <a:lumMod val="75000"/>
                  </a:schemeClr>
                </a:solidFill>
              </a:rPr>
              <a:t>Eilėraščių centre – daiktų ir reiškinių pasaulis,jame nesimato tiesioginio „aš”. Poetas teigė, kad menas yra savaiminė vertybė, todėl atsisakė mesionizmo, politinio bei tautinio angažavimosi, bet kokios ideologijos.  </a:t>
            </a:r>
          </a:p>
          <a:p>
            <a:pPr>
              <a:buNone/>
            </a:pPr>
            <a:r>
              <a:rPr lang="lt-LT" dirty="0" smtClean="0">
                <a:solidFill>
                  <a:schemeClr val="bg2">
                    <a:lumMod val="75000"/>
                  </a:schemeClr>
                </a:solidFill>
              </a:rPr>
              <a:t>Henrikas Radauskas – egzodo peotas, nors pirmasis jo eilėraščių rinkinys </a:t>
            </a:r>
            <a:r>
              <a:rPr lang="lt-LT" b="1" dirty="0" smtClean="0">
                <a:solidFill>
                  <a:schemeClr val="bg2">
                    <a:lumMod val="75000"/>
                  </a:schemeClr>
                </a:solidFill>
              </a:rPr>
              <a:t>„</a:t>
            </a:r>
            <a:r>
              <a:rPr lang="lt-LT" dirty="0" smtClean="0">
                <a:solidFill>
                  <a:schemeClr val="bg2">
                    <a:lumMod val="75000"/>
                  </a:schemeClr>
                </a:solidFill>
              </a:rPr>
              <a:t>Fontanas” išleistas Lietuvoje. Jo poezija pulsuoja europinės kultūros ženklais (nerasime lietuvių kultūrai būdingų etninių motyvų). Dominuoja žmogaus santykiai su aplinka, daiktais, gamta. Emigracijoje parašyti eilėraščiai persmelkti liūdėsio, mirties, tragiškumo motyvų. </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lt-LT" dirty="0" smtClean="0">
                <a:solidFill>
                  <a:schemeClr val="bg2">
                    <a:lumMod val="75000"/>
                  </a:schemeClr>
                </a:solidFill>
              </a:rPr>
              <a:t>Poetas kūryboje neieško atvirų emocinių išgyvenimų. Jis tarsi stebėtojas, išlaikantis distanciją vaizduojamo pasaulio atžvilgiu.</a:t>
            </a:r>
          </a:p>
          <a:p>
            <a:pPr>
              <a:buNone/>
            </a:pPr>
            <a:r>
              <a:rPr lang="lt-LT" dirty="0" smtClean="0">
                <a:solidFill>
                  <a:schemeClr val="bg2">
                    <a:lumMod val="75000"/>
                  </a:schemeClr>
                </a:solidFill>
              </a:rPr>
              <a:t>Eilėraščiai kupini veiksmo, dinamikos. Vyraujančiame chaose viešpatauja daiktiškumas. Transformuotame estetiniame eilėraščio pasaulyje viešpatauja beprotybė, chaosas, netvarka, bet eilėraščio žmogus nesigraudina, yra stoiškas.</a:t>
            </a:r>
          </a:p>
          <a:p>
            <a:pPr>
              <a:buNone/>
            </a:pPr>
            <a:r>
              <a:rPr lang="lt-LT" dirty="0" smtClean="0">
                <a:solidFill>
                  <a:schemeClr val="bg2">
                    <a:lumMod val="75000"/>
                  </a:schemeClr>
                </a:solidFill>
              </a:rPr>
              <a:t>Henrikas Radauskas savo poezijoje sugeba sugretinti visiškai skirtingus dalykus, poetizuoti </a:t>
            </a:r>
            <a:r>
              <a:rPr lang="lt-LT" b="1" dirty="0" smtClean="0">
                <a:solidFill>
                  <a:schemeClr val="bg2">
                    <a:lumMod val="75000"/>
                  </a:schemeClr>
                </a:solidFill>
              </a:rPr>
              <a:t>„</a:t>
            </a:r>
            <a:r>
              <a:rPr lang="lt-LT" dirty="0" smtClean="0">
                <a:solidFill>
                  <a:schemeClr val="bg2">
                    <a:lumMod val="75000"/>
                  </a:schemeClr>
                </a:solidFill>
              </a:rPr>
              <a:t>nepoetiškas” temas. Kai kurie eilėraščiai atrodo lyg vertimai iš kitos kalbos, universalūs savo poetiniu skambesiu. Poetui nesvetima ironija, puikiai gerba pasišaipyti iš kasdieniškų situacijų, be to, žvelgiant su ironija į pasaulio absurdą, jis neatrodo toks kraupus. </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340768"/>
            <a:ext cx="8363272" cy="5040560"/>
          </a:xfrm>
        </p:spPr>
        <p:txBody>
          <a:bodyPr>
            <a:normAutofit/>
          </a:bodyPr>
          <a:lstStyle/>
          <a:p>
            <a:pPr>
              <a:buNone/>
            </a:pPr>
            <a:r>
              <a:rPr lang="lt-LT" dirty="0" smtClean="0">
                <a:solidFill>
                  <a:schemeClr val="bg2">
                    <a:lumMod val="75000"/>
                  </a:schemeClr>
                </a:solidFill>
              </a:rPr>
              <a:t>Henriko Radausko žmogus grįžta į save: jis yra vienišas, kaip ir pats poetas. Žinodamas, kad neras atsparos taško, jis stoiškai susitaiko su likimu. Šiame gyvenime viskas laikina, sąlygiška, nepastovu, žmogus – tik laikinas svečias. Amžinas yra tik grožis, menas. Žmogus užsidaro poetinėje Pasakoje, nes tik per jos prizmę pasaulis įgyja žmogišką prasmę. Žmogus niekuo negali pasikliauti, nes viskas nyksta, tirpsta, kinta, lieka tik daiktų pavidalai. Henriko Radausko  žmogus žvelgia į gyvenimą kaip į Pasaką, žaidimą, spektaklį, sapną, vykstantį sąlygiškoje kultūros erdvėje. </a:t>
            </a:r>
            <a:endParaRPr lang="lt-LT" dirty="0"/>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19872" y="1052736"/>
            <a:ext cx="8229600" cy="5400600"/>
          </a:xfrm>
        </p:spPr>
        <p:txBody>
          <a:bodyPr>
            <a:normAutofit fontScale="55000" lnSpcReduction="20000"/>
          </a:bodyPr>
          <a:lstStyle/>
          <a:p>
            <a:pPr algn="just">
              <a:buNone/>
            </a:pPr>
            <a:r>
              <a:rPr lang="lt-LT" sz="2100" dirty="0" smtClean="0">
                <a:solidFill>
                  <a:schemeClr val="bg2">
                    <a:lumMod val="75000"/>
                  </a:schemeClr>
                </a:solidFill>
              </a:rPr>
              <a:t>Siuvėja mūza iš Denis paveikslo </a:t>
            </a:r>
          </a:p>
          <a:p>
            <a:pPr algn="just">
              <a:buNone/>
            </a:pPr>
            <a:r>
              <a:rPr lang="lt-LT" sz="2100" dirty="0" smtClean="0">
                <a:solidFill>
                  <a:schemeClr val="bg2">
                    <a:lumMod val="75000"/>
                  </a:schemeClr>
                </a:solidFill>
              </a:rPr>
              <a:t>Ant suolo deda siuvinį, pakyla,</a:t>
            </a:r>
          </a:p>
          <a:p>
            <a:pPr algn="just">
              <a:buNone/>
            </a:pPr>
            <a:r>
              <a:rPr lang="lt-LT" sz="2100" dirty="0" smtClean="0">
                <a:solidFill>
                  <a:schemeClr val="bg2">
                    <a:lumMod val="75000"/>
                  </a:schemeClr>
                </a:solidFill>
              </a:rPr>
              <a:t>Nueina vasaros tuščia gatve,</a:t>
            </a:r>
          </a:p>
          <a:p>
            <a:pPr algn="just">
              <a:buNone/>
            </a:pPr>
            <a:r>
              <a:rPr lang="lt-LT" sz="2100" dirty="0" smtClean="0">
                <a:solidFill>
                  <a:schemeClr val="bg2">
                    <a:lumMod val="75000"/>
                  </a:schemeClr>
                </a:solidFill>
              </a:rPr>
              <a:t>Pageltusia tartum kiniečio veidas.</a:t>
            </a:r>
          </a:p>
          <a:p>
            <a:pPr algn="just">
              <a:buNone/>
            </a:pPr>
            <a:r>
              <a:rPr lang="lt-LT" sz="2100" dirty="0" smtClean="0">
                <a:solidFill>
                  <a:schemeClr val="bg2">
                    <a:lumMod val="75000"/>
                  </a:schemeClr>
                </a:solidFill>
              </a:rPr>
              <a:t>Marga suknelė ima lipti laiptais,</a:t>
            </a:r>
          </a:p>
          <a:p>
            <a:pPr algn="just">
              <a:buNone/>
            </a:pPr>
            <a:r>
              <a:rPr lang="lt-LT" sz="2100" dirty="0" smtClean="0">
                <a:solidFill>
                  <a:schemeClr val="bg2">
                    <a:lumMod val="75000"/>
                  </a:schemeClr>
                </a:solidFill>
              </a:rPr>
              <a:t>Ir jai po kojom ąžuolinis balsas</a:t>
            </a:r>
          </a:p>
          <a:p>
            <a:pPr algn="just">
              <a:buNone/>
            </a:pPr>
            <a:r>
              <a:rPr lang="lt-LT" sz="2100" dirty="0" smtClean="0">
                <a:solidFill>
                  <a:schemeClr val="bg2">
                    <a:lumMod val="75000"/>
                  </a:schemeClr>
                </a:solidFill>
              </a:rPr>
              <a:t>Skanduoja jambais bėgančius žodžius.</a:t>
            </a:r>
          </a:p>
          <a:p>
            <a:pPr algn="just">
              <a:buNone/>
            </a:pPr>
            <a:endParaRPr lang="lt-LT" sz="1050" dirty="0" smtClean="0">
              <a:solidFill>
                <a:schemeClr val="bg2">
                  <a:lumMod val="75000"/>
                </a:schemeClr>
              </a:solidFill>
            </a:endParaRPr>
          </a:p>
          <a:p>
            <a:pPr algn="just">
              <a:buNone/>
            </a:pPr>
            <a:r>
              <a:rPr lang="lt-LT" dirty="0" smtClean="0">
                <a:solidFill>
                  <a:schemeClr val="bg2">
                    <a:lumMod val="75000"/>
                  </a:schemeClr>
                </a:solidFill>
              </a:rPr>
              <a:t>Ji pro sunkias užmigusias duris </a:t>
            </a:r>
          </a:p>
          <a:p>
            <a:pPr algn="just">
              <a:buNone/>
            </a:pPr>
            <a:r>
              <a:rPr lang="lt-LT" dirty="0" smtClean="0">
                <a:solidFill>
                  <a:schemeClr val="bg2">
                    <a:lumMod val="75000"/>
                  </a:schemeClr>
                </a:solidFill>
              </a:rPr>
              <a:t>Praeina tartum vėjas ir iš karto </a:t>
            </a:r>
          </a:p>
          <a:p>
            <a:pPr algn="just">
              <a:buNone/>
            </a:pPr>
            <a:r>
              <a:rPr lang="lt-LT" dirty="0" smtClean="0">
                <a:solidFill>
                  <a:schemeClr val="bg2">
                    <a:lumMod val="75000"/>
                  </a:schemeClr>
                </a:solidFill>
              </a:rPr>
              <a:t>Kaip statula išauga kambary. </a:t>
            </a:r>
          </a:p>
          <a:p>
            <a:pPr algn="just">
              <a:buNone/>
            </a:pPr>
            <a:r>
              <a:rPr lang="lt-LT" dirty="0" smtClean="0">
                <a:solidFill>
                  <a:schemeClr val="bg2">
                    <a:lumMod val="75000"/>
                  </a:schemeClr>
                </a:solidFill>
              </a:rPr>
              <a:t>Pamatę aklą akmeninį veidą, </a:t>
            </a:r>
          </a:p>
          <a:p>
            <a:pPr algn="just">
              <a:buNone/>
            </a:pPr>
            <a:r>
              <a:rPr lang="lt-LT" dirty="0" smtClean="0">
                <a:solidFill>
                  <a:schemeClr val="bg2">
                    <a:lumMod val="75000"/>
                  </a:schemeClr>
                </a:solidFill>
              </a:rPr>
              <a:t>Vaikai sucypę pradeda blaškytis, </a:t>
            </a:r>
          </a:p>
          <a:p>
            <a:pPr algn="just">
              <a:buNone/>
            </a:pPr>
            <a:r>
              <a:rPr lang="lt-LT" dirty="0" smtClean="0">
                <a:solidFill>
                  <a:schemeClr val="bg2">
                    <a:lumMod val="75000"/>
                  </a:schemeClr>
                </a:solidFill>
              </a:rPr>
              <a:t>Bet ji pro langą išmeta vaikus </a:t>
            </a:r>
          </a:p>
          <a:p>
            <a:pPr algn="just">
              <a:buNone/>
            </a:pPr>
            <a:r>
              <a:rPr lang="lt-LT" dirty="0" smtClean="0">
                <a:solidFill>
                  <a:schemeClr val="bg2">
                    <a:lumMod val="75000"/>
                  </a:schemeClr>
                </a:solidFill>
              </a:rPr>
              <a:t>Ir pelargoniją ir kanarėlę, </a:t>
            </a:r>
          </a:p>
          <a:p>
            <a:pPr algn="just">
              <a:buNone/>
            </a:pPr>
            <a:r>
              <a:rPr lang="lt-LT" dirty="0" smtClean="0">
                <a:solidFill>
                  <a:schemeClr val="bg2">
                    <a:lumMod val="75000"/>
                  </a:schemeClr>
                </a:solidFill>
              </a:rPr>
              <a:t>Ir kūdikiai, plasnodami sparnais, </a:t>
            </a:r>
          </a:p>
          <a:p>
            <a:pPr algn="just">
              <a:buNone/>
            </a:pPr>
            <a:r>
              <a:rPr lang="lt-LT" dirty="0" smtClean="0">
                <a:solidFill>
                  <a:schemeClr val="bg2">
                    <a:lumMod val="75000"/>
                  </a:schemeClr>
                </a:solidFill>
              </a:rPr>
              <a:t>Kaip angelai į aikštę nusileidžia. </a:t>
            </a:r>
          </a:p>
          <a:p>
            <a:pPr algn="just">
              <a:buNone/>
            </a:pPr>
            <a:r>
              <a:rPr lang="lt-LT" dirty="0" smtClean="0">
                <a:solidFill>
                  <a:schemeClr val="bg2">
                    <a:lumMod val="75000"/>
                  </a:schemeClr>
                </a:solidFill>
              </a:rPr>
              <a:t>Gėlė pragysta gatvėj paukšteliu, </a:t>
            </a:r>
          </a:p>
          <a:p>
            <a:pPr algn="just">
              <a:buNone/>
            </a:pPr>
            <a:r>
              <a:rPr lang="lt-LT" dirty="0" smtClean="0">
                <a:solidFill>
                  <a:schemeClr val="bg2">
                    <a:lumMod val="75000"/>
                  </a:schemeClr>
                </a:solidFill>
              </a:rPr>
              <a:t>Ir kanarėlė pradeda žydėti </a:t>
            </a:r>
          </a:p>
          <a:p>
            <a:pPr algn="just">
              <a:buNone/>
            </a:pPr>
            <a:r>
              <a:rPr lang="lt-LT" dirty="0" smtClean="0">
                <a:solidFill>
                  <a:schemeClr val="bg2">
                    <a:lumMod val="75000"/>
                  </a:schemeClr>
                </a:solidFill>
              </a:rPr>
              <a:t>Skaisčiu geltonu žiedu. O akmuo </a:t>
            </a:r>
          </a:p>
          <a:p>
            <a:pPr algn="just">
              <a:buNone/>
            </a:pPr>
            <a:r>
              <a:rPr lang="lt-LT" dirty="0" smtClean="0">
                <a:solidFill>
                  <a:schemeClr val="bg2">
                    <a:lumMod val="75000"/>
                  </a:schemeClr>
                </a:solidFill>
              </a:rPr>
              <a:t>Paduoda vyrui stilių ir lentelę </a:t>
            </a:r>
          </a:p>
          <a:p>
            <a:pPr algn="just">
              <a:buNone/>
            </a:pPr>
            <a:r>
              <a:rPr lang="lt-LT" dirty="0" smtClean="0">
                <a:solidFill>
                  <a:schemeClr val="bg2">
                    <a:lumMod val="75000"/>
                  </a:schemeClr>
                </a:solidFill>
              </a:rPr>
              <a:t>Ir ima neskubėdamas diktuoti.</a:t>
            </a:r>
            <a:endParaRPr lang="lt-LT" dirty="0">
              <a:solidFill>
                <a:schemeClr val="bg2">
                  <a:lumMod val="75000"/>
                </a:schemeClr>
              </a:solidFill>
            </a:endParaRPr>
          </a:p>
        </p:txBody>
      </p:sp>
      <p:sp>
        <p:nvSpPr>
          <p:cNvPr id="3" name="Title 2"/>
          <p:cNvSpPr>
            <a:spLocks noGrp="1"/>
          </p:cNvSpPr>
          <p:nvPr>
            <p:ph type="title"/>
          </p:nvPr>
        </p:nvSpPr>
        <p:spPr>
          <a:xfrm>
            <a:off x="467544" y="-315416"/>
            <a:ext cx="8229600" cy="1219200"/>
          </a:xfrm>
        </p:spPr>
        <p:txBody>
          <a:bodyPr>
            <a:normAutofit/>
          </a:bodyPr>
          <a:lstStyle/>
          <a:p>
            <a:pPr algn="ctr"/>
            <a:r>
              <a:rPr lang="lt-LT" sz="3200" dirty="0" smtClean="0">
                <a:solidFill>
                  <a:schemeClr val="bg2">
                    <a:lumMod val="75000"/>
                  </a:schemeClr>
                </a:solidFill>
              </a:rPr>
              <a:t>„Mūza”</a:t>
            </a:r>
            <a:endParaRPr lang="lt-LT" sz="3200" dirty="0">
              <a:solidFill>
                <a:schemeClr val="bg2">
                  <a:lumMod val="75000"/>
                </a:schemeClr>
              </a:solidFill>
            </a:endParaRPr>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15816" y="1556792"/>
            <a:ext cx="8229600" cy="4572000"/>
          </a:xfrm>
        </p:spPr>
        <p:txBody>
          <a:bodyPr>
            <a:normAutofit/>
          </a:bodyPr>
          <a:lstStyle/>
          <a:p>
            <a:pPr>
              <a:buNone/>
            </a:pPr>
            <a:endParaRPr lang="lt-LT" dirty="0" smtClean="0"/>
          </a:p>
          <a:p>
            <a:pPr>
              <a:buNone/>
            </a:pPr>
            <a:r>
              <a:rPr lang="lt-LT" dirty="0" smtClean="0">
                <a:solidFill>
                  <a:schemeClr val="bg2">
                    <a:lumMod val="75000"/>
                  </a:schemeClr>
                </a:solidFill>
              </a:rPr>
              <a:t>v – v – </a:t>
            </a:r>
            <a:r>
              <a:rPr lang="lt-LT" u="sng" dirty="0" smtClean="0">
                <a:solidFill>
                  <a:schemeClr val="bg2">
                    <a:lumMod val="75000"/>
                  </a:schemeClr>
                </a:solidFill>
              </a:rPr>
              <a:t>v v v </a:t>
            </a:r>
            <a:r>
              <a:rPr lang="lt-LT" dirty="0" smtClean="0">
                <a:solidFill>
                  <a:schemeClr val="bg2">
                    <a:lumMod val="75000"/>
                  </a:schemeClr>
                </a:solidFill>
              </a:rPr>
              <a:t>– v - v </a:t>
            </a:r>
          </a:p>
          <a:p>
            <a:pPr>
              <a:buNone/>
            </a:pPr>
            <a:r>
              <a:rPr lang="lt-LT" dirty="0" smtClean="0">
                <a:solidFill>
                  <a:schemeClr val="bg2">
                    <a:lumMod val="75000"/>
                  </a:schemeClr>
                </a:solidFill>
              </a:rPr>
              <a:t>v – v – v – </a:t>
            </a:r>
            <a:r>
              <a:rPr lang="lt-LT" u="sng" dirty="0" smtClean="0">
                <a:solidFill>
                  <a:schemeClr val="bg2">
                    <a:lumMod val="75000"/>
                  </a:schemeClr>
                </a:solidFill>
              </a:rPr>
              <a:t>v v v </a:t>
            </a:r>
            <a:r>
              <a:rPr lang="lt-LT" dirty="0" smtClean="0">
                <a:solidFill>
                  <a:schemeClr val="bg2">
                    <a:lumMod val="75000"/>
                  </a:schemeClr>
                </a:solidFill>
              </a:rPr>
              <a:t>– v</a:t>
            </a:r>
          </a:p>
          <a:p>
            <a:pPr>
              <a:buNone/>
            </a:pPr>
            <a:r>
              <a:rPr lang="lt-LT" dirty="0" smtClean="0">
                <a:solidFill>
                  <a:schemeClr val="bg2">
                    <a:lumMod val="75000"/>
                  </a:schemeClr>
                </a:solidFill>
              </a:rPr>
              <a:t>v – v – </a:t>
            </a:r>
            <a:r>
              <a:rPr lang="lt-LT" u="sng" dirty="0" smtClean="0">
                <a:solidFill>
                  <a:schemeClr val="bg2">
                    <a:lumMod val="75000"/>
                  </a:schemeClr>
                </a:solidFill>
              </a:rPr>
              <a:t>v v v </a:t>
            </a:r>
            <a:r>
              <a:rPr lang="lt-LT" dirty="0" smtClean="0">
                <a:solidFill>
                  <a:schemeClr val="bg2">
                    <a:lumMod val="75000"/>
                  </a:schemeClr>
                </a:solidFill>
              </a:rPr>
              <a:t>– v –</a:t>
            </a:r>
          </a:p>
          <a:p>
            <a:pPr>
              <a:buNone/>
            </a:pPr>
            <a:r>
              <a:rPr lang="lt-LT" dirty="0" smtClean="0">
                <a:solidFill>
                  <a:schemeClr val="bg2">
                    <a:lumMod val="75000"/>
                  </a:schemeClr>
                </a:solidFill>
              </a:rPr>
              <a:t>v – </a:t>
            </a:r>
            <a:r>
              <a:rPr lang="lt-LT" u="sng" dirty="0" smtClean="0">
                <a:solidFill>
                  <a:schemeClr val="bg2">
                    <a:lumMod val="75000"/>
                  </a:schemeClr>
                </a:solidFill>
              </a:rPr>
              <a:t>v v v </a:t>
            </a:r>
            <a:r>
              <a:rPr lang="lt-LT" dirty="0" smtClean="0">
                <a:solidFill>
                  <a:schemeClr val="bg2">
                    <a:lumMod val="75000"/>
                  </a:schemeClr>
                </a:solidFill>
              </a:rPr>
              <a:t>– v – v – v </a:t>
            </a:r>
          </a:p>
          <a:p>
            <a:pPr>
              <a:buNone/>
            </a:pPr>
            <a:r>
              <a:rPr lang="lt-LT" dirty="0" smtClean="0">
                <a:solidFill>
                  <a:schemeClr val="bg2">
                    <a:lumMod val="75000"/>
                  </a:schemeClr>
                </a:solidFill>
              </a:rPr>
              <a:t>v – v – v - v – v – v </a:t>
            </a:r>
          </a:p>
          <a:p>
            <a:pPr>
              <a:buNone/>
            </a:pPr>
            <a:r>
              <a:rPr lang="lt-LT" dirty="0" smtClean="0">
                <a:solidFill>
                  <a:schemeClr val="bg2">
                    <a:lumMod val="75000"/>
                  </a:schemeClr>
                </a:solidFill>
              </a:rPr>
              <a:t>v – v – </a:t>
            </a:r>
            <a:r>
              <a:rPr lang="lt-LT" u="sng" dirty="0" smtClean="0">
                <a:solidFill>
                  <a:schemeClr val="bg2">
                    <a:lumMod val="75000"/>
                  </a:schemeClr>
                </a:solidFill>
              </a:rPr>
              <a:t>v v v </a:t>
            </a:r>
            <a:r>
              <a:rPr lang="lt-LT" dirty="0" smtClean="0">
                <a:solidFill>
                  <a:schemeClr val="bg2">
                    <a:lumMod val="75000"/>
                  </a:schemeClr>
                </a:solidFill>
              </a:rPr>
              <a:t>– v – v</a:t>
            </a:r>
          </a:p>
          <a:p>
            <a:pPr>
              <a:buNone/>
            </a:pPr>
            <a:r>
              <a:rPr lang="lt-LT" dirty="0" smtClean="0">
                <a:solidFill>
                  <a:schemeClr val="bg2">
                    <a:lumMod val="75000"/>
                  </a:schemeClr>
                </a:solidFill>
              </a:rPr>
              <a:t>v – v – v – </a:t>
            </a:r>
            <a:r>
              <a:rPr lang="lt-LT" u="sng" dirty="0" smtClean="0">
                <a:solidFill>
                  <a:schemeClr val="bg2">
                    <a:lumMod val="75000"/>
                  </a:schemeClr>
                </a:solidFill>
              </a:rPr>
              <a:t>v v v </a:t>
            </a:r>
            <a:r>
              <a:rPr lang="lt-LT" dirty="0" smtClean="0">
                <a:solidFill>
                  <a:schemeClr val="bg2">
                    <a:lumMod val="75000"/>
                  </a:schemeClr>
                </a:solidFill>
              </a:rPr>
              <a:t>-  </a:t>
            </a:r>
            <a:endParaRPr lang="lt-LT" dirty="0">
              <a:solidFill>
                <a:schemeClr val="bg2">
                  <a:lumMod val="75000"/>
                </a:schemeClr>
              </a:solidFill>
            </a:endParaRPr>
          </a:p>
        </p:txBody>
      </p:sp>
      <p:sp>
        <p:nvSpPr>
          <p:cNvPr id="3" name="Title 2"/>
          <p:cNvSpPr>
            <a:spLocks noGrp="1"/>
          </p:cNvSpPr>
          <p:nvPr>
            <p:ph type="title"/>
          </p:nvPr>
        </p:nvSpPr>
        <p:spPr/>
        <p:txBody>
          <a:bodyPr/>
          <a:lstStyle/>
          <a:p>
            <a:pPr algn="ctr"/>
            <a:r>
              <a:rPr lang="lt-LT" dirty="0" smtClean="0">
                <a:solidFill>
                  <a:schemeClr val="bg2">
                    <a:lumMod val="75000"/>
                  </a:schemeClr>
                </a:solidFill>
              </a:rPr>
              <a:t>Grafinis eilėraščio vaizdas</a:t>
            </a:r>
            <a:endParaRPr lang="lt-LT" dirty="0">
              <a:solidFill>
                <a:schemeClr val="bg2">
                  <a:lumMod val="75000"/>
                </a:schemeClr>
              </a:solidFill>
            </a:endParaRPr>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s-muses.jpg"/>
          <p:cNvPicPr>
            <a:picLocks noGrp="1" noChangeAspect="1"/>
          </p:cNvPicPr>
          <p:nvPr>
            <p:ph idx="1"/>
          </p:nvPr>
        </p:nvPicPr>
        <p:blipFill>
          <a:blip r:embed="rId2" cstate="print"/>
          <a:stretch>
            <a:fillRect/>
          </a:stretch>
        </p:blipFill>
        <p:spPr>
          <a:xfrm>
            <a:off x="2339752" y="976335"/>
            <a:ext cx="4320480" cy="5484511"/>
          </a:xfrm>
        </p:spPr>
      </p:pic>
      <p:sp>
        <p:nvSpPr>
          <p:cNvPr id="3" name="Title 2"/>
          <p:cNvSpPr>
            <a:spLocks noGrp="1"/>
          </p:cNvSpPr>
          <p:nvPr>
            <p:ph type="title"/>
          </p:nvPr>
        </p:nvSpPr>
        <p:spPr>
          <a:xfrm>
            <a:off x="467544" y="-243408"/>
            <a:ext cx="8229600" cy="1219200"/>
          </a:xfrm>
        </p:spPr>
        <p:txBody>
          <a:bodyPr>
            <a:normAutofit/>
          </a:bodyPr>
          <a:lstStyle/>
          <a:p>
            <a:pPr algn="ctr"/>
            <a:r>
              <a:rPr lang="lt-LT" sz="2800" dirty="0" smtClean="0">
                <a:solidFill>
                  <a:schemeClr val="bg2">
                    <a:lumMod val="75000"/>
                  </a:schemeClr>
                </a:solidFill>
              </a:rPr>
              <a:t>Morisas Deni „Les Muses” („Mūzos šventame miške”)</a:t>
            </a:r>
            <a:endParaRPr lang="lt-LT" sz="2800" dirty="0">
              <a:solidFill>
                <a:schemeClr val="bg2">
                  <a:lumMod val="75000"/>
                </a:schemeClr>
              </a:solidFill>
            </a:endParaRPr>
          </a:p>
        </p:txBody>
      </p:sp>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764704"/>
            <a:ext cx="8229600" cy="4572000"/>
          </a:xfrm>
        </p:spPr>
        <p:txBody>
          <a:bodyPr/>
          <a:lstStyle/>
          <a:p>
            <a:r>
              <a:rPr lang="lt-LT" dirty="0" smtClean="0">
                <a:solidFill>
                  <a:schemeClr val="bg2">
                    <a:lumMod val="75000"/>
                  </a:schemeClr>
                </a:solidFill>
              </a:rPr>
              <a:t>Palyginkite tekstą ir paveikslą:</a:t>
            </a:r>
            <a:br>
              <a:rPr lang="lt-LT" dirty="0" smtClean="0">
                <a:solidFill>
                  <a:schemeClr val="bg2">
                    <a:lumMod val="75000"/>
                  </a:schemeClr>
                </a:solidFill>
              </a:rPr>
            </a:br>
            <a:r>
              <a:rPr lang="lt-LT" dirty="0" smtClean="0">
                <a:solidFill>
                  <a:schemeClr val="bg2">
                    <a:lumMod val="75000"/>
                  </a:schemeClr>
                </a:solidFill>
              </a:rPr>
              <a:t>- kokios spalvos dominuoja;</a:t>
            </a:r>
            <a:br>
              <a:rPr lang="lt-LT" dirty="0" smtClean="0">
                <a:solidFill>
                  <a:schemeClr val="bg2">
                    <a:lumMod val="75000"/>
                  </a:schemeClr>
                </a:solidFill>
              </a:rPr>
            </a:br>
            <a:r>
              <a:rPr lang="lt-LT" dirty="0" smtClean="0">
                <a:solidFill>
                  <a:schemeClr val="bg2">
                    <a:lumMod val="75000"/>
                  </a:schemeClr>
                </a:solidFill>
              </a:rPr>
              <a:t>- kaip pakinta paveikslo ir eilėraščio atlikėjai;</a:t>
            </a:r>
            <a:br>
              <a:rPr lang="lt-LT" dirty="0" smtClean="0">
                <a:solidFill>
                  <a:schemeClr val="bg2">
                    <a:lumMod val="75000"/>
                  </a:schemeClr>
                </a:solidFill>
              </a:rPr>
            </a:br>
            <a:r>
              <a:rPr lang="lt-LT" dirty="0" smtClean="0">
                <a:solidFill>
                  <a:schemeClr val="bg2">
                    <a:lumMod val="75000"/>
                  </a:schemeClr>
                </a:solidFill>
              </a:rPr>
              <a:t>- ar poetinis tekstas atspindi impresionistinį paveikslą;</a:t>
            </a:r>
            <a:br>
              <a:rPr lang="lt-LT" dirty="0" smtClean="0">
                <a:solidFill>
                  <a:schemeClr val="bg2">
                    <a:lumMod val="75000"/>
                  </a:schemeClr>
                </a:solidFill>
              </a:rPr>
            </a:br>
            <a:r>
              <a:rPr lang="lt-LT" dirty="0" smtClean="0">
                <a:solidFill>
                  <a:schemeClr val="bg2">
                    <a:lumMod val="75000"/>
                  </a:schemeClr>
                </a:solidFill>
              </a:rPr>
              <a:t>- kokias emocijas kelia tekstas ir kokias paveikslas;</a:t>
            </a:r>
          </a:p>
          <a:p>
            <a:pPr>
              <a:buNone/>
            </a:pPr>
            <a:endParaRPr lang="lt-LT" dirty="0"/>
          </a:p>
        </p:txBody>
      </p:sp>
      <p:sp>
        <p:nvSpPr>
          <p:cNvPr id="3" name="Title 2"/>
          <p:cNvSpPr>
            <a:spLocks noGrp="1"/>
          </p:cNvSpPr>
          <p:nvPr>
            <p:ph type="title"/>
          </p:nvPr>
        </p:nvSpPr>
        <p:spPr/>
        <p:txBody>
          <a:bodyPr/>
          <a:lstStyle/>
          <a:p>
            <a:r>
              <a:rPr lang="lt-LT" dirty="0" smtClean="0"/>
              <a:t> </a:t>
            </a:r>
            <a:endParaRPr lang="lt-LT" dirty="0"/>
          </a:p>
        </p:txBody>
      </p:sp>
      <p:graphicFrame>
        <p:nvGraphicFramePr>
          <p:cNvPr id="4" name="Table 3"/>
          <p:cNvGraphicFramePr>
            <a:graphicFrameLocks noGrp="1"/>
          </p:cNvGraphicFramePr>
          <p:nvPr/>
        </p:nvGraphicFramePr>
        <p:xfrm>
          <a:off x="1259632" y="3573016"/>
          <a:ext cx="6624736" cy="2039104"/>
        </p:xfrm>
        <a:graphic>
          <a:graphicData uri="http://schemas.openxmlformats.org/drawingml/2006/table">
            <a:tbl>
              <a:tblPr firstRow="1" bandRow="1">
                <a:tableStyleId>{5C22544A-7EE6-4342-B048-85BDC9FD1C3A}</a:tableStyleId>
              </a:tblPr>
              <a:tblGrid>
                <a:gridCol w="3312368"/>
                <a:gridCol w="3312368"/>
              </a:tblGrid>
              <a:tr h="576064">
                <a:tc>
                  <a:txBody>
                    <a:bodyPr/>
                    <a:lstStyle/>
                    <a:p>
                      <a:r>
                        <a:rPr lang="lt-LT" dirty="0" smtClean="0"/>
                        <a:t>M. Denis </a:t>
                      </a:r>
                      <a:r>
                        <a:rPr kumimoji="0" lang="lt-LT" sz="1800" b="1" kern="1200" dirty="0" smtClean="0">
                          <a:solidFill>
                            <a:schemeClr val="lt1"/>
                          </a:solidFill>
                          <a:latin typeface="+mn-lt"/>
                          <a:ea typeface="+mn-ea"/>
                          <a:cs typeface="+mn-cs"/>
                        </a:rPr>
                        <a:t>„Les Muses”</a:t>
                      </a:r>
                      <a:endParaRPr lang="lt-LT" dirty="0"/>
                    </a:p>
                  </a:txBody>
                  <a:tcPr/>
                </a:tc>
                <a:tc>
                  <a:txBody>
                    <a:bodyPr/>
                    <a:lstStyle/>
                    <a:p>
                      <a:r>
                        <a:rPr lang="lt-LT" dirty="0" smtClean="0"/>
                        <a:t>H. Radausko </a:t>
                      </a:r>
                      <a:r>
                        <a:rPr kumimoji="0" lang="lt-LT" sz="1800" b="1" kern="1200" dirty="0" smtClean="0">
                          <a:solidFill>
                            <a:schemeClr val="lt1"/>
                          </a:solidFill>
                          <a:latin typeface="+mn-lt"/>
                          <a:ea typeface="+mn-ea"/>
                          <a:cs typeface="+mn-cs"/>
                        </a:rPr>
                        <a:t>„Mūza”</a:t>
                      </a:r>
                      <a:endParaRPr lang="lt-LT" dirty="0"/>
                    </a:p>
                  </a:txBody>
                  <a:tcPr/>
                </a:tc>
              </a:tr>
              <a:tr h="1260140">
                <a:tc>
                  <a:txBody>
                    <a:bodyPr/>
                    <a:lstStyle/>
                    <a:p>
                      <a:pPr>
                        <a:buFont typeface="Arial" pitchFamily="34" charset="0"/>
                        <a:buChar char="•"/>
                      </a:pPr>
                      <a:r>
                        <a:rPr lang="lt-LT" dirty="0" smtClean="0"/>
                        <a:t> </a:t>
                      </a:r>
                    </a:p>
                    <a:p>
                      <a:pPr>
                        <a:buFont typeface="Arial" pitchFamily="34" charset="0"/>
                        <a:buChar char="•"/>
                      </a:pPr>
                      <a:r>
                        <a:rPr lang="lt-LT" dirty="0" smtClean="0"/>
                        <a:t> </a:t>
                      </a:r>
                    </a:p>
                    <a:p>
                      <a:pPr>
                        <a:buFont typeface="Arial" pitchFamily="34" charset="0"/>
                        <a:buChar char="•"/>
                      </a:pPr>
                      <a:r>
                        <a:rPr lang="lt-LT" dirty="0" smtClean="0"/>
                        <a:t> </a:t>
                      </a:r>
                    </a:p>
                    <a:p>
                      <a:pPr>
                        <a:buFont typeface="Arial" pitchFamily="34" charset="0"/>
                        <a:buChar char="•"/>
                      </a:pPr>
                      <a:r>
                        <a:rPr lang="lt-LT" dirty="0" smtClean="0"/>
                        <a:t> </a:t>
                      </a:r>
                    </a:p>
                    <a:p>
                      <a:pPr>
                        <a:buFont typeface="Arial" pitchFamily="34" charset="0"/>
                        <a:buChar char="•"/>
                      </a:pPr>
                      <a:endParaRPr lang="lt-LT" dirty="0" smtClean="0"/>
                    </a:p>
                  </a:txBody>
                  <a:tcPr/>
                </a:tc>
                <a:tc>
                  <a:txBody>
                    <a:bodyPr/>
                    <a:lstStyle/>
                    <a:p>
                      <a:pPr>
                        <a:buFont typeface="Arial" pitchFamily="34" charset="0"/>
                        <a:buChar char="•"/>
                      </a:pPr>
                      <a:r>
                        <a:rPr lang="lt-LT" dirty="0" smtClean="0"/>
                        <a:t> </a:t>
                      </a:r>
                    </a:p>
                    <a:p>
                      <a:pPr>
                        <a:buFont typeface="Arial" pitchFamily="34" charset="0"/>
                        <a:buChar char="•"/>
                      </a:pPr>
                      <a:r>
                        <a:rPr lang="lt-LT" dirty="0" smtClean="0"/>
                        <a:t> </a:t>
                      </a:r>
                    </a:p>
                    <a:p>
                      <a:pPr>
                        <a:buFont typeface="Arial" pitchFamily="34" charset="0"/>
                        <a:buChar char="•"/>
                      </a:pPr>
                      <a:r>
                        <a:rPr lang="lt-LT" dirty="0" smtClean="0"/>
                        <a:t> </a:t>
                      </a:r>
                    </a:p>
                    <a:p>
                      <a:pPr>
                        <a:buFont typeface="Arial" pitchFamily="34" charset="0"/>
                        <a:buChar char="•"/>
                      </a:pPr>
                      <a:r>
                        <a:rPr lang="lt-LT" dirty="0" smtClean="0"/>
                        <a:t> </a:t>
                      </a:r>
                      <a:endParaRPr lang="lt-LT" dirty="0"/>
                    </a:p>
                  </a:txBody>
                  <a:tcPr/>
                </a:tc>
              </a:tr>
            </a:tbl>
          </a:graphicData>
        </a:graphic>
      </p:graphicFrame>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75856" y="1124744"/>
            <a:ext cx="8229600" cy="4572000"/>
          </a:xfrm>
        </p:spPr>
        <p:txBody>
          <a:bodyPr>
            <a:normAutofit fontScale="77500" lnSpcReduction="20000"/>
          </a:bodyPr>
          <a:lstStyle/>
          <a:p>
            <a:pPr>
              <a:buNone/>
            </a:pPr>
            <a:r>
              <a:rPr lang="lt-LT" dirty="0" smtClean="0"/>
              <a:t> </a:t>
            </a:r>
            <a:r>
              <a:rPr lang="lt-LT" dirty="0" smtClean="0">
                <a:solidFill>
                  <a:schemeClr val="bg2">
                    <a:lumMod val="75000"/>
                  </a:schemeClr>
                </a:solidFill>
              </a:rPr>
              <a:t>v v v – v – v v v – </a:t>
            </a:r>
          </a:p>
          <a:p>
            <a:pPr>
              <a:buNone/>
            </a:pPr>
            <a:r>
              <a:rPr lang="lt-LT" dirty="0" smtClean="0">
                <a:solidFill>
                  <a:schemeClr val="bg2">
                    <a:lumMod val="75000"/>
                  </a:schemeClr>
                </a:solidFill>
              </a:rPr>
              <a:t>v – v – v – v v v – v</a:t>
            </a:r>
          </a:p>
          <a:p>
            <a:pPr>
              <a:buNone/>
            </a:pPr>
            <a:r>
              <a:rPr lang="lt-LT" dirty="0" smtClean="0">
                <a:solidFill>
                  <a:schemeClr val="bg2">
                    <a:lumMod val="75000"/>
                  </a:schemeClr>
                </a:solidFill>
              </a:rPr>
              <a:t>v v v – v – v v v – </a:t>
            </a:r>
          </a:p>
          <a:p>
            <a:pPr>
              <a:buNone/>
            </a:pPr>
            <a:r>
              <a:rPr lang="lt-LT" dirty="0" smtClean="0">
                <a:solidFill>
                  <a:schemeClr val="bg2">
                    <a:lumMod val="75000"/>
                  </a:schemeClr>
                </a:solidFill>
              </a:rPr>
              <a:t>v – v – v v v – v – v</a:t>
            </a:r>
          </a:p>
          <a:p>
            <a:pPr>
              <a:buNone/>
            </a:pPr>
            <a:r>
              <a:rPr lang="lt-LT" dirty="0" smtClean="0">
                <a:solidFill>
                  <a:schemeClr val="bg2">
                    <a:lumMod val="75000"/>
                  </a:schemeClr>
                </a:solidFill>
              </a:rPr>
              <a:t>v – v – v – v v v – v</a:t>
            </a:r>
          </a:p>
          <a:p>
            <a:pPr>
              <a:buNone/>
            </a:pPr>
            <a:r>
              <a:rPr lang="lt-LT" dirty="0" smtClean="0">
                <a:solidFill>
                  <a:schemeClr val="bg2">
                    <a:lumMod val="75000"/>
                  </a:schemeClr>
                </a:solidFill>
              </a:rPr>
              <a:t>v – v – v – v v v –</a:t>
            </a:r>
          </a:p>
          <a:p>
            <a:pPr>
              <a:buNone/>
            </a:pPr>
            <a:r>
              <a:rPr lang="lt-LT" dirty="0" smtClean="0">
                <a:solidFill>
                  <a:schemeClr val="bg2">
                    <a:lumMod val="75000"/>
                  </a:schemeClr>
                </a:solidFill>
              </a:rPr>
              <a:t>v v v – v v v v v – v</a:t>
            </a:r>
          </a:p>
          <a:p>
            <a:pPr>
              <a:buNone/>
            </a:pPr>
            <a:r>
              <a:rPr lang="lt-LT" dirty="0" smtClean="0">
                <a:solidFill>
                  <a:schemeClr val="bg2">
                    <a:lumMod val="75000"/>
                  </a:schemeClr>
                </a:solidFill>
              </a:rPr>
              <a:t>v – v v v – v v v – </a:t>
            </a:r>
          </a:p>
          <a:p>
            <a:pPr>
              <a:buNone/>
            </a:pPr>
            <a:r>
              <a:rPr lang="lt-LT" dirty="0" smtClean="0">
                <a:solidFill>
                  <a:schemeClr val="bg2">
                    <a:lumMod val="75000"/>
                  </a:schemeClr>
                </a:solidFill>
              </a:rPr>
              <a:t>v v v – v – v v v – v</a:t>
            </a:r>
          </a:p>
          <a:p>
            <a:pPr>
              <a:buNone/>
            </a:pPr>
            <a:r>
              <a:rPr lang="lt-LT" dirty="0" smtClean="0">
                <a:solidFill>
                  <a:schemeClr val="bg2">
                    <a:lumMod val="75000"/>
                  </a:schemeClr>
                </a:solidFill>
              </a:rPr>
              <a:t>v – v – v – v v v –</a:t>
            </a:r>
          </a:p>
          <a:p>
            <a:pPr>
              <a:buNone/>
            </a:pPr>
            <a:r>
              <a:rPr lang="lt-LT" dirty="0" smtClean="0">
                <a:solidFill>
                  <a:schemeClr val="bg2">
                    <a:lumMod val="75000"/>
                  </a:schemeClr>
                </a:solidFill>
              </a:rPr>
              <a:t>v v v – v – v v v - v</a:t>
            </a:r>
          </a:p>
          <a:p>
            <a:pPr>
              <a:buNone/>
            </a:pPr>
            <a:r>
              <a:rPr lang="lt-LT" dirty="0" smtClean="0">
                <a:solidFill>
                  <a:schemeClr val="bg2">
                    <a:lumMod val="75000"/>
                  </a:schemeClr>
                </a:solidFill>
              </a:rPr>
              <a:t>v – v – v – v v v – </a:t>
            </a:r>
          </a:p>
          <a:p>
            <a:pPr>
              <a:buNone/>
            </a:pPr>
            <a:r>
              <a:rPr lang="lt-LT" dirty="0" smtClean="0">
                <a:solidFill>
                  <a:schemeClr val="bg2">
                    <a:lumMod val="75000"/>
                  </a:schemeClr>
                </a:solidFill>
              </a:rPr>
              <a:t>v – v – v - v v v – v</a:t>
            </a:r>
          </a:p>
          <a:p>
            <a:pPr>
              <a:buNone/>
            </a:pPr>
            <a:r>
              <a:rPr lang="lt-LT" dirty="0" smtClean="0">
                <a:solidFill>
                  <a:schemeClr val="bg2">
                    <a:lumMod val="75000"/>
                  </a:schemeClr>
                </a:solidFill>
              </a:rPr>
              <a:t>v – v v v – v v v - v</a:t>
            </a:r>
          </a:p>
          <a:p>
            <a:pPr algn="ctr">
              <a:buNone/>
            </a:pPr>
            <a:endParaRPr lang="lt-LT" dirty="0"/>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lt-LT" dirty="0" smtClean="0"/>
              <a:t>                          </a:t>
            </a:r>
          </a:p>
          <a:p>
            <a:pPr>
              <a:buNone/>
            </a:pPr>
            <a:endParaRPr lang="lt-LT" dirty="0" smtClean="0"/>
          </a:p>
          <a:p>
            <a:pPr>
              <a:buNone/>
            </a:pPr>
            <a:r>
              <a:rPr lang="lt-LT" dirty="0" smtClean="0"/>
              <a:t>                                                                         </a:t>
            </a:r>
          </a:p>
          <a:p>
            <a:pPr>
              <a:buNone/>
            </a:pPr>
            <a:r>
              <a:rPr lang="lt-LT" dirty="0" smtClean="0">
                <a:solidFill>
                  <a:schemeClr val="bg2">
                    <a:lumMod val="75000"/>
                  </a:schemeClr>
                </a:solidFill>
              </a:rPr>
              <a:t>                          </a:t>
            </a:r>
            <a:r>
              <a:rPr lang="lt-LT" sz="1600" dirty="0" smtClean="0">
                <a:solidFill>
                  <a:schemeClr val="bg2">
                    <a:lumMod val="75000"/>
                  </a:schemeClr>
                </a:solidFill>
              </a:rPr>
              <a:t>atlikėja                                                                    Vaikai</a:t>
            </a:r>
          </a:p>
          <a:p>
            <a:pPr>
              <a:buNone/>
            </a:pPr>
            <a:r>
              <a:rPr lang="lt-LT" sz="1600" dirty="0" smtClean="0">
                <a:solidFill>
                  <a:schemeClr val="bg2">
                    <a:lumMod val="75000"/>
                  </a:schemeClr>
                </a:solidFill>
              </a:rPr>
              <a:t>                                                išeina                                                                       Kanarėlė</a:t>
            </a:r>
          </a:p>
          <a:p>
            <a:pPr>
              <a:buNone/>
            </a:pPr>
            <a:r>
              <a:rPr lang="lt-LT" sz="1600" dirty="0" smtClean="0">
                <a:solidFill>
                  <a:schemeClr val="bg2">
                    <a:lumMod val="75000"/>
                  </a:schemeClr>
                </a:solidFill>
              </a:rPr>
              <a:t>                                                                    atlikėja                atlikėja                            Gėlė</a:t>
            </a:r>
          </a:p>
          <a:p>
            <a:pPr>
              <a:buNone/>
            </a:pPr>
            <a:r>
              <a:rPr lang="lt-LT" sz="1600" dirty="0" smtClean="0">
                <a:solidFill>
                  <a:schemeClr val="bg2">
                    <a:lumMod val="75000"/>
                  </a:schemeClr>
                </a:solidFill>
              </a:rPr>
              <a:t>                                                                     laiptai                   išmeta</a:t>
            </a:r>
          </a:p>
          <a:p>
            <a:pPr>
              <a:buNone/>
            </a:pPr>
            <a:endParaRPr lang="lt-LT" sz="1600" dirty="0" smtClean="0">
              <a:solidFill>
                <a:schemeClr val="bg2">
                  <a:lumMod val="75000"/>
                </a:schemeClr>
              </a:solidFill>
            </a:endParaRPr>
          </a:p>
          <a:p>
            <a:pPr>
              <a:buNone/>
            </a:pPr>
            <a:r>
              <a:rPr lang="lt-LT" sz="1600" dirty="0" smtClean="0">
                <a:solidFill>
                  <a:schemeClr val="bg2">
                    <a:lumMod val="75000"/>
                  </a:schemeClr>
                </a:solidFill>
              </a:rPr>
              <a:t>                                gatvė                                                                        gatvė, aikštė</a:t>
            </a:r>
          </a:p>
          <a:p>
            <a:pPr>
              <a:buNone/>
            </a:pPr>
            <a:endParaRPr lang="lt-LT" sz="1600" dirty="0" smtClean="0">
              <a:solidFill>
                <a:schemeClr val="bg2">
                  <a:lumMod val="75000"/>
                </a:schemeClr>
              </a:solidFill>
            </a:endParaRPr>
          </a:p>
          <a:p>
            <a:pPr>
              <a:buNone/>
            </a:pPr>
            <a:endParaRPr lang="lt-LT" sz="1600" dirty="0" smtClean="0">
              <a:solidFill>
                <a:schemeClr val="bg2">
                  <a:lumMod val="75000"/>
                </a:schemeClr>
              </a:solidFill>
            </a:endParaRPr>
          </a:p>
          <a:p>
            <a:pPr>
              <a:buNone/>
            </a:pPr>
            <a:endParaRPr lang="lt-LT" sz="1600" dirty="0" smtClean="0"/>
          </a:p>
          <a:p>
            <a:pPr>
              <a:buNone/>
            </a:pPr>
            <a:endParaRPr lang="lt-LT" sz="1600" dirty="0"/>
          </a:p>
        </p:txBody>
      </p:sp>
      <p:sp>
        <p:nvSpPr>
          <p:cNvPr id="3" name="Title 2"/>
          <p:cNvSpPr>
            <a:spLocks noGrp="1"/>
          </p:cNvSpPr>
          <p:nvPr>
            <p:ph type="title"/>
          </p:nvPr>
        </p:nvSpPr>
        <p:spPr/>
        <p:txBody>
          <a:bodyPr/>
          <a:lstStyle/>
          <a:p>
            <a:r>
              <a:rPr lang="lt-LT" dirty="0" smtClean="0"/>
              <a:t> </a:t>
            </a:r>
            <a:endParaRPr lang="lt-LT" dirty="0"/>
          </a:p>
        </p:txBody>
      </p:sp>
      <p:sp>
        <p:nvSpPr>
          <p:cNvPr id="4" name="Rectangle 3"/>
          <p:cNvSpPr/>
          <p:nvPr/>
        </p:nvSpPr>
        <p:spPr>
          <a:xfrm>
            <a:off x="1115616" y="2132856"/>
            <a:ext cx="180020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2">
                    <a:lumMod val="75000"/>
                  </a:schemeClr>
                </a:solidFill>
              </a:rPr>
              <a:t>paveikslas</a:t>
            </a:r>
            <a:endParaRPr lang="lt-LT" dirty="0">
              <a:solidFill>
                <a:schemeClr val="bg2">
                  <a:lumMod val="75000"/>
                </a:schemeClr>
              </a:solidFill>
            </a:endParaRPr>
          </a:p>
        </p:txBody>
      </p:sp>
      <p:cxnSp>
        <p:nvCxnSpPr>
          <p:cNvPr id="6" name="Straight Connector 5"/>
          <p:cNvCxnSpPr>
            <a:stCxn id="4" idx="2"/>
          </p:cNvCxnSpPr>
          <p:nvPr/>
        </p:nvCxnSpPr>
        <p:spPr>
          <a:xfrm rot="16200000" flipH="1">
            <a:off x="1565666" y="3086962"/>
            <a:ext cx="1728192" cy="828092"/>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187624" y="4437112"/>
            <a:ext cx="25202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843808" y="2708920"/>
            <a:ext cx="2016224" cy="1728192"/>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788024" y="2132856"/>
            <a:ext cx="2016224"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2">
                    <a:lumMod val="75000"/>
                  </a:schemeClr>
                </a:solidFill>
              </a:rPr>
              <a:t>langas</a:t>
            </a:r>
            <a:endParaRPr lang="lt-LT" dirty="0">
              <a:solidFill>
                <a:schemeClr val="bg2">
                  <a:lumMod val="75000"/>
                </a:schemeClr>
              </a:solidFill>
            </a:endParaRPr>
          </a:p>
        </p:txBody>
      </p:sp>
      <p:cxnSp>
        <p:nvCxnSpPr>
          <p:cNvPr id="13" name="Straight Connector 12"/>
          <p:cNvCxnSpPr>
            <a:stCxn id="11" idx="2"/>
          </p:cNvCxnSpPr>
          <p:nvPr/>
        </p:nvCxnSpPr>
        <p:spPr>
          <a:xfrm rot="16200000" flipH="1">
            <a:off x="5400092" y="3032956"/>
            <a:ext cx="1728192" cy="936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644008" y="4437112"/>
            <a:ext cx="273630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67544" y="692696"/>
          <a:ext cx="4032448" cy="5544616"/>
        </p:xfrm>
        <a:graphic>
          <a:graphicData uri="http://schemas.openxmlformats.org/drawingml/2006/table">
            <a:tbl>
              <a:tblPr firstRow="1" firstCol="1" lastRow="1" lastCol="1" bandRow="1" bandCol="1">
                <a:tableStyleId>{5C22544A-7EE6-4342-B048-85BDC9FD1C3A}</a:tableStyleId>
              </a:tblPr>
              <a:tblGrid>
                <a:gridCol w="2016224"/>
                <a:gridCol w="2016224"/>
              </a:tblGrid>
              <a:tr h="377152">
                <a:tc>
                  <a:txBody>
                    <a:bodyPr/>
                    <a:lstStyle/>
                    <a:p>
                      <a:pPr algn="ctr"/>
                      <a:r>
                        <a:rPr lang="lt-LT" dirty="0" smtClean="0"/>
                        <a:t>Aktyvūs atlikėjai</a:t>
                      </a:r>
                      <a:endParaRPr lang="lt-LT" dirty="0"/>
                    </a:p>
                  </a:txBody>
                  <a:tcPr/>
                </a:tc>
                <a:tc>
                  <a:txBody>
                    <a:bodyPr/>
                    <a:lstStyle/>
                    <a:p>
                      <a:pPr algn="ctr"/>
                      <a:r>
                        <a:rPr lang="lt-LT" dirty="0" smtClean="0"/>
                        <a:t>Veiksmai </a:t>
                      </a:r>
                      <a:endParaRPr lang="lt-LT" dirty="0"/>
                    </a:p>
                  </a:txBody>
                  <a:tcPr/>
                </a:tc>
              </a:tr>
              <a:tr h="3109671">
                <a:tc>
                  <a:txBody>
                    <a:bodyPr/>
                    <a:lstStyle/>
                    <a:p>
                      <a:endParaRPr lang="lt-LT" dirty="0"/>
                    </a:p>
                  </a:txBody>
                  <a:tcPr/>
                </a:tc>
                <a:tc>
                  <a:txBody>
                    <a:bodyPr/>
                    <a:lstStyle/>
                    <a:p>
                      <a:endParaRPr lang="lt-LT" dirty="0"/>
                    </a:p>
                  </a:txBody>
                  <a:tcPr/>
                </a:tc>
              </a:tr>
              <a:tr h="2057793">
                <a:tc>
                  <a:txBody>
                    <a:bodyPr/>
                    <a:lstStyle/>
                    <a:p>
                      <a:endParaRPr lang="lt-LT"/>
                    </a:p>
                  </a:txBody>
                  <a:tcPr/>
                </a:tc>
                <a:tc>
                  <a:txBody>
                    <a:bodyPr/>
                    <a:lstStyle/>
                    <a:p>
                      <a:endParaRPr lang="lt-LT" dirty="0"/>
                    </a:p>
                  </a:txBody>
                  <a:tcPr/>
                </a:tc>
              </a:tr>
            </a:tbl>
          </a:graphicData>
        </a:graphic>
      </p:graphicFrame>
      <p:sp>
        <p:nvSpPr>
          <p:cNvPr id="3" name="Title 2"/>
          <p:cNvSpPr>
            <a:spLocks noGrp="1"/>
          </p:cNvSpPr>
          <p:nvPr>
            <p:ph type="title"/>
          </p:nvPr>
        </p:nvSpPr>
        <p:spPr/>
        <p:txBody>
          <a:bodyPr/>
          <a:lstStyle/>
          <a:p>
            <a:r>
              <a:rPr lang="lt-LT" dirty="0" smtClean="0"/>
              <a:t> </a:t>
            </a:r>
            <a:endParaRPr lang="lt-LT" dirty="0"/>
          </a:p>
        </p:txBody>
      </p:sp>
      <p:graphicFrame>
        <p:nvGraphicFramePr>
          <p:cNvPr id="5" name="Table 4"/>
          <p:cNvGraphicFramePr>
            <a:graphicFrameLocks noGrp="1"/>
          </p:cNvGraphicFramePr>
          <p:nvPr/>
        </p:nvGraphicFramePr>
        <p:xfrm>
          <a:off x="4860032" y="692696"/>
          <a:ext cx="3744416" cy="5544615"/>
        </p:xfrm>
        <a:graphic>
          <a:graphicData uri="http://schemas.openxmlformats.org/drawingml/2006/table">
            <a:tbl>
              <a:tblPr firstRow="1" firstCol="1" lastRow="1" lastCol="1" bandRow="1" bandCol="1">
                <a:tableStyleId>{5C22544A-7EE6-4342-B048-85BDC9FD1C3A}</a:tableStyleId>
              </a:tblPr>
              <a:tblGrid>
                <a:gridCol w="1944216"/>
                <a:gridCol w="1800200"/>
              </a:tblGrid>
              <a:tr h="395440">
                <a:tc>
                  <a:txBody>
                    <a:bodyPr/>
                    <a:lstStyle/>
                    <a:p>
                      <a:pPr algn="ctr"/>
                      <a:r>
                        <a:rPr lang="lt-LT" dirty="0" smtClean="0"/>
                        <a:t>Pasyvūs veikėjai</a:t>
                      </a:r>
                      <a:endParaRPr lang="lt-LT" dirty="0"/>
                    </a:p>
                  </a:txBody>
                  <a:tcPr>
                    <a:lnB w="12700" cap="flat" cmpd="sng" algn="ctr">
                      <a:solidFill>
                        <a:schemeClr val="tx1"/>
                      </a:solidFill>
                      <a:prstDash val="solid"/>
                      <a:round/>
                      <a:headEnd type="none" w="med" len="med"/>
                      <a:tailEnd type="none" w="med" len="med"/>
                    </a:lnB>
                  </a:tcPr>
                </a:tc>
                <a:tc>
                  <a:txBody>
                    <a:bodyPr/>
                    <a:lstStyle/>
                    <a:p>
                      <a:pPr algn="ctr"/>
                      <a:r>
                        <a:rPr lang="lt-LT" dirty="0" smtClean="0"/>
                        <a:t>Veiksmai</a:t>
                      </a:r>
                      <a:endParaRPr lang="lt-LT" dirty="0"/>
                    </a:p>
                  </a:txBody>
                  <a:tcPr>
                    <a:lnB w="12700" cap="flat" cmpd="sng" algn="ctr">
                      <a:solidFill>
                        <a:schemeClr val="tx1"/>
                      </a:solidFill>
                      <a:prstDash val="solid"/>
                      <a:round/>
                      <a:headEnd type="none" w="med" len="med"/>
                      <a:tailEnd type="none" w="med" len="med"/>
                    </a:lnB>
                  </a:tcPr>
                </a:tc>
              </a:tr>
              <a:tr h="713483">
                <a:tc>
                  <a:txBody>
                    <a:bodyPr/>
                    <a:lstStyle/>
                    <a:p>
                      <a:endParaRPr lang="lt-LT" dirty="0"/>
                    </a:p>
                  </a:txBody>
                  <a:tcPr>
                    <a:lnT w="12700" cap="flat" cmpd="sng" algn="ctr">
                      <a:solidFill>
                        <a:schemeClr val="tx1"/>
                      </a:solidFill>
                      <a:prstDash val="solid"/>
                      <a:round/>
                      <a:headEnd type="none" w="med" len="med"/>
                      <a:tailEnd type="none" w="med" len="med"/>
                    </a:lnT>
                  </a:tcPr>
                </a:tc>
                <a:tc>
                  <a:txBody>
                    <a:bodyPr/>
                    <a:lstStyle/>
                    <a:p>
                      <a:endParaRPr lang="lt-LT"/>
                    </a:p>
                  </a:txBody>
                  <a:tcPr>
                    <a:lnT w="12700" cap="flat" cmpd="sng" algn="ctr">
                      <a:solidFill>
                        <a:schemeClr val="tx1"/>
                      </a:solidFill>
                      <a:prstDash val="solid"/>
                      <a:round/>
                      <a:headEnd type="none" w="med" len="med"/>
                      <a:tailEnd type="none" w="med" len="med"/>
                    </a:lnT>
                  </a:tcPr>
                </a:tc>
              </a:tr>
              <a:tr h="1108923">
                <a:tc>
                  <a:txBody>
                    <a:bodyPr/>
                    <a:lstStyle/>
                    <a:p>
                      <a:endParaRPr lang="lt-LT" dirty="0"/>
                    </a:p>
                  </a:txBody>
                  <a:tcPr/>
                </a:tc>
                <a:tc>
                  <a:txBody>
                    <a:bodyPr/>
                    <a:lstStyle/>
                    <a:p>
                      <a:endParaRPr lang="lt-LT" dirty="0"/>
                    </a:p>
                  </a:txBody>
                  <a:tcPr/>
                </a:tc>
              </a:tr>
              <a:tr h="1108923">
                <a:tc>
                  <a:txBody>
                    <a:bodyPr/>
                    <a:lstStyle/>
                    <a:p>
                      <a:endParaRPr lang="lt-LT"/>
                    </a:p>
                  </a:txBody>
                  <a:tcPr/>
                </a:tc>
                <a:tc>
                  <a:txBody>
                    <a:bodyPr/>
                    <a:lstStyle/>
                    <a:p>
                      <a:endParaRPr lang="lt-LT"/>
                    </a:p>
                  </a:txBody>
                  <a:tcPr/>
                </a:tc>
              </a:tr>
              <a:tr h="1108923">
                <a:tc>
                  <a:txBody>
                    <a:bodyPr/>
                    <a:lstStyle/>
                    <a:p>
                      <a:endParaRPr lang="lt-LT"/>
                    </a:p>
                  </a:txBody>
                  <a:tcPr/>
                </a:tc>
                <a:tc>
                  <a:txBody>
                    <a:bodyPr/>
                    <a:lstStyle/>
                    <a:p>
                      <a:endParaRPr lang="lt-LT"/>
                    </a:p>
                  </a:txBody>
                  <a:tcPr/>
                </a:tc>
              </a:tr>
              <a:tr h="1108923">
                <a:tc>
                  <a:txBody>
                    <a:bodyPr/>
                    <a:lstStyle/>
                    <a:p>
                      <a:endParaRPr lang="lt-LT"/>
                    </a:p>
                  </a:txBody>
                  <a:tcPr/>
                </a:tc>
                <a:tc>
                  <a:txBody>
                    <a:bodyPr/>
                    <a:lstStyle/>
                    <a:p>
                      <a:endParaRPr lang="lt-LT" dirty="0"/>
                    </a:p>
                  </a:txBody>
                  <a:tcPr/>
                </a:tc>
              </a:tr>
            </a:tbl>
          </a:graphicData>
        </a:graphic>
      </p:graphicFrame>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95536" y="1484784"/>
          <a:ext cx="8219256" cy="3247008"/>
        </p:xfrm>
        <a:graphic>
          <a:graphicData uri="http://schemas.openxmlformats.org/drawingml/2006/table">
            <a:tbl>
              <a:tblPr firstRow="1" bandRow="1">
                <a:tableStyleId>{5C22544A-7EE6-4342-B048-85BDC9FD1C3A}</a:tableStyleId>
              </a:tblPr>
              <a:tblGrid>
                <a:gridCol w="1954560"/>
                <a:gridCol w="2952328"/>
                <a:gridCol w="3312368"/>
              </a:tblGrid>
              <a:tr h="536848">
                <a:tc>
                  <a:txBody>
                    <a:bodyPr/>
                    <a:lstStyle/>
                    <a:p>
                      <a:endParaRPr lang="lt-LT" dirty="0">
                        <a:solidFill>
                          <a:schemeClr val="bg2">
                            <a:lumMod val="75000"/>
                          </a:schemeClr>
                        </a:solidFill>
                      </a:endParaRPr>
                    </a:p>
                  </a:txBody>
                  <a:tcPr/>
                </a:tc>
                <a:tc>
                  <a:txBody>
                    <a:bodyPr/>
                    <a:lstStyle/>
                    <a:p>
                      <a:r>
                        <a:rPr lang="lt-LT" dirty="0" smtClean="0">
                          <a:solidFill>
                            <a:schemeClr val="bg2">
                              <a:lumMod val="75000"/>
                            </a:schemeClr>
                          </a:solidFill>
                        </a:rPr>
                        <a:t>Kultūros</a:t>
                      </a:r>
                      <a:r>
                        <a:rPr lang="lt-LT" baseline="0" dirty="0" smtClean="0">
                          <a:solidFill>
                            <a:schemeClr val="bg2">
                              <a:lumMod val="75000"/>
                            </a:schemeClr>
                          </a:solidFill>
                        </a:rPr>
                        <a:t> erdvė</a:t>
                      </a:r>
                      <a:endParaRPr lang="lt-LT" dirty="0">
                        <a:solidFill>
                          <a:schemeClr val="bg2">
                            <a:lumMod val="75000"/>
                          </a:schemeClr>
                        </a:solidFill>
                      </a:endParaRPr>
                    </a:p>
                  </a:txBody>
                  <a:tcPr/>
                </a:tc>
                <a:tc>
                  <a:txBody>
                    <a:bodyPr/>
                    <a:lstStyle/>
                    <a:p>
                      <a:r>
                        <a:rPr lang="lt-LT" dirty="0" smtClean="0">
                          <a:solidFill>
                            <a:schemeClr val="bg2">
                              <a:lumMod val="75000"/>
                            </a:schemeClr>
                          </a:solidFill>
                        </a:rPr>
                        <a:t>Gamtos</a:t>
                      </a:r>
                      <a:r>
                        <a:rPr lang="lt-LT" baseline="0" dirty="0" smtClean="0">
                          <a:solidFill>
                            <a:schemeClr val="bg2">
                              <a:lumMod val="75000"/>
                            </a:schemeClr>
                          </a:solidFill>
                        </a:rPr>
                        <a:t> (natūralioji) erdvė</a:t>
                      </a:r>
                      <a:endParaRPr lang="lt-LT" dirty="0">
                        <a:solidFill>
                          <a:schemeClr val="bg2">
                            <a:lumMod val="75000"/>
                          </a:schemeClr>
                        </a:solidFill>
                      </a:endParaRPr>
                    </a:p>
                  </a:txBody>
                  <a:tcPr/>
                </a:tc>
              </a:tr>
              <a:tr h="1355080">
                <a:tc>
                  <a:txBody>
                    <a:bodyPr/>
                    <a:lstStyle/>
                    <a:p>
                      <a:r>
                        <a:rPr lang="lt-LT" dirty="0" smtClean="0">
                          <a:solidFill>
                            <a:schemeClr val="bg2">
                              <a:lumMod val="75000"/>
                            </a:schemeClr>
                          </a:solidFill>
                        </a:rPr>
                        <a:t>Aktyvūs atlikėjai</a:t>
                      </a:r>
                      <a:endParaRPr lang="lt-LT" dirty="0">
                        <a:solidFill>
                          <a:schemeClr val="bg2">
                            <a:lumMod val="75000"/>
                          </a:schemeClr>
                        </a:solidFill>
                      </a:endParaRPr>
                    </a:p>
                  </a:txBody>
                  <a:tcPr/>
                </a:tc>
                <a:tc>
                  <a:txBody>
                    <a:bodyPr/>
                    <a:lstStyle/>
                    <a:p>
                      <a:endParaRPr lang="lt-LT" dirty="0">
                        <a:solidFill>
                          <a:schemeClr val="bg2">
                            <a:lumMod val="75000"/>
                          </a:schemeClr>
                        </a:solidFill>
                      </a:endParaRPr>
                    </a:p>
                  </a:txBody>
                  <a:tcPr/>
                </a:tc>
                <a:tc>
                  <a:txBody>
                    <a:bodyPr/>
                    <a:lstStyle/>
                    <a:p>
                      <a:endParaRPr lang="lt-LT">
                        <a:solidFill>
                          <a:schemeClr val="bg2">
                            <a:lumMod val="75000"/>
                          </a:schemeClr>
                        </a:solidFill>
                      </a:endParaRPr>
                    </a:p>
                  </a:txBody>
                  <a:tcPr/>
                </a:tc>
              </a:tr>
              <a:tr h="1355080">
                <a:tc>
                  <a:txBody>
                    <a:bodyPr/>
                    <a:lstStyle/>
                    <a:p>
                      <a:r>
                        <a:rPr lang="lt-LT" dirty="0" smtClean="0">
                          <a:solidFill>
                            <a:schemeClr val="bg2">
                              <a:lumMod val="75000"/>
                            </a:schemeClr>
                          </a:solidFill>
                        </a:rPr>
                        <a:t>Pasyvūs atlikėjai</a:t>
                      </a:r>
                      <a:endParaRPr lang="lt-LT" dirty="0">
                        <a:solidFill>
                          <a:schemeClr val="bg2">
                            <a:lumMod val="75000"/>
                          </a:schemeClr>
                        </a:solidFill>
                      </a:endParaRPr>
                    </a:p>
                  </a:txBody>
                  <a:tcPr/>
                </a:tc>
                <a:tc>
                  <a:txBody>
                    <a:bodyPr/>
                    <a:lstStyle/>
                    <a:p>
                      <a:endParaRPr lang="lt-LT" dirty="0">
                        <a:solidFill>
                          <a:schemeClr val="bg2">
                            <a:lumMod val="75000"/>
                          </a:schemeClr>
                        </a:solidFill>
                      </a:endParaRPr>
                    </a:p>
                  </a:txBody>
                  <a:tcPr/>
                </a:tc>
                <a:tc>
                  <a:txBody>
                    <a:bodyPr/>
                    <a:lstStyle/>
                    <a:p>
                      <a:endParaRPr lang="lt-LT" dirty="0">
                        <a:solidFill>
                          <a:schemeClr val="bg2">
                            <a:lumMod val="75000"/>
                          </a:schemeClr>
                        </a:solidFill>
                      </a:endParaRPr>
                    </a:p>
                  </a:txBody>
                  <a:tcPr/>
                </a:tc>
              </a:tr>
            </a:tbl>
          </a:graphicData>
        </a:graphic>
      </p:graphicFrame>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75656" y="1988840"/>
            <a:ext cx="8229600" cy="4572000"/>
          </a:xfrm>
        </p:spPr>
        <p:txBody>
          <a:bodyPr/>
          <a:lstStyle/>
          <a:p>
            <a:pPr>
              <a:buNone/>
            </a:pPr>
            <a:r>
              <a:rPr lang="lt-LT" dirty="0" smtClean="0">
                <a:solidFill>
                  <a:schemeClr val="bg2">
                    <a:lumMod val="75000"/>
                  </a:schemeClr>
                </a:solidFill>
              </a:rPr>
              <a:t>„Pasaulis juokiasi, paspendęs savo tinklą</a:t>
            </a:r>
          </a:p>
          <a:p>
            <a:pPr>
              <a:buNone/>
            </a:pPr>
            <a:r>
              <a:rPr lang="lt-LT" dirty="0" smtClean="0">
                <a:solidFill>
                  <a:schemeClr val="bg2">
                    <a:lumMod val="75000"/>
                  </a:schemeClr>
                </a:solidFill>
              </a:rPr>
              <a:t>Ant žemės vieškelių, takelių ir takų.</a:t>
            </a:r>
          </a:p>
          <a:p>
            <a:pPr>
              <a:buNone/>
            </a:pPr>
            <a:r>
              <a:rPr lang="lt-LT" dirty="0" smtClean="0">
                <a:solidFill>
                  <a:schemeClr val="bg2">
                    <a:lumMod val="75000"/>
                  </a:schemeClr>
                </a:solidFill>
              </a:rPr>
              <a:t>Klausau, ką Pasaka man gieda kaip lakštingala,</a:t>
            </a:r>
          </a:p>
          <a:p>
            <a:pPr>
              <a:buNone/>
            </a:pPr>
            <a:r>
              <a:rPr lang="lt-LT" dirty="0" smtClean="0">
                <a:solidFill>
                  <a:schemeClr val="bg2">
                    <a:lumMod val="75000"/>
                  </a:schemeClr>
                </a:solidFill>
              </a:rPr>
              <a:t>Pasauliu netikiu, o Pasaka tikiu.”</a:t>
            </a:r>
          </a:p>
          <a:p>
            <a:pPr>
              <a:buNone/>
            </a:pPr>
            <a:r>
              <a:rPr lang="lt-LT" dirty="0" smtClean="0">
                <a:solidFill>
                  <a:schemeClr val="bg2">
                    <a:lumMod val="75000"/>
                  </a:schemeClr>
                </a:solidFill>
              </a:rPr>
              <a:t>                                                   </a:t>
            </a:r>
            <a:r>
              <a:rPr lang="lt-LT" sz="2400" dirty="0" smtClean="0">
                <a:solidFill>
                  <a:schemeClr val="bg2">
                    <a:lumMod val="75000"/>
                  </a:schemeClr>
                </a:solidFill>
              </a:rPr>
              <a:t>Henrikas Radauskas</a:t>
            </a:r>
            <a:endParaRPr lang="lt-LT" dirty="0">
              <a:solidFill>
                <a:schemeClr val="bg2">
                  <a:lumMod val="75000"/>
                </a:schemeClr>
              </a:solidFill>
            </a:endParaRPr>
          </a:p>
        </p:txBody>
      </p:sp>
      <p:sp>
        <p:nvSpPr>
          <p:cNvPr id="3" name="Title 2"/>
          <p:cNvSpPr>
            <a:spLocks noGrp="1"/>
          </p:cNvSpPr>
          <p:nvPr>
            <p:ph type="title"/>
          </p:nvPr>
        </p:nvSpPr>
        <p:spPr/>
        <p:txBody>
          <a:bodyPr/>
          <a:lstStyle/>
          <a:p>
            <a:r>
              <a:rPr lang="lt-LT" dirty="0" smtClean="0"/>
              <a:t> </a:t>
            </a:r>
            <a:endParaRPr lang="lt-LT" dirty="0"/>
          </a:p>
        </p:txBody>
      </p:sp>
    </p:spTree>
  </p:cSld>
  <p:clrMapOvr>
    <a:masterClrMapping/>
  </p:clrMapOvr>
  <p:transition spd="slow">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583</TotalTime>
  <Words>1321</Words>
  <Application>Microsoft Office PowerPoint</Application>
  <PresentationFormat>On-screen Show (4:3)</PresentationFormat>
  <Paragraphs>166</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Paper</vt:lpstr>
      <vt:lpstr>Estetiškasis Radauskas: biografijos, kūrybos ir interpretacijos aspektai</vt:lpstr>
      <vt:lpstr>Pamokos planas</vt:lpstr>
      <vt:lpstr> </vt:lpstr>
      <vt:lpstr> </vt:lpstr>
      <vt:lpstr> </vt:lpstr>
      <vt:lpstr> </vt:lpstr>
      <vt:lpstr> </vt:lpstr>
      <vt:lpstr>Henriko Radausko biografijos metmenys</vt:lpstr>
      <vt:lpstr> </vt:lpstr>
      <vt:lpstr> </vt:lpstr>
      <vt:lpstr> </vt:lpstr>
      <vt:lpstr> </vt:lpstr>
      <vt:lpstr>Henriko Radausko kūrybos apžvalga</vt:lpstr>
      <vt:lpstr> </vt:lpstr>
      <vt:lpstr>Pagrindinės tezės ir išvados</vt:lpstr>
      <vt:lpstr> </vt:lpstr>
      <vt:lpstr> </vt:lpstr>
      <vt:lpstr> </vt:lpstr>
      <vt:lpstr>„Mūza”</vt:lpstr>
      <vt:lpstr>Grafinis eilėraščio vaizdas</vt:lpstr>
      <vt:lpstr>Morisas Deni „Les Muses” („Mūzos šventame miške”)</vt:lpstr>
      <vt:lpstr> </vt:lpstr>
      <vt:lpstr> </vt:lpstr>
      <vt:lpstr> </vt:lpstr>
      <vt:lpstr> </vt:lpstr>
      <vt:lpstr> </vt:lpstr>
      <vt:lpstr>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Estetiškasis Radauskas: biografijos, kūrybos ir interpretacijos aspektai</dc:title>
  <dc:creator>Ricardas</dc:creator>
  <cp:lastModifiedBy>Ricardas</cp:lastModifiedBy>
  <cp:revision>60</cp:revision>
  <dcterms:created xsi:type="dcterms:W3CDTF">2010-11-17T18:17:28Z</dcterms:created>
  <dcterms:modified xsi:type="dcterms:W3CDTF">2011-09-05T20:55:01Z</dcterms:modified>
</cp:coreProperties>
</file>