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71"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641" autoAdjust="0"/>
    <p:restoredTop sz="94660"/>
  </p:normalViewPr>
  <p:slideViewPr>
    <p:cSldViewPr>
      <p:cViewPr varScale="1">
        <p:scale>
          <a:sx n="93" d="100"/>
          <a:sy n="93" d="100"/>
        </p:scale>
        <p:origin x="-75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17" name="Footer Placeholder 16"/>
          <p:cNvSpPr>
            <a:spLocks noGrp="1"/>
          </p:cNvSpPr>
          <p:nvPr>
            <p:ph type="ftr" sz="quarter" idx="11"/>
          </p:nvPr>
        </p:nvSpPr>
        <p:spPr/>
        <p:txBody>
          <a:bodyPr/>
          <a:lstStyle/>
          <a:p>
            <a:endParaRPr lang="lt-LT"/>
          </a:p>
        </p:txBody>
      </p:sp>
      <p:sp>
        <p:nvSpPr>
          <p:cNvPr id="29" name="Slide Number Placeholder 28"/>
          <p:cNvSpPr>
            <a:spLocks noGrp="1"/>
          </p:cNvSpPr>
          <p:nvPr>
            <p:ph type="sldNum" sz="quarter" idx="12"/>
          </p:nvPr>
        </p:nvSpPr>
        <p:spPr/>
        <p:txBody>
          <a:bodyPr/>
          <a:lstStyle/>
          <a:p>
            <a:fld id="{D2C645D8-4774-4473-8460-BF7CE810A44F}" type="slidenum">
              <a:rPr lang="lt-LT" smtClean="0"/>
              <a:pPr/>
              <a:t>‹#›</a:t>
            </a:fld>
            <a:endParaRPr lang="lt-LT"/>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24800" y="6416675"/>
            <a:ext cx="762000" cy="365125"/>
          </a:xfrm>
        </p:spPr>
        <p:txBody>
          <a:bodyPr/>
          <a:lstStyle/>
          <a:p>
            <a:fld id="{D2C645D8-4774-4473-8460-BF7CE810A44F}"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5A7378-3036-462A-B5AA-4A7CC0697794}"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C645D8-4774-4473-8460-BF7CE810A44F}"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E5A7378-3036-462A-B5AA-4A7CC0697794}" type="datetimeFigureOut">
              <a:rPr lang="lt-LT" smtClean="0"/>
              <a:pPr/>
              <a:t>2011.09.05</a:t>
            </a:fld>
            <a:endParaRPr lang="lt-LT"/>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t-LT"/>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2C645D8-4774-4473-8460-BF7CE810A44F}"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www.youtube.com/watch?v=0gtPwoptKKw"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Barokas lietuvoje ir pasaulyje</a:t>
            </a:r>
            <a:endParaRPr lang="lt-LT" dirty="0"/>
          </a:p>
        </p:txBody>
      </p:sp>
      <p:sp>
        <p:nvSpPr>
          <p:cNvPr id="3" name="Subtitle 2"/>
          <p:cNvSpPr>
            <a:spLocks noGrp="1"/>
          </p:cNvSpPr>
          <p:nvPr>
            <p:ph type="subTitle" idx="1"/>
          </p:nvPr>
        </p:nvSpPr>
        <p:spPr/>
        <p:txBody>
          <a:bodyPr/>
          <a:lstStyle/>
          <a:p>
            <a:r>
              <a:rPr lang="lt-LT" dirty="0" smtClean="0"/>
              <a:t> </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Kas yra Barokas?</a:t>
            </a:r>
            <a:endParaRPr lang="lt-LT" dirty="0"/>
          </a:p>
        </p:txBody>
      </p:sp>
      <p:sp>
        <p:nvSpPr>
          <p:cNvPr id="3" name="Content Placeholder 2"/>
          <p:cNvSpPr>
            <a:spLocks noGrp="1"/>
          </p:cNvSpPr>
          <p:nvPr>
            <p:ph idx="1"/>
          </p:nvPr>
        </p:nvSpPr>
        <p:spPr/>
        <p:txBody>
          <a:bodyPr>
            <a:normAutofit fontScale="92500" lnSpcReduction="10000"/>
          </a:bodyPr>
          <a:lstStyle/>
          <a:p>
            <a:pPr algn="just">
              <a:buNone/>
            </a:pPr>
            <a:r>
              <a:rPr lang="lt-LT" b="1" u="sng" dirty="0" smtClean="0"/>
              <a:t>Barokas</a:t>
            </a:r>
            <a:r>
              <a:rPr lang="lt-LT" dirty="0" smtClean="0"/>
              <a:t> (it. barocco - keistas, įmantrus) – meno kryptis, XVII a. – XVIII a. I pusėje plitusi Europoje ir Lotynų Amerikoje. Pakeitė Renesansą.</a:t>
            </a:r>
          </a:p>
          <a:p>
            <a:pPr algn="just">
              <a:buNone/>
            </a:pPr>
            <a:r>
              <a:rPr lang="lt-LT" dirty="0" smtClean="0"/>
              <a:t>Barokui yra būdinga </a:t>
            </a:r>
            <a:r>
              <a:rPr lang="lt-LT" u="sng" dirty="0" smtClean="0"/>
              <a:t>reakcija prieš Renesansą</a:t>
            </a:r>
            <a:r>
              <a:rPr lang="lt-LT" dirty="0" smtClean="0"/>
              <a:t>, bandoma atgaivinti Viduramžių tradicijas. </a:t>
            </a:r>
          </a:p>
          <a:p>
            <a:pPr algn="just">
              <a:buNone/>
            </a:pPr>
            <a:r>
              <a:rPr lang="lt-LT" dirty="0" smtClean="0"/>
              <a:t>Baroko kūriniuose asketiškumas derinamas su hedoniškumu, rafinuotumas – su grubumu, abstrakti simbolika – su natūralistiniu detalių tvarkymu. Baroko kūriniai didingi, prabangūs, dinamiški. Baroko mene darniai susijo architektūra, dailė ir kai kurios kitos meno šakos.</a:t>
            </a:r>
            <a:endParaRPr lang="lt-L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t-LT" dirty="0" smtClean="0"/>
              <a:t>Architektūra</a:t>
            </a:r>
            <a:endParaRPr lang="lt-LT" dirty="0"/>
          </a:p>
        </p:txBody>
      </p:sp>
      <p:sp>
        <p:nvSpPr>
          <p:cNvPr id="5" name="Content Placeholder 4"/>
          <p:cNvSpPr>
            <a:spLocks noGrp="1"/>
          </p:cNvSpPr>
          <p:nvPr>
            <p:ph sz="half" idx="1"/>
          </p:nvPr>
        </p:nvSpPr>
        <p:spPr>
          <a:xfrm>
            <a:off x="0" y="1556792"/>
            <a:ext cx="4038600" cy="4525963"/>
          </a:xfrm>
        </p:spPr>
        <p:txBody>
          <a:bodyPr>
            <a:normAutofit fontScale="85000" lnSpcReduction="20000"/>
          </a:bodyPr>
          <a:lstStyle/>
          <a:p>
            <a:pPr>
              <a:buNone/>
            </a:pPr>
            <a:r>
              <a:rPr lang="lt-LT" dirty="0" smtClean="0"/>
              <a:t>      Baroko architektūrai didžiausią įtaką turėjo Renesanso kultūra. Tačiau už pastarąjį stilių Barokas yra kur kas didingesnis, ryškesnis ir prabangesnis. Jame pilna veržlumo, neužbaigtumo,spindinčios prabangos – dalykų, reprezentuojančių didikų kilmę ir turtą. Kadangi tai buvo pasipriešinimas Reformacijai, buvo norima parodyti, kokia katalikybė yra didi.</a:t>
            </a:r>
          </a:p>
          <a:p>
            <a:endParaRPr lang="lt-LT" dirty="0"/>
          </a:p>
        </p:txBody>
      </p:sp>
      <p:pic>
        <p:nvPicPr>
          <p:cNvPr id="7" name="Picture 14" descr="02c0909"/>
          <p:cNvPicPr>
            <a:picLocks noGrp="1" noChangeAspect="1" noChangeArrowheads="1"/>
          </p:cNvPicPr>
          <p:nvPr>
            <p:ph sz="half" idx="2"/>
          </p:nvPr>
        </p:nvPicPr>
        <p:blipFill>
          <a:blip r:embed="rId2" cstate="print"/>
          <a:srcRect/>
          <a:stretch>
            <a:fillRect/>
          </a:stretch>
        </p:blipFill>
        <p:spPr bwMode="auto">
          <a:xfrm>
            <a:off x="4648200" y="2509619"/>
            <a:ext cx="4038600" cy="270712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pic>
        <p:nvPicPr>
          <p:cNvPr id="5" name="Content Placeholder 4" descr="4.jpg"/>
          <p:cNvPicPr>
            <a:picLocks noGrp="1" noChangeAspect="1"/>
          </p:cNvPicPr>
          <p:nvPr>
            <p:ph sz="half" idx="1"/>
          </p:nvPr>
        </p:nvPicPr>
        <p:blipFill>
          <a:blip r:embed="rId2" cstate="print"/>
          <a:stretch>
            <a:fillRect/>
          </a:stretch>
        </p:blipFill>
        <p:spPr>
          <a:xfrm>
            <a:off x="1403648" y="3068960"/>
            <a:ext cx="5472608" cy="3632443"/>
          </a:xfrm>
        </p:spPr>
      </p:pic>
      <p:pic>
        <p:nvPicPr>
          <p:cNvPr id="6" name="Content Placeholder 5" descr="5.jpg"/>
          <p:cNvPicPr>
            <a:picLocks noGrp="1" noChangeAspect="1"/>
          </p:cNvPicPr>
          <p:nvPr>
            <p:ph sz="half" idx="2"/>
          </p:nvPr>
        </p:nvPicPr>
        <p:blipFill>
          <a:blip r:embed="rId3" cstate="print"/>
          <a:stretch>
            <a:fillRect/>
          </a:stretch>
        </p:blipFill>
        <p:spPr>
          <a:xfrm>
            <a:off x="1547664" y="116632"/>
            <a:ext cx="5112568" cy="2882211"/>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pic>
        <p:nvPicPr>
          <p:cNvPr id="5" name="Picture 7" descr="T628535A"/>
          <p:cNvPicPr>
            <a:picLocks noGrp="1" noChangeAspect="1" noChangeArrowheads="1"/>
          </p:cNvPicPr>
          <p:nvPr>
            <p:ph sz="half" idx="1"/>
          </p:nvPr>
        </p:nvPicPr>
        <p:blipFill>
          <a:blip r:embed="rId2" cstate="print"/>
          <a:srcRect/>
          <a:stretch>
            <a:fillRect/>
          </a:stretch>
        </p:blipFill>
        <p:spPr>
          <a:xfrm>
            <a:off x="152681" y="2132856"/>
            <a:ext cx="4545201" cy="3384376"/>
          </a:xfrm>
          <a:noFill/>
        </p:spPr>
      </p:pic>
      <p:pic>
        <p:nvPicPr>
          <p:cNvPr id="6" name="Picture 9" descr="en_arch3"/>
          <p:cNvPicPr>
            <a:picLocks noGrp="1" noChangeAspect="1" noChangeArrowheads="1"/>
          </p:cNvPicPr>
          <p:nvPr>
            <p:ph sz="half" idx="2"/>
          </p:nvPr>
        </p:nvPicPr>
        <p:blipFill>
          <a:blip r:embed="rId3" cstate="print"/>
          <a:srcRect/>
          <a:stretch>
            <a:fillRect/>
          </a:stretch>
        </p:blipFill>
        <p:spPr bwMode="auto">
          <a:xfrm>
            <a:off x="4932040" y="1124744"/>
            <a:ext cx="3869020" cy="5146411"/>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smtClean="0"/>
              <a:t>Baroko dailė</a:t>
            </a:r>
            <a:endParaRPr lang="lt-LT" dirty="0"/>
          </a:p>
        </p:txBody>
      </p:sp>
      <p:sp>
        <p:nvSpPr>
          <p:cNvPr id="8" name="Content Placeholder 7"/>
          <p:cNvSpPr>
            <a:spLocks noGrp="1"/>
          </p:cNvSpPr>
          <p:nvPr>
            <p:ph idx="1"/>
          </p:nvPr>
        </p:nvSpPr>
        <p:spPr/>
        <p:txBody>
          <a:bodyPr/>
          <a:lstStyle/>
          <a:p>
            <a:pPr>
              <a:buNone/>
            </a:pPr>
            <a:r>
              <a:rPr lang="lt-LT" dirty="0" smtClean="0"/>
              <a:t>Baroko tapyboje yra smarkiai žaidžiama su šviesos ir tamsos kontrastais, todėl šio laikotarpio paveikslai yra išskirtiniai. Pagrindiniai veikėjai ir veiksmo vieta yra apšviesti, visa kita glūdi tamsoje. </a:t>
            </a:r>
          </a:p>
          <a:p>
            <a:pPr>
              <a:buNone/>
            </a:pPr>
            <a:r>
              <a:rPr lang="lt-LT" dirty="0" smtClean="0"/>
              <a:t>Baroko tapyba davė pagrindus, ypač šį kontrastą, vėliau pasirodžiusiąjam stiliuj – Rokoko. </a:t>
            </a:r>
          </a:p>
          <a:p>
            <a:pPr>
              <a:buNone/>
            </a:pPr>
            <a:r>
              <a:rPr lang="lt-LT" dirty="0" smtClean="0"/>
              <a:t>Italijoje ir Ispanijoje Baroko tapybos reikšmė buvo panaši kaip ir architektūros – norima parodyti, kokia Katalikybė iš tiesų yra didi.</a:t>
            </a:r>
          </a:p>
          <a:p>
            <a:pPr>
              <a:buNone/>
            </a:pPr>
            <a:endParaRPr lang="lt-LT"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t-LT" dirty="0" smtClean="0"/>
              <a:t> </a:t>
            </a:r>
            <a:endParaRPr lang="lt-LT" dirty="0"/>
          </a:p>
        </p:txBody>
      </p:sp>
      <p:sp>
        <p:nvSpPr>
          <p:cNvPr id="5" name="Content Placeholder 4"/>
          <p:cNvSpPr>
            <a:spLocks noGrp="1"/>
          </p:cNvSpPr>
          <p:nvPr>
            <p:ph sz="half" idx="1"/>
          </p:nvPr>
        </p:nvSpPr>
        <p:spPr>
          <a:xfrm>
            <a:off x="457200" y="764704"/>
            <a:ext cx="4038600" cy="5361459"/>
          </a:xfrm>
        </p:spPr>
        <p:txBody>
          <a:bodyPr>
            <a:normAutofit fontScale="92500" lnSpcReduction="20000"/>
          </a:bodyPr>
          <a:lstStyle/>
          <a:p>
            <a:pPr>
              <a:buNone/>
            </a:pPr>
            <a:r>
              <a:rPr lang="lt-LT" dirty="0" smtClean="0"/>
              <a:t>Katalikiškose šalyse tapytojus rėmė pati bažnyčia, todėl tapytojų karjera buvo ypač populiari. </a:t>
            </a:r>
          </a:p>
          <a:p>
            <a:pPr>
              <a:buNone/>
            </a:pPr>
            <a:r>
              <a:rPr lang="lt-LT" dirty="0" smtClean="0"/>
              <a:t>Kitose šalyse buvo labiau akcentuojamasi į aliejinių dažų naudojimą ir šviesos-tamsos kontrastą. </a:t>
            </a:r>
          </a:p>
          <a:p>
            <a:pPr>
              <a:buNone/>
            </a:pPr>
            <a:r>
              <a:rPr lang="lt-LT" dirty="0" smtClean="0"/>
              <a:t>Vis tik, kairėje esanti Berninio skulptūra “Šventos Teresės ekstazė”, buvo uždrausta Vatikano kaip per daug erotiškas kūrinys.</a:t>
            </a:r>
            <a:endParaRPr lang="lt-LT" dirty="0"/>
          </a:p>
        </p:txBody>
      </p:sp>
      <p:pic>
        <p:nvPicPr>
          <p:cNvPr id="7" name="Content Placeholder 6"/>
          <p:cNvPicPr>
            <a:picLocks noGrp="1" noChangeAspect="1" noChangeArrowheads="1"/>
          </p:cNvPicPr>
          <p:nvPr>
            <p:ph sz="half" idx="2"/>
          </p:nvPr>
        </p:nvPicPr>
        <p:blipFill>
          <a:blip r:embed="rId2" cstate="print"/>
          <a:srcRect/>
          <a:stretch>
            <a:fillRect/>
          </a:stretch>
        </p:blipFill>
        <p:spPr bwMode="auto">
          <a:xfrm>
            <a:off x="5004048" y="836712"/>
            <a:ext cx="3137631" cy="4525963"/>
          </a:xfrm>
          <a:prstGeom prst="rect">
            <a:avLst/>
          </a:prstGeom>
          <a:noFill/>
          <a:ln w="19050">
            <a:solidFill>
              <a:schemeClr val="bg1"/>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Daugiau Berninio darbų. Stengiamasi parodyti kūnų ir judesių grožį.</a:t>
            </a:r>
            <a:endParaRPr lang="lt-LT" dirty="0"/>
          </a:p>
        </p:txBody>
      </p:sp>
      <p:pic>
        <p:nvPicPr>
          <p:cNvPr id="5" name="Picture 9" descr="Bernini-Rape_of_Proserpina"/>
          <p:cNvPicPr>
            <a:picLocks noGrp="1" noChangeAspect="1" noChangeArrowheads="1"/>
          </p:cNvPicPr>
          <p:nvPr>
            <p:ph sz="half" idx="1"/>
          </p:nvPr>
        </p:nvPicPr>
        <p:blipFill>
          <a:blip r:embed="rId2" cstate="print"/>
          <a:srcRect/>
          <a:stretch>
            <a:fillRect/>
          </a:stretch>
        </p:blipFill>
        <p:spPr bwMode="auto">
          <a:xfrm>
            <a:off x="683568" y="1700808"/>
            <a:ext cx="3479832" cy="4748948"/>
          </a:xfrm>
          <a:prstGeom prst="rect">
            <a:avLst/>
          </a:prstGeom>
          <a:noFill/>
          <a:ln w="9525">
            <a:noFill/>
            <a:miter lim="800000"/>
            <a:headEnd/>
            <a:tailEnd/>
          </a:ln>
        </p:spPr>
      </p:pic>
      <p:pic>
        <p:nvPicPr>
          <p:cNvPr id="6" name="Content Placeholder 5" descr="bernda"/>
          <p:cNvPicPr>
            <a:picLocks noGrp="1" noChangeAspect="1" noChangeArrowheads="1"/>
          </p:cNvPicPr>
          <p:nvPr>
            <p:ph sz="half" idx="2"/>
          </p:nvPr>
        </p:nvPicPr>
        <p:blipFill>
          <a:blip r:embed="rId3" cstate="print"/>
          <a:srcRect/>
          <a:stretch>
            <a:fillRect/>
          </a:stretch>
        </p:blipFill>
        <p:spPr bwMode="auto">
          <a:xfrm>
            <a:off x="5076056" y="1772816"/>
            <a:ext cx="3187298" cy="45259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Mikelandželas Karavagis</a:t>
            </a:r>
            <a:endParaRPr lang="lt-LT" dirty="0"/>
          </a:p>
        </p:txBody>
      </p:sp>
      <p:sp>
        <p:nvSpPr>
          <p:cNvPr id="3" name="Content Placeholder 2"/>
          <p:cNvSpPr>
            <a:spLocks noGrp="1"/>
          </p:cNvSpPr>
          <p:nvPr>
            <p:ph sz="half" idx="1"/>
          </p:nvPr>
        </p:nvSpPr>
        <p:spPr/>
        <p:txBody>
          <a:bodyPr>
            <a:normAutofit fontScale="92500"/>
          </a:bodyPr>
          <a:lstStyle/>
          <a:p>
            <a:pPr>
              <a:buNone/>
            </a:pPr>
            <a:r>
              <a:rPr lang="lt-LT" dirty="0" smtClean="0"/>
              <a:t>Buvo vienas iš tokių, kuris ypač mėgo atskleisti paveikslo dramą žaisdamas šviesos ir tamsos efektais.</a:t>
            </a:r>
          </a:p>
          <a:p>
            <a:pPr>
              <a:buNone/>
            </a:pPr>
            <a:r>
              <a:rPr lang="lt-LT" dirty="0" smtClean="0"/>
              <a:t>Šviesą interpretavo kaip Dievo ar rojaus apsireiškimą.</a:t>
            </a:r>
          </a:p>
          <a:p>
            <a:pPr>
              <a:buNone/>
            </a:pPr>
            <a:r>
              <a:rPr lang="lt-LT" dirty="0" smtClean="0"/>
              <a:t>Taip pat nevengė graikų ir romėnų figūrų savo piešiniuose.</a:t>
            </a:r>
            <a:endParaRPr lang="lt-LT" dirty="0"/>
          </a:p>
        </p:txBody>
      </p:sp>
      <p:pic>
        <p:nvPicPr>
          <p:cNvPr id="5" name="Picture 5" descr="caravaggio_amor"/>
          <p:cNvPicPr>
            <a:picLocks noGrp="1" noChangeAspect="1" noChangeArrowheads="1"/>
          </p:cNvPicPr>
          <p:nvPr>
            <p:ph sz="half" idx="2"/>
          </p:nvPr>
        </p:nvPicPr>
        <p:blipFill>
          <a:blip r:embed="rId2" cstate="print"/>
          <a:srcRect/>
          <a:stretch>
            <a:fillRect/>
          </a:stretch>
        </p:blipFill>
        <p:spPr bwMode="auto">
          <a:xfrm>
            <a:off x="5046259" y="1600200"/>
            <a:ext cx="3242481" cy="45259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pic>
        <p:nvPicPr>
          <p:cNvPr id="5" name="Picture 8" descr="bacchus"/>
          <p:cNvPicPr>
            <a:picLocks noGrp="1" noChangeAspect="1" noChangeArrowheads="1"/>
          </p:cNvPicPr>
          <p:nvPr>
            <p:ph sz="half" idx="1"/>
          </p:nvPr>
        </p:nvPicPr>
        <p:blipFill>
          <a:blip r:embed="rId2" cstate="print"/>
          <a:srcRect/>
          <a:stretch>
            <a:fillRect/>
          </a:stretch>
        </p:blipFill>
        <p:spPr>
          <a:xfrm>
            <a:off x="539551" y="1568046"/>
            <a:ext cx="3819023" cy="4525250"/>
          </a:xfrm>
          <a:noFill/>
        </p:spPr>
      </p:pic>
      <p:pic>
        <p:nvPicPr>
          <p:cNvPr id="6" name="Content Placeholder 5" descr="caravaggio_st_paul"/>
          <p:cNvPicPr>
            <a:picLocks noGrp="1" noChangeAspect="1" noChangeArrowheads="1"/>
          </p:cNvPicPr>
          <p:nvPr>
            <p:ph sz="half" idx="2"/>
          </p:nvPr>
        </p:nvPicPr>
        <p:blipFill>
          <a:blip r:embed="rId3" cstate="print"/>
          <a:srcRect/>
          <a:stretch>
            <a:fillRect/>
          </a:stretch>
        </p:blipFill>
        <p:spPr bwMode="auto">
          <a:xfrm>
            <a:off x="4644008" y="1556792"/>
            <a:ext cx="3425053" cy="4525963"/>
          </a:xfrm>
          <a:prstGeom prst="rect">
            <a:avLst/>
          </a:prstGeom>
          <a:noFill/>
          <a:ln w="9525">
            <a:noFill/>
            <a:miter lim="800000"/>
            <a:headEnd/>
            <a:tailEnd/>
          </a:ln>
        </p:spPr>
      </p:pic>
      <p:sp>
        <p:nvSpPr>
          <p:cNvPr id="7" name="TextBox 6"/>
          <p:cNvSpPr txBox="1"/>
          <p:nvPr/>
        </p:nvSpPr>
        <p:spPr>
          <a:xfrm>
            <a:off x="6300192" y="6165304"/>
            <a:ext cx="2520280" cy="646331"/>
          </a:xfrm>
          <a:prstGeom prst="rect">
            <a:avLst/>
          </a:prstGeom>
          <a:noFill/>
        </p:spPr>
        <p:txBody>
          <a:bodyPr wrap="square" rtlCol="0">
            <a:spAutoFit/>
          </a:bodyPr>
          <a:lstStyle/>
          <a:p>
            <a:r>
              <a:rPr lang="lt-LT" dirty="0" smtClean="0"/>
              <a:t>Pastebėkite, iš kur sklinda šviesa.</a:t>
            </a:r>
            <a:endParaRPr lang="lt-LT" dirty="0"/>
          </a:p>
        </p:txBody>
      </p:sp>
      <p:sp>
        <p:nvSpPr>
          <p:cNvPr id="9" name="Up Arrow 8"/>
          <p:cNvSpPr/>
          <p:nvPr/>
        </p:nvSpPr>
        <p:spPr>
          <a:xfrm>
            <a:off x="7740352" y="5229200"/>
            <a:ext cx="45719" cy="864096"/>
          </a:xfrm>
          <a:prstGeom prst="up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lt-L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sp>
        <p:nvSpPr>
          <p:cNvPr id="4" name="Content Placeholder 3"/>
          <p:cNvSpPr>
            <a:spLocks noGrp="1"/>
          </p:cNvSpPr>
          <p:nvPr>
            <p:ph sz="half" idx="2"/>
          </p:nvPr>
        </p:nvSpPr>
        <p:spPr/>
        <p:txBody>
          <a:bodyPr/>
          <a:lstStyle/>
          <a:p>
            <a:pPr>
              <a:buNone/>
            </a:pPr>
            <a:r>
              <a:rPr lang="lt-LT" dirty="0" smtClean="0"/>
              <a:t>Vėlgi, ryškinamos tik svarbiausios piešinio detalės, norima, kad dėmesys būtų kreipiamas ne į foną, o tik į veikėjus. Visa kita už jų – praktiškai juoda.</a:t>
            </a:r>
            <a:endParaRPr lang="lt-LT" dirty="0"/>
          </a:p>
        </p:txBody>
      </p:sp>
      <p:pic>
        <p:nvPicPr>
          <p:cNvPr id="5" name="Picture 6" descr="st_peter"/>
          <p:cNvPicPr>
            <a:picLocks noGrp="1" noChangeAspect="1" noChangeArrowheads="1"/>
          </p:cNvPicPr>
          <p:nvPr>
            <p:ph sz="half" idx="1"/>
          </p:nvPr>
        </p:nvPicPr>
        <p:blipFill>
          <a:blip r:embed="rId2" cstate="print"/>
          <a:srcRect/>
          <a:stretch>
            <a:fillRect/>
          </a:stretch>
        </p:blipFill>
        <p:spPr bwMode="auto">
          <a:xfrm>
            <a:off x="683568" y="1557031"/>
            <a:ext cx="3526749" cy="453626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“Izaoko aukojimas”</a:t>
            </a:r>
            <a:endParaRPr lang="lt-LT" dirty="0"/>
          </a:p>
        </p:txBody>
      </p:sp>
      <p:sp>
        <p:nvSpPr>
          <p:cNvPr id="4" name="Content Placeholder 3"/>
          <p:cNvSpPr>
            <a:spLocks noGrp="1"/>
          </p:cNvSpPr>
          <p:nvPr>
            <p:ph sz="half" idx="2"/>
          </p:nvPr>
        </p:nvSpPr>
        <p:spPr/>
        <p:txBody>
          <a:bodyPr/>
          <a:lstStyle/>
          <a:p>
            <a:pPr>
              <a:buNone/>
            </a:pPr>
            <a:r>
              <a:rPr lang="lt-LT" dirty="0" smtClean="0"/>
              <a:t> </a:t>
            </a:r>
            <a:endParaRPr lang="lt-LT" dirty="0"/>
          </a:p>
        </p:txBody>
      </p:sp>
      <p:pic>
        <p:nvPicPr>
          <p:cNvPr id="5" name="Picture 5" descr="caravaggio_isaac"/>
          <p:cNvPicPr>
            <a:picLocks noGrp="1" noChangeAspect="1" noChangeArrowheads="1"/>
          </p:cNvPicPr>
          <p:nvPr>
            <p:ph sz="half" idx="1"/>
          </p:nvPr>
        </p:nvPicPr>
        <p:blipFill>
          <a:blip r:embed="rId2" cstate="print"/>
          <a:srcRect/>
          <a:stretch>
            <a:fillRect/>
          </a:stretch>
        </p:blipFill>
        <p:spPr bwMode="auto">
          <a:xfrm>
            <a:off x="1403648" y="1700808"/>
            <a:ext cx="6336704" cy="490007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Baroko muzika</a:t>
            </a:r>
            <a:endParaRPr lang="lt-LT" dirty="0"/>
          </a:p>
        </p:txBody>
      </p:sp>
      <p:sp>
        <p:nvSpPr>
          <p:cNvPr id="5" name="Content Placeholder 4"/>
          <p:cNvSpPr>
            <a:spLocks noGrp="1"/>
          </p:cNvSpPr>
          <p:nvPr>
            <p:ph idx="1"/>
          </p:nvPr>
        </p:nvSpPr>
        <p:spPr/>
        <p:txBody>
          <a:bodyPr>
            <a:normAutofit/>
          </a:bodyPr>
          <a:lstStyle/>
          <a:p>
            <a:pPr>
              <a:buNone/>
            </a:pPr>
            <a:r>
              <a:rPr lang="lt-LT" dirty="0" smtClean="0"/>
              <a:t>Baroko muzika pirmiausiai pradmenis gavo Italijoje ir tik tada paplito visoje Europoje. Ji yra labai iškilminga, didinga, gausi įvairių pagražinimų, pradedami mėgti chorai ir stiprių balsų solistai. Kaip ir kitose meno šakose, viskas labai stipru ir iškilminga. Paplito labai didelės apimties kūriniai: operos. To meto garsiausi kompozitoriai buvo </a:t>
            </a:r>
            <a:r>
              <a:rPr lang="lt-LT" dirty="0" smtClean="0">
                <a:hlinkClick r:id="rId2"/>
              </a:rPr>
              <a:t>Antonijus Vivaldis</a:t>
            </a:r>
            <a:r>
              <a:rPr lang="lt-LT" dirty="0" smtClean="0"/>
              <a:t>, Džordžas Frydrichas Hendelis, Johanas Štrausas, Antonijus Stradivarijus.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Baroko Literatūra</a:t>
            </a:r>
            <a:endParaRPr lang="lt-LT" dirty="0"/>
          </a:p>
        </p:txBody>
      </p:sp>
      <p:sp>
        <p:nvSpPr>
          <p:cNvPr id="3" name="Content Placeholder 2"/>
          <p:cNvSpPr>
            <a:spLocks noGrp="1"/>
          </p:cNvSpPr>
          <p:nvPr>
            <p:ph idx="1"/>
          </p:nvPr>
        </p:nvSpPr>
        <p:spPr/>
        <p:txBody>
          <a:bodyPr/>
          <a:lstStyle/>
          <a:p>
            <a:pPr>
              <a:buNone/>
            </a:pPr>
            <a:r>
              <a:rPr lang="lt-LT" dirty="0" smtClean="0"/>
              <a:t>Baroko literatūra pradėjo formuotis jau XVI amžiaus pabaigoje, Italijoje. XVII amžiuje išplito visoje Europoje. Kaip ir kitose meno šakose, Baroko literatūrai būdingi milžiniški kontrastai, disonansai, religija, sumišusi su mistika bei humoru. Dėmesys telkiamas į žmogaus egzestiansializmą, būtį, kreipiamas dėmesys į žmogaus mirties klausimą. Teikė naują reikšmę Antikiniams mitams, jungė juos su bibliniais motyvais.</a:t>
            </a: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Labiausiai paplitę literatūros žanrai</a:t>
            </a:r>
            <a:endParaRPr lang="lt-LT" dirty="0"/>
          </a:p>
        </p:txBody>
      </p:sp>
      <p:sp>
        <p:nvSpPr>
          <p:cNvPr id="3" name="Content Placeholder 2"/>
          <p:cNvSpPr>
            <a:spLocks noGrp="1"/>
          </p:cNvSpPr>
          <p:nvPr>
            <p:ph idx="1"/>
          </p:nvPr>
        </p:nvSpPr>
        <p:spPr/>
        <p:txBody>
          <a:bodyPr/>
          <a:lstStyle/>
          <a:p>
            <a:pPr>
              <a:buFont typeface="Wingdings" pitchFamily="2" charset="2"/>
              <a:buChar char="v"/>
            </a:pPr>
            <a:r>
              <a:rPr lang="lt-LT" dirty="0" smtClean="0"/>
              <a:t>Lyrika;</a:t>
            </a:r>
          </a:p>
          <a:p>
            <a:pPr>
              <a:buFont typeface="Wingdings" pitchFamily="2" charset="2"/>
              <a:buChar char="v"/>
            </a:pPr>
            <a:r>
              <a:rPr lang="lt-LT" dirty="0" smtClean="0"/>
              <a:t>Riterinis fantastinis epas;</a:t>
            </a:r>
          </a:p>
          <a:p>
            <a:pPr>
              <a:buFont typeface="Wingdings" pitchFamily="2" charset="2"/>
              <a:buChar char="v"/>
            </a:pPr>
            <a:r>
              <a:rPr lang="lt-LT" dirty="0" smtClean="0"/>
              <a:t>Alegorinis ir meilės romanas;</a:t>
            </a:r>
          </a:p>
          <a:p>
            <a:pPr>
              <a:buFont typeface="Wingdings" pitchFamily="2" charset="2"/>
              <a:buChar char="v"/>
            </a:pPr>
            <a:r>
              <a:rPr lang="lt-LT" dirty="0" smtClean="0"/>
              <a:t>Religinė, rūmų, liaudies turgaus aikščių drama;</a:t>
            </a:r>
          </a:p>
          <a:p>
            <a:pPr>
              <a:buFont typeface="Wingdings" pitchFamily="2" charset="2"/>
              <a:buChar char="v"/>
            </a:pPr>
            <a:r>
              <a:rPr lang="lt-LT" dirty="0" smtClean="0"/>
              <a:t>Siaubo tragedija.</a:t>
            </a: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Moljeras</a:t>
            </a:r>
            <a:endParaRPr lang="lt-LT" dirty="0"/>
          </a:p>
        </p:txBody>
      </p:sp>
      <p:sp>
        <p:nvSpPr>
          <p:cNvPr id="4" name="Content Placeholder 3"/>
          <p:cNvSpPr>
            <a:spLocks noGrp="1"/>
          </p:cNvSpPr>
          <p:nvPr>
            <p:ph sz="half" idx="1"/>
          </p:nvPr>
        </p:nvSpPr>
        <p:spPr/>
        <p:txBody>
          <a:bodyPr/>
          <a:lstStyle/>
          <a:p>
            <a:pPr>
              <a:buNone/>
            </a:pPr>
            <a:r>
              <a:rPr lang="lt-LT" dirty="0" smtClean="0"/>
              <a:t> </a:t>
            </a:r>
            <a:endParaRPr lang="lt-LT" dirty="0"/>
          </a:p>
        </p:txBody>
      </p:sp>
      <p:pic>
        <p:nvPicPr>
          <p:cNvPr id="7" name="Content Placeholder 6" descr="moljeras.jpg"/>
          <p:cNvPicPr>
            <a:picLocks noGrp="1" noChangeAspect="1"/>
          </p:cNvPicPr>
          <p:nvPr>
            <p:ph sz="half" idx="2"/>
          </p:nvPr>
        </p:nvPicPr>
        <p:blipFill>
          <a:blip r:embed="rId2" cstate="print"/>
          <a:stretch>
            <a:fillRect/>
          </a:stretch>
        </p:blipFill>
        <p:spPr>
          <a:xfrm>
            <a:off x="2843808" y="1556792"/>
            <a:ext cx="3682130" cy="4536504"/>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lt-LT"/>
          </a:p>
        </p:txBody>
      </p:sp>
      <p:sp>
        <p:nvSpPr>
          <p:cNvPr id="8" name="Content Placeholder 7"/>
          <p:cNvSpPr>
            <a:spLocks noGrp="1"/>
          </p:cNvSpPr>
          <p:nvPr>
            <p:ph idx="1"/>
          </p:nvPr>
        </p:nvSpPr>
        <p:spPr/>
        <p:txBody>
          <a:bodyPr>
            <a:normAutofit fontScale="92500" lnSpcReduction="20000"/>
          </a:bodyPr>
          <a:lstStyle/>
          <a:p>
            <a:pPr>
              <a:buNone/>
            </a:pPr>
            <a:r>
              <a:rPr lang="lt-LT" dirty="0" smtClean="0"/>
              <a:t>Tikras vardas – Žanas Batistas Poklenas. Gimė </a:t>
            </a:r>
            <a:r>
              <a:rPr lang="fi-FI" i="1" dirty="0" smtClean="0"/>
              <a:t>1622 m. sausio 15 d. </a:t>
            </a:r>
            <a:r>
              <a:rPr lang="fi-FI" i="1" u="sng" dirty="0" smtClean="0"/>
              <a:t>Paryžiuje</a:t>
            </a:r>
            <a:r>
              <a:rPr lang="lt-LT" i="1" dirty="0" smtClean="0"/>
              <a:t>. </a:t>
            </a:r>
            <a:r>
              <a:rPr lang="lt-LT" dirty="0" smtClean="0"/>
              <a:t>Dramaturgas, aktorius, teatralas. Vienas garsiausių komedijos meistrų Vakarų Europoje. </a:t>
            </a:r>
          </a:p>
          <a:p>
            <a:pPr>
              <a:buNone/>
            </a:pPr>
            <a:r>
              <a:rPr lang="lt-LT" dirty="0" smtClean="0"/>
              <a:t>Moljeras – literatūrinės prancūzų komedijos pradininkas ir vienas žymiausių kūrėjų. Jo komedijoms būdinga emocionalumas ir kartu intelektualumas, veiksmo gyvumas.</a:t>
            </a:r>
          </a:p>
          <a:p>
            <a:pPr>
              <a:buNone/>
            </a:pPr>
            <a:r>
              <a:rPr lang="lt-LT" dirty="0" smtClean="0"/>
              <a:t>Ankstyvosios Moljero pjesės – nedidelės komedijos, plėtojančios liaudies farso ir komedijos </a:t>
            </a:r>
            <a:r>
              <a:rPr lang="lt-LT" i="1" dirty="0" smtClean="0"/>
              <a:t>del arte</a:t>
            </a:r>
            <a:r>
              <a:rPr lang="lt-LT" dirty="0" smtClean="0"/>
              <a:t> tradicijas. Komedijoje „Pakvaišėlis“ Moljeras sukūrė tarno </a:t>
            </a:r>
            <a:r>
              <a:rPr lang="lt-LT" i="1" dirty="0" smtClean="0"/>
              <a:t>Maskarilio</a:t>
            </a:r>
            <a:r>
              <a:rPr lang="lt-LT" dirty="0" smtClean="0"/>
              <a:t> – gudrių ir sąmojingų tarnų galerijos pradininko – paveikslą.</a:t>
            </a:r>
          </a:p>
          <a:p>
            <a:pPr>
              <a:buNone/>
            </a:pPr>
            <a:endParaRPr lang="lt-LT"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Kūriniai</a:t>
            </a:r>
            <a:endParaRPr lang="lt-LT" dirty="0"/>
          </a:p>
        </p:txBody>
      </p:sp>
      <p:sp>
        <p:nvSpPr>
          <p:cNvPr id="3" name="Content Placeholder 2"/>
          <p:cNvSpPr>
            <a:spLocks noGrp="1"/>
          </p:cNvSpPr>
          <p:nvPr>
            <p:ph idx="1"/>
          </p:nvPr>
        </p:nvSpPr>
        <p:spPr/>
        <p:txBody>
          <a:bodyPr>
            <a:normAutofit fontScale="70000" lnSpcReduction="20000"/>
          </a:bodyPr>
          <a:lstStyle/>
          <a:p>
            <a:r>
              <a:rPr lang="lt-LT" b="1" dirty="0" smtClean="0"/>
              <a:t>Komedijos</a:t>
            </a:r>
            <a:r>
              <a:rPr lang="lt-LT" dirty="0" smtClean="0"/>
              <a:t>:</a:t>
            </a:r>
          </a:p>
          <a:p>
            <a:pPr lvl="1"/>
            <a:r>
              <a:rPr lang="lt-LT" dirty="0" smtClean="0"/>
              <a:t>„Pakvaišėlis“ (1655)</a:t>
            </a:r>
          </a:p>
          <a:p>
            <a:pPr lvl="1"/>
            <a:r>
              <a:rPr lang="lt-LT" dirty="0" smtClean="0"/>
              <a:t>„Meilės ginčas“ (1656)</a:t>
            </a:r>
          </a:p>
          <a:p>
            <a:pPr lvl="1"/>
            <a:r>
              <a:rPr lang="lt-LT" dirty="0" smtClean="0"/>
              <a:t>„Juokingosios pamaivos“ (1659)</a:t>
            </a:r>
          </a:p>
          <a:p>
            <a:pPr lvl="1"/>
            <a:r>
              <a:rPr lang="lt-LT" dirty="0" smtClean="0"/>
              <a:t>„Vyrų mokykla“ (1661)</a:t>
            </a:r>
          </a:p>
          <a:p>
            <a:pPr lvl="1"/>
            <a:r>
              <a:rPr lang="lt-LT" dirty="0" smtClean="0"/>
              <a:t>„Žmonų mokykla“ (1662)</a:t>
            </a:r>
          </a:p>
          <a:p>
            <a:pPr lvl="1"/>
            <a:r>
              <a:rPr lang="lt-LT" dirty="0" smtClean="0"/>
              <a:t>„Tartiufas“ (1664)</a:t>
            </a:r>
          </a:p>
          <a:p>
            <a:pPr lvl="1"/>
            <a:r>
              <a:rPr lang="lt-LT" dirty="0" smtClean="0"/>
              <a:t>„Don Žuanas“ (1665)</a:t>
            </a:r>
          </a:p>
          <a:p>
            <a:pPr lvl="1"/>
            <a:r>
              <a:rPr lang="lt-LT" dirty="0" smtClean="0"/>
              <a:t>„Mizantropas“ (1666)</a:t>
            </a:r>
          </a:p>
          <a:p>
            <a:pPr lvl="1"/>
            <a:r>
              <a:rPr lang="lt-LT" dirty="0" smtClean="0"/>
              <a:t>„Šykštuolis“ (1668)</a:t>
            </a:r>
          </a:p>
          <a:p>
            <a:pPr lvl="1"/>
            <a:r>
              <a:rPr lang="lt-LT" dirty="0" smtClean="0"/>
              <a:t>„Miestelėnas bajoras“ (1670)</a:t>
            </a:r>
          </a:p>
          <a:p>
            <a:pPr lvl="1"/>
            <a:r>
              <a:rPr lang="lt-LT" dirty="0" smtClean="0"/>
              <a:t>„Skapeno klastos“ (1671)</a:t>
            </a:r>
          </a:p>
          <a:p>
            <a:pPr lvl="1"/>
            <a:r>
              <a:rPr lang="lt-LT" dirty="0" smtClean="0"/>
              <a:t>„Tariamasis ligonis“ (1673)</a:t>
            </a:r>
          </a:p>
          <a:p>
            <a:r>
              <a:rPr lang="lt-LT" b="1" dirty="0" smtClean="0"/>
              <a:t>Pjesės</a:t>
            </a:r>
            <a:r>
              <a:rPr lang="lt-LT" dirty="0" smtClean="0"/>
              <a:t>:</a:t>
            </a:r>
          </a:p>
          <a:p>
            <a:pPr lvl="1"/>
            <a:r>
              <a:rPr lang="lt-LT" dirty="0" smtClean="0"/>
              <a:t>„Žmonų mokyklos kritika“ (1663)</a:t>
            </a:r>
          </a:p>
          <a:p>
            <a:pPr lvl="1"/>
            <a:r>
              <a:rPr lang="lt-LT" dirty="0" smtClean="0"/>
              <a:t>„Versalio ekspromtas“ (1663)</a:t>
            </a:r>
          </a:p>
          <a:p>
            <a:pPr>
              <a:buNone/>
            </a:pPr>
            <a:endParaRPr lang="lt-L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Dž. Marino</a:t>
            </a:r>
            <a:endParaRPr lang="lt-LT" dirty="0"/>
          </a:p>
        </p:txBody>
      </p:sp>
      <p:sp>
        <p:nvSpPr>
          <p:cNvPr id="3" name="Content Placeholder 2"/>
          <p:cNvSpPr>
            <a:spLocks noGrp="1"/>
          </p:cNvSpPr>
          <p:nvPr>
            <p:ph idx="1"/>
          </p:nvPr>
        </p:nvSpPr>
        <p:spPr/>
        <p:txBody>
          <a:bodyPr>
            <a:normAutofit/>
          </a:bodyPr>
          <a:lstStyle/>
          <a:p>
            <a:pPr>
              <a:buNone/>
            </a:pPr>
            <a:r>
              <a:rPr lang="lt-LT" dirty="0" smtClean="0"/>
              <a:t>Italų Baroko viršūnę pasiekė Dž. Marino lyrika. Marinas padarė didžiulę įtaką italį, ispanų, prancūzų ir vokiečių Baroko poezijai bei prozai. Originali jo kūryba dar vadinama </a:t>
            </a:r>
            <a:r>
              <a:rPr lang="lt-LT" i="1" u="sng" dirty="0" smtClean="0"/>
              <a:t>marinizmu</a:t>
            </a:r>
            <a:r>
              <a:rPr lang="lt-LT" dirty="0" smtClean="0"/>
              <a:t>.</a:t>
            </a:r>
          </a:p>
          <a:p>
            <a:pPr>
              <a:buNone/>
            </a:pPr>
            <a:r>
              <a:rPr lang="lt-LT" dirty="0" smtClean="0"/>
              <a:t>Marinizmas - poezijos srovė, kuriai būdinga meilės motyvai, išdailinta įmantri forma, sudėtingos metaforos, alegorijos, patetiškumas.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Kūriniai</a:t>
            </a:r>
            <a:endParaRPr lang="lt-LT" dirty="0"/>
          </a:p>
        </p:txBody>
      </p:sp>
      <p:sp>
        <p:nvSpPr>
          <p:cNvPr id="3" name="Content Placeholder 2"/>
          <p:cNvSpPr>
            <a:spLocks noGrp="1"/>
          </p:cNvSpPr>
          <p:nvPr>
            <p:ph idx="1"/>
          </p:nvPr>
        </p:nvSpPr>
        <p:spPr/>
        <p:txBody>
          <a:bodyPr/>
          <a:lstStyle/>
          <a:p>
            <a:pPr>
              <a:buFont typeface="Wingdings" pitchFamily="2" charset="2"/>
              <a:buChar char="v"/>
            </a:pPr>
            <a:r>
              <a:rPr lang="lt-LT" dirty="0" smtClean="0"/>
              <a:t>Lyrika:</a:t>
            </a:r>
          </a:p>
          <a:p>
            <a:pPr>
              <a:buNone/>
            </a:pPr>
            <a:r>
              <a:rPr lang="lt-LT" b="1" dirty="0" smtClean="0"/>
              <a:t>    * </a:t>
            </a:r>
            <a:r>
              <a:rPr lang="lt-LT" dirty="0" smtClean="0"/>
              <a:t>Lyra;</a:t>
            </a:r>
          </a:p>
          <a:p>
            <a:pPr>
              <a:buNone/>
            </a:pPr>
            <a:r>
              <a:rPr lang="lt-LT" dirty="0" smtClean="0"/>
              <a:t>    * Epitalamos.</a:t>
            </a:r>
          </a:p>
          <a:p>
            <a:pPr>
              <a:buFont typeface="Wingdings" pitchFamily="2" charset="2"/>
              <a:buChar char="v"/>
            </a:pPr>
            <a:r>
              <a:rPr lang="lt-LT" dirty="0" smtClean="0"/>
              <a:t>Poemos:</a:t>
            </a:r>
          </a:p>
          <a:p>
            <a:pPr>
              <a:buNone/>
            </a:pPr>
            <a:r>
              <a:rPr lang="lt-LT" dirty="0" smtClean="0"/>
              <a:t>    * Adonis;</a:t>
            </a:r>
          </a:p>
          <a:p>
            <a:pPr>
              <a:buNone/>
            </a:pPr>
            <a:r>
              <a:rPr lang="lt-LT" dirty="0" smtClean="0"/>
              <a:t>    * Kūdikių išžudymas.</a:t>
            </a:r>
          </a:p>
          <a:p>
            <a:pPr>
              <a:buFont typeface="Wingdings" pitchFamily="2" charset="2"/>
              <a:buChar char="v"/>
            </a:pPr>
            <a:r>
              <a:rPr lang="lt-LT" dirty="0" smtClean="0"/>
              <a:t>Įvairūs prozos kūriniai.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0" dirty="0" smtClean="0"/>
              <a:t>Motiejus Kazimieras Sarbievijus</a:t>
            </a:r>
            <a:endParaRPr lang="lt-LT" b="0" dirty="0"/>
          </a:p>
        </p:txBody>
      </p:sp>
      <p:pic>
        <p:nvPicPr>
          <p:cNvPr id="4" name="Content Placeholder 3" descr="sarbievijus.jpg"/>
          <p:cNvPicPr>
            <a:picLocks noGrp="1" noChangeAspect="1"/>
          </p:cNvPicPr>
          <p:nvPr>
            <p:ph idx="1"/>
          </p:nvPr>
        </p:nvPicPr>
        <p:blipFill>
          <a:blip r:embed="rId2" cstate="print"/>
          <a:stretch>
            <a:fillRect/>
          </a:stretch>
        </p:blipFill>
        <p:spPr>
          <a:xfrm>
            <a:off x="2806303" y="1600200"/>
            <a:ext cx="3531394" cy="4708525"/>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lt-LT" dirty="0"/>
          </a:p>
        </p:txBody>
      </p:sp>
      <p:sp>
        <p:nvSpPr>
          <p:cNvPr id="3" name="Content Placeholder 2"/>
          <p:cNvSpPr>
            <a:spLocks noGrp="1"/>
          </p:cNvSpPr>
          <p:nvPr>
            <p:ph idx="1"/>
          </p:nvPr>
        </p:nvSpPr>
        <p:spPr>
          <a:xfrm>
            <a:off x="457200" y="1600200"/>
            <a:ext cx="8229600" cy="5141168"/>
          </a:xfrm>
        </p:spPr>
        <p:txBody>
          <a:bodyPr>
            <a:normAutofit fontScale="85000" lnSpcReduction="10000"/>
          </a:bodyPr>
          <a:lstStyle/>
          <a:p>
            <a:pPr>
              <a:buNone/>
            </a:pPr>
            <a:r>
              <a:rPr lang="lt-LT" dirty="0" smtClean="0"/>
              <a:t>Gimė 1595 metais, Lenkijoje. Rašė lotynų kalba, buvo populiarus Europoje XVII amžiaus Europoje. </a:t>
            </a:r>
          </a:p>
          <a:p>
            <a:pPr>
              <a:buNone/>
            </a:pPr>
            <a:r>
              <a:rPr lang="lt-LT" dirty="0" smtClean="0"/>
              <a:t>1625 metais išleido savo pirmąjį kūrinį “Lyrikos knygos” Kelne. Buvo išleista apie 50 leidimų. </a:t>
            </a:r>
          </a:p>
          <a:p>
            <a:pPr>
              <a:buNone/>
            </a:pPr>
            <a:r>
              <a:rPr lang="lt-LT" dirty="0" smtClean="0"/>
              <a:t>Dalį savo gyvenimo praleidžia Italijoje, Romoje. Antikinė architektūra, dailės darbai padaro labai didelę įtaką jo kūrybai. Romoje parašyti eilėraščiai buvo įtraukti į pirmąjį M.K. Sarbievijaus rikinį “Trys lyrikos knygos”. </a:t>
            </a:r>
          </a:p>
          <a:p>
            <a:pPr>
              <a:buNone/>
            </a:pPr>
            <a:r>
              <a:rPr lang="lt-LT" dirty="0" smtClean="0"/>
              <a:t>1626–1635 m. parašyti ir išleisti visi svarbiausi M. K. Sarbievijaus kūriniai. Tai antikinių ar biblinių tekstų parodijos ir palinodijos.</a:t>
            </a:r>
          </a:p>
          <a:p>
            <a:pPr>
              <a:buNone/>
            </a:pPr>
            <a:r>
              <a:rPr lang="lt-LT" dirty="0" smtClean="0"/>
              <a:t>1627 m. Motiejus Sarbievijus parašė studiją „Pagonių dievai“, kurioje, be senovės lietuvių mitologijos, pateikia žinių apie dangaus kūnų garbinimą.</a:t>
            </a:r>
          </a:p>
          <a:p>
            <a:pPr>
              <a:buNone/>
            </a:pPr>
            <a:endParaRPr lang="lt-L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
            </a:r>
            <a:br>
              <a:rPr lang="lt-LT" dirty="0" smtClean="0"/>
            </a:br>
            <a:r>
              <a:rPr lang="lt-LT" dirty="0" smtClean="0"/>
              <a:t>Apibendrinimas</a:t>
            </a:r>
            <a:endParaRPr lang="lt-LT" dirty="0"/>
          </a:p>
        </p:txBody>
      </p:sp>
      <p:sp>
        <p:nvSpPr>
          <p:cNvPr id="3" name="Content Placeholder 2"/>
          <p:cNvSpPr>
            <a:spLocks noGrp="1"/>
          </p:cNvSpPr>
          <p:nvPr>
            <p:ph idx="1"/>
          </p:nvPr>
        </p:nvSpPr>
        <p:spPr/>
        <p:txBody>
          <a:bodyPr/>
          <a:lstStyle/>
          <a:p>
            <a:pPr>
              <a:buNone/>
            </a:pPr>
            <a:r>
              <a:rPr lang="lt-LT" dirty="0" smtClean="0"/>
              <a:t>Barokas – viena išskirtiniausių ir gerai žinomų kultūros šakų. Nors ir aukštinamas grožis, tačiau visada primenamas žmogaus trapumas, mirtis. </a:t>
            </a:r>
          </a:p>
          <a:p>
            <a:pPr>
              <a:buNone/>
            </a:pPr>
            <a:r>
              <a:rPr lang="lt-LT" dirty="0" smtClean="0"/>
              <a:t>Labiausiai žinoma frazė: “Memento mori” – prisimink, kad mirsi. Todėl stengiamasi gyvenimą žemėje papuošti. </a:t>
            </a:r>
          </a:p>
          <a:p>
            <a:pPr>
              <a:buNone/>
            </a:pPr>
            <a:r>
              <a:rPr lang="lt-LT" dirty="0" smtClean="0"/>
              <a:t>Ši šaka labiausiai įsimenama dėl savo pompastiškumo ir noro pasipriešinti Reformacijai bei Klasicizmui.</a:t>
            </a: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170</TotalTime>
  <Words>771</Words>
  <Application>Microsoft Office PowerPoint</Application>
  <PresentationFormat>On-screen Show (4:3)</PresentationFormat>
  <Paragraphs>83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Apex</vt:lpstr>
      <vt:lpstr>Barokas lietuvoje ir pasaulyje</vt:lpstr>
      <vt:lpstr>Kas yra Barokas?</vt:lpstr>
      <vt:lpstr>Architektūra</vt:lpstr>
      <vt:lpstr> </vt:lpstr>
      <vt:lpstr> </vt:lpstr>
      <vt:lpstr>Baroko dailė</vt:lpstr>
      <vt:lpstr> </vt:lpstr>
      <vt:lpstr>Daugiau Berninio darbų. Stengiamasi parodyti kūnų ir judesių grožį.</vt:lpstr>
      <vt:lpstr>Mikelandželas Karavagis</vt:lpstr>
      <vt:lpstr> </vt:lpstr>
      <vt:lpstr> </vt:lpstr>
      <vt:lpstr>“Izaoko aukojimas”</vt:lpstr>
      <vt:lpstr>Baroko muzika</vt:lpstr>
      <vt:lpstr>Baroko Literatūra</vt:lpstr>
      <vt:lpstr>Labiausiai paplitę literatūros žanrai</vt:lpstr>
      <vt:lpstr>Moljeras</vt:lpstr>
      <vt:lpstr>Slide 17</vt:lpstr>
      <vt:lpstr>Kūriniai</vt:lpstr>
      <vt:lpstr>Dž. Marino</vt:lpstr>
      <vt:lpstr>Kūriniai</vt:lpstr>
      <vt:lpstr>Motiejus Kazimieras Sarbievijus</vt:lpstr>
      <vt:lpstr>Biografija</vt:lpstr>
      <vt:lpstr> Apibendrinimas</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Barokas lietuvoje ir pasaulyje</dc:title>
  <dc:creator>Ricardas</dc:creator>
  <cp:lastModifiedBy>Ricardas</cp:lastModifiedBy>
  <cp:revision>17</cp:revision>
  <dcterms:created xsi:type="dcterms:W3CDTF">2010-12-02T18:06:28Z</dcterms:created>
  <dcterms:modified xsi:type="dcterms:W3CDTF">2011-09-05T20:55:18Z</dcterms:modified>
</cp:coreProperties>
</file>