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9" r:id="rId2"/>
    <p:sldId id="257" r:id="rId3"/>
    <p:sldId id="260" r:id="rId4"/>
    <p:sldId id="261" r:id="rId5"/>
    <p:sldId id="256" r:id="rId6"/>
    <p:sldId id="262" r:id="rId7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FE13D853-3F32-465B-B09D-35C3ADFD32F1}" type="datetimeFigureOut">
              <a:rPr lang="lt-LT" smtClean="0"/>
              <a:t>2011.03.16</a:t>
            </a:fld>
            <a:endParaRPr lang="lt-LT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lt-LT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FCF206-D0F8-4C07-ACBE-56B77DF9AD92}" type="slidenum">
              <a:rPr lang="lt-LT" smtClean="0"/>
              <a:t>‹#›</a:t>
            </a:fld>
            <a:endParaRPr lang="lt-L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3D853-3F32-465B-B09D-35C3ADFD32F1}" type="datetimeFigureOut">
              <a:rPr lang="lt-LT" smtClean="0"/>
              <a:t>2011.03.16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0FCF206-D0F8-4C07-ACBE-56B77DF9AD92}" type="slidenum">
              <a:rPr lang="lt-LT" smtClean="0"/>
              <a:t>‹#›</a:t>
            </a:fld>
            <a:endParaRPr lang="lt-LT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3D853-3F32-465B-B09D-35C3ADFD32F1}" type="datetimeFigureOut">
              <a:rPr lang="lt-LT" smtClean="0"/>
              <a:t>2011.03.16</a:t>
            </a:fld>
            <a:endParaRPr lang="lt-LT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10FCF206-D0F8-4C07-ACBE-56B77DF9AD92}" type="slidenum">
              <a:rPr lang="lt-LT" smtClean="0"/>
              <a:t>‹#›</a:t>
            </a:fld>
            <a:endParaRPr lang="lt-LT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FE13D853-3F32-465B-B09D-35C3ADFD32F1}" type="datetimeFigureOut">
              <a:rPr lang="lt-LT" smtClean="0"/>
              <a:t>2011.03.16</a:t>
            </a:fld>
            <a:endParaRPr lang="lt-LT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10FCF206-D0F8-4C07-ACBE-56B77DF9AD92}" type="slidenum">
              <a:rPr lang="lt-LT" smtClean="0"/>
              <a:t>‹#›</a:t>
            </a:fld>
            <a:endParaRPr lang="lt-LT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FE13D853-3F32-465B-B09D-35C3ADFD32F1}" type="datetimeFigureOut">
              <a:rPr lang="lt-LT" smtClean="0"/>
              <a:t>2011.03.16</a:t>
            </a:fld>
            <a:endParaRPr lang="lt-LT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10FCF206-D0F8-4C07-ACBE-56B77DF9AD92}" type="slidenum">
              <a:rPr lang="lt-LT" smtClean="0"/>
              <a:t>‹#›</a:t>
            </a:fld>
            <a:endParaRPr lang="lt-LT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lt-LT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3D853-3F32-465B-B09D-35C3ADFD32F1}" type="datetimeFigureOut">
              <a:rPr lang="lt-LT" smtClean="0"/>
              <a:t>2011.03.16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0FCF206-D0F8-4C07-ACBE-56B77DF9AD92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3D853-3F32-465B-B09D-35C3ADFD32F1}" type="datetimeFigureOut">
              <a:rPr lang="lt-LT" smtClean="0"/>
              <a:t>2011.03.16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FCF206-D0F8-4C07-ACBE-56B77DF9AD92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3D853-3F32-465B-B09D-35C3ADFD32F1}" type="datetimeFigureOut">
              <a:rPr lang="lt-LT" smtClean="0"/>
              <a:t>2011.03.16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0FCF206-D0F8-4C07-ACBE-56B77DF9AD92}" type="slidenum">
              <a:rPr lang="lt-LT" smtClean="0"/>
              <a:t>‹#›</a:t>
            </a:fld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FE13D853-3F32-465B-B09D-35C3ADFD32F1}" type="datetimeFigureOut">
              <a:rPr lang="lt-LT" smtClean="0"/>
              <a:t>2011.03.16</a:t>
            </a:fld>
            <a:endParaRPr lang="lt-LT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10FCF206-D0F8-4C07-ACBE-56B77DF9AD92}" type="slidenum">
              <a:rPr lang="lt-LT" smtClean="0"/>
              <a:t>‹#›</a:t>
            </a:fld>
            <a:endParaRPr lang="lt-LT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lt-L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3D853-3F32-465B-B09D-35C3ADFD32F1}" type="datetimeFigureOut">
              <a:rPr lang="lt-LT" smtClean="0"/>
              <a:t>2011.03.16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CF206-D0F8-4C07-ACBE-56B77DF9AD92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FE13D853-3F32-465B-B09D-35C3ADFD32F1}" type="datetimeFigureOut">
              <a:rPr lang="lt-LT" smtClean="0"/>
              <a:t>2011.03.16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lt-LT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10FCF206-D0F8-4C07-ACBE-56B77DF9AD92}" type="slidenum">
              <a:rPr lang="lt-LT" smtClean="0"/>
              <a:t>‹#›</a:t>
            </a:fld>
            <a:endParaRPr lang="lt-L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FE13D853-3F32-465B-B09D-35C3ADFD32F1}" type="datetimeFigureOut">
              <a:rPr lang="lt-LT" smtClean="0"/>
              <a:t>2011.03.16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lt-LT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0FCF206-D0F8-4C07-ACBE-56B77DF9AD92}" type="slidenum">
              <a:rPr lang="lt-LT" smtClean="0"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ualgiman.dtiltas.lt/priebalsiu_supanasejimas.htm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332657"/>
            <a:ext cx="7846640" cy="792087"/>
          </a:xfrm>
        </p:spPr>
        <p:txBody>
          <a:bodyPr>
            <a:normAutofit/>
          </a:bodyPr>
          <a:lstStyle/>
          <a:p>
            <a:r>
              <a:rPr lang="lt-LT" dirty="0" smtClean="0"/>
              <a:t>Kartoju fonetiką</a:t>
            </a:r>
            <a:endParaRPr lang="lt-L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980728"/>
            <a:ext cx="7776864" cy="5400600"/>
          </a:xfrm>
        </p:spPr>
        <p:txBody>
          <a:bodyPr>
            <a:normAutofit/>
          </a:bodyPr>
          <a:lstStyle/>
          <a:p>
            <a:pPr algn="l"/>
            <a:r>
              <a:rPr lang="lt-LT" sz="2800" dirty="0" smtClean="0"/>
              <a:t>Garsų visuma sudaro garsyną.</a:t>
            </a:r>
          </a:p>
          <a:p>
            <a:pPr algn="l"/>
            <a:r>
              <a:rPr lang="lt-LT" sz="2800" dirty="0" smtClean="0"/>
              <a:t>Lietuvių kalboje yra </a:t>
            </a:r>
            <a:r>
              <a:rPr lang="lt-LT" sz="2800" i="1" dirty="0" smtClean="0"/>
              <a:t>11 balsių </a:t>
            </a:r>
            <a:r>
              <a:rPr lang="lt-LT" sz="2800" dirty="0" smtClean="0"/>
              <a:t>ir </a:t>
            </a:r>
            <a:r>
              <a:rPr lang="lt-LT" sz="2800" i="1" dirty="0" smtClean="0"/>
              <a:t>45 priebalsiai</a:t>
            </a:r>
            <a:r>
              <a:rPr lang="lt-LT" sz="2800" dirty="0" smtClean="0"/>
              <a:t>.</a:t>
            </a:r>
          </a:p>
          <a:p>
            <a:pPr algn="l"/>
            <a:r>
              <a:rPr lang="lt-LT" sz="2800" dirty="0"/>
              <a:t>Raidė </a:t>
            </a:r>
            <a:r>
              <a:rPr lang="lt-LT" sz="2800" i="1" dirty="0"/>
              <a:t>i</a:t>
            </a:r>
            <a:r>
              <a:rPr lang="lt-LT" sz="2800" dirty="0"/>
              <a:t>, eidama minkštumo ženklu, atskiro garso nesudaro: </a:t>
            </a:r>
            <a:r>
              <a:rPr lang="lt-LT" sz="2800" dirty="0" smtClean="0"/>
              <a:t> žodyje</a:t>
            </a:r>
            <a:r>
              <a:rPr lang="lt-LT" sz="2800" b="1" dirty="0"/>
              <a:t> </a:t>
            </a:r>
            <a:r>
              <a:rPr lang="lt-LT" sz="2800" b="1" i="1" dirty="0"/>
              <a:t>žiogas</a:t>
            </a:r>
            <a:r>
              <a:rPr lang="lt-LT" sz="2800" dirty="0"/>
              <a:t> </a:t>
            </a:r>
            <a:r>
              <a:rPr lang="lt-LT" sz="2800" dirty="0" smtClean="0"/>
              <a:t>yra </a:t>
            </a:r>
            <a:r>
              <a:rPr lang="lt-LT" sz="2800" dirty="0"/>
              <a:t>6 raidės, bet tik 5 garsai, žodyje</a:t>
            </a:r>
            <a:r>
              <a:rPr lang="lt-LT" sz="2800" b="1" dirty="0"/>
              <a:t> </a:t>
            </a:r>
            <a:r>
              <a:rPr lang="lt-LT" sz="2800" b="1" i="1" dirty="0"/>
              <a:t>žiūriu</a:t>
            </a:r>
            <a:r>
              <a:rPr lang="lt-LT" sz="2800" dirty="0"/>
              <a:t> yra 6 raidės, bet tik 4 garsai.</a:t>
            </a:r>
          </a:p>
          <a:p>
            <a:pPr algn="l"/>
            <a:r>
              <a:rPr lang="lt-LT" sz="2800" dirty="0"/>
              <a:t>Priebalsiai </a:t>
            </a:r>
            <a:r>
              <a:rPr lang="lt-LT" sz="2800" i="1" dirty="0"/>
              <a:t>c, č</a:t>
            </a:r>
            <a:r>
              <a:rPr lang="lt-LT" sz="2800" dirty="0"/>
              <a:t> yra sudėtiniai garsai – </a:t>
            </a:r>
            <a:r>
              <a:rPr lang="lt-LT" sz="2800" b="1" dirty="0"/>
              <a:t>afrikatos </a:t>
            </a:r>
            <a:r>
              <a:rPr lang="lt-LT" sz="2800" dirty="0"/>
              <a:t>(= </a:t>
            </a:r>
            <a:r>
              <a:rPr lang="lt-LT" sz="2800" i="1" dirty="0"/>
              <a:t>ts</a:t>
            </a:r>
            <a:r>
              <a:rPr lang="lt-LT" sz="2800" dirty="0"/>
              <a:t>, </a:t>
            </a:r>
            <a:r>
              <a:rPr lang="lt-LT" sz="2800" i="1" dirty="0"/>
              <a:t>tš</a:t>
            </a:r>
            <a:r>
              <a:rPr lang="lt-LT" sz="2800" dirty="0"/>
              <a:t>). Tokie pat sudėtiniai garsai (afrikatos) yra </a:t>
            </a:r>
            <a:r>
              <a:rPr lang="lt-LT" sz="2800" i="1" dirty="0"/>
              <a:t>dz</a:t>
            </a:r>
            <a:r>
              <a:rPr lang="lt-LT" sz="2800" dirty="0"/>
              <a:t>, </a:t>
            </a:r>
            <a:r>
              <a:rPr lang="lt-LT" sz="2800" i="1" dirty="0"/>
              <a:t>dž </a:t>
            </a:r>
            <a:r>
              <a:rPr lang="lt-LT" sz="2800" dirty="0"/>
              <a:t>(</a:t>
            </a:r>
            <a:r>
              <a:rPr lang="lt-LT" sz="2800" i="1" dirty="0"/>
              <a:t>dz</a:t>
            </a:r>
            <a:r>
              <a:rPr lang="lt-LT" sz="2800" dirty="0"/>
              <a:t> = </a:t>
            </a:r>
            <a:r>
              <a:rPr lang="lt-LT" sz="2800" i="1" dirty="0"/>
              <a:t>d</a:t>
            </a:r>
            <a:r>
              <a:rPr lang="lt-LT" sz="2800" dirty="0"/>
              <a:t> + </a:t>
            </a:r>
            <a:r>
              <a:rPr lang="lt-LT" sz="2800" i="1" dirty="0"/>
              <a:t>z</a:t>
            </a:r>
            <a:r>
              <a:rPr lang="lt-LT" sz="2800" dirty="0"/>
              <a:t>; </a:t>
            </a:r>
            <a:r>
              <a:rPr lang="lt-LT" sz="2800" i="1" dirty="0"/>
              <a:t>dž</a:t>
            </a:r>
            <a:r>
              <a:rPr lang="lt-LT" sz="2800" dirty="0"/>
              <a:t> = </a:t>
            </a:r>
            <a:r>
              <a:rPr lang="lt-LT" sz="2800" i="1" dirty="0"/>
              <a:t>d</a:t>
            </a:r>
            <a:r>
              <a:rPr lang="lt-LT" sz="2800" dirty="0"/>
              <a:t> + </a:t>
            </a:r>
            <a:r>
              <a:rPr lang="lt-LT" sz="2800" i="1" dirty="0"/>
              <a:t>ž</a:t>
            </a:r>
            <a:r>
              <a:rPr lang="lt-LT" sz="2800" dirty="0"/>
              <a:t>), tik jie visada žymimi dviem raidėmis, o tariami kaip vienas priebalsinis dvigarsis.</a:t>
            </a:r>
          </a:p>
          <a:p>
            <a:pPr algn="l"/>
            <a:endParaRPr lang="lt-LT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Kasparas\Desktop\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60648"/>
            <a:ext cx="8548739" cy="62920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692696"/>
            <a:ext cx="8291264" cy="724942"/>
          </a:xfrm>
        </p:spPr>
        <p:txBody>
          <a:bodyPr>
            <a:normAutofit fontScale="90000"/>
          </a:bodyPr>
          <a:lstStyle/>
          <a:p>
            <a:r>
              <a:rPr lang="lt-LT" b="1" dirty="0">
                <a:hlinkClick r:id="rId2"/>
              </a:rPr>
              <a:t>Priebalsių asimiliacija (supanašėjimas)</a:t>
            </a:r>
            <a:r>
              <a:rPr lang="lt-LT" b="1" dirty="0"/>
              <a:t/>
            </a:r>
            <a:br>
              <a:rPr lang="lt-LT" b="1" dirty="0"/>
            </a:b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lt-LT" b="1" dirty="0"/>
              <a:t>Asimiliacija – vieno garso supanašėjimas su kitu.</a:t>
            </a:r>
          </a:p>
          <a:p>
            <a:r>
              <a:rPr lang="lt-LT" dirty="0"/>
              <a:t>1. Tariant žodį, duslieji priebalsiai </a:t>
            </a:r>
            <a:r>
              <a:rPr lang="lt-LT" i="1" dirty="0"/>
              <a:t>[p], [t], [k], [s], [š] </a:t>
            </a:r>
            <a:r>
              <a:rPr lang="lt-LT" dirty="0"/>
              <a:t>prieš skardžiuosius</a:t>
            </a:r>
            <a:r>
              <a:rPr lang="lt-LT" i="1" dirty="0"/>
              <a:t> [b], [d], [g], [z], [ž] </a:t>
            </a:r>
            <a:r>
              <a:rPr lang="lt-LT" dirty="0"/>
              <a:t>suskardėja: </a:t>
            </a:r>
            <a:r>
              <a:rPr lang="lt-LT" i="1" dirty="0"/>
              <a:t>apdaras</a:t>
            </a:r>
            <a:r>
              <a:rPr lang="lt-LT" dirty="0"/>
              <a:t> tariame</a:t>
            </a:r>
            <a:r>
              <a:rPr lang="lt-LT" b="1" dirty="0"/>
              <a:t> </a:t>
            </a:r>
            <a:r>
              <a:rPr lang="lt-LT" i="1" dirty="0"/>
              <a:t>abdaras</a:t>
            </a:r>
            <a:r>
              <a:rPr lang="lt-LT" dirty="0"/>
              <a:t>, </a:t>
            </a:r>
            <a:r>
              <a:rPr lang="lt-LT" i="1" dirty="0"/>
              <a:t>atgarsis – adgarsis</a:t>
            </a:r>
            <a:r>
              <a:rPr lang="lt-LT" dirty="0"/>
              <a:t>,</a:t>
            </a:r>
            <a:r>
              <a:rPr lang="lt-LT" i="1" dirty="0"/>
              <a:t>sukdamas – sugdamas, kasdamas – kazdamas, išgirsti – ižgirst</a:t>
            </a:r>
            <a:r>
              <a:rPr lang="lt-LT" dirty="0"/>
              <a:t>i ir pan.</a:t>
            </a:r>
          </a:p>
          <a:p>
            <a:r>
              <a:rPr lang="lt-LT" dirty="0"/>
              <a:t>2. Tariant žodį, skardieji priebalsiai </a:t>
            </a:r>
            <a:r>
              <a:rPr lang="lt-LT" i="1" dirty="0"/>
              <a:t>[b], [d], [g], [z], [ž]</a:t>
            </a:r>
            <a:r>
              <a:rPr lang="lt-LT" dirty="0"/>
              <a:t> prieš dusliuosius </a:t>
            </a:r>
            <a:r>
              <a:rPr lang="lt-LT" i="1" dirty="0"/>
              <a:t>[p], [t], [k], [s], [š]</a:t>
            </a:r>
            <a:r>
              <a:rPr lang="lt-LT" dirty="0"/>
              <a:t> suduslėja: </a:t>
            </a:r>
            <a:r>
              <a:rPr lang="lt-LT" i="1" dirty="0"/>
              <a:t>dirbti </a:t>
            </a:r>
            <a:r>
              <a:rPr lang="lt-LT" dirty="0"/>
              <a:t>tariame </a:t>
            </a:r>
            <a:r>
              <a:rPr lang="lt-LT" i="1" dirty="0"/>
              <a:t>dirpti,</a:t>
            </a:r>
            <a:r>
              <a:rPr lang="lt-LT" dirty="0"/>
              <a:t> </a:t>
            </a:r>
            <a:r>
              <a:rPr lang="lt-LT" i="1" dirty="0"/>
              <a:t>medkirtys – metkirtys, sirgti – sirkti, zyzti – zysti, vežti – vešti</a:t>
            </a:r>
            <a:r>
              <a:rPr lang="lt-LT" dirty="0"/>
              <a:t> ir pan.</a:t>
            </a:r>
          </a:p>
          <a:p>
            <a:endParaRPr lang="lt-LT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67544" y="1484784"/>
            <a:ext cx="8280920" cy="4968552"/>
          </a:xfrm>
        </p:spPr>
        <p:txBody>
          <a:bodyPr>
            <a:normAutofit/>
          </a:bodyPr>
          <a:lstStyle/>
          <a:p>
            <a:r>
              <a:rPr lang="lt-LT" dirty="0" smtClean="0"/>
              <a:t>3. Tariant žodį, priebalsis </a:t>
            </a:r>
            <a:r>
              <a:rPr lang="lt-LT" i="1" dirty="0" smtClean="0"/>
              <a:t>z</a:t>
            </a:r>
            <a:r>
              <a:rPr lang="lt-LT" dirty="0" smtClean="0"/>
              <a:t> prieš </a:t>
            </a:r>
            <a:r>
              <a:rPr lang="lt-LT" i="1" dirty="0" smtClean="0"/>
              <a:t>č</a:t>
            </a:r>
            <a:r>
              <a:rPr lang="lt-LT" dirty="0" smtClean="0"/>
              <a:t> virsta </a:t>
            </a:r>
            <a:r>
              <a:rPr lang="lt-LT" i="1" dirty="0" smtClean="0"/>
              <a:t>š</a:t>
            </a:r>
            <a:r>
              <a:rPr lang="lt-LT" dirty="0" smtClean="0"/>
              <a:t>: </a:t>
            </a:r>
            <a:r>
              <a:rPr lang="lt-LT" i="1" dirty="0" smtClean="0"/>
              <a:t>mokesčiai</a:t>
            </a:r>
            <a:r>
              <a:rPr lang="lt-LT" dirty="0" smtClean="0"/>
              <a:t> tariame </a:t>
            </a:r>
            <a:r>
              <a:rPr lang="lt-LT" i="1" dirty="0" smtClean="0"/>
              <a:t>mokeščiai, mesčiau – meščiau, pėsčias – pėščias</a:t>
            </a:r>
            <a:r>
              <a:rPr lang="lt-LT" dirty="0" smtClean="0"/>
              <a:t> ir pan.</a:t>
            </a:r>
          </a:p>
          <a:p>
            <a:r>
              <a:rPr lang="lt-LT" dirty="0" smtClean="0"/>
              <a:t>4. Tariant žodį, priebalsis</a:t>
            </a:r>
            <a:r>
              <a:rPr lang="lt-LT" i="1" dirty="0" smtClean="0"/>
              <a:t> z</a:t>
            </a:r>
            <a:r>
              <a:rPr lang="lt-LT" dirty="0" smtClean="0"/>
              <a:t> prieš </a:t>
            </a:r>
            <a:r>
              <a:rPr lang="lt-LT" i="1" dirty="0" smtClean="0"/>
              <a:t>dž</a:t>
            </a:r>
            <a:r>
              <a:rPr lang="lt-LT" dirty="0" smtClean="0"/>
              <a:t> virsta </a:t>
            </a:r>
            <a:r>
              <a:rPr lang="lt-LT" i="1" dirty="0" smtClean="0"/>
              <a:t>ž: vabzdžiai </a:t>
            </a:r>
            <a:r>
              <a:rPr lang="lt-LT" dirty="0" smtClean="0"/>
              <a:t>tariame </a:t>
            </a:r>
            <a:r>
              <a:rPr lang="lt-LT" i="1" dirty="0" smtClean="0"/>
              <a:t>vabždžiai, pavyzdžiai – pavyždžiai</a:t>
            </a:r>
            <a:r>
              <a:rPr lang="lt-LT" dirty="0" smtClean="0"/>
              <a:t> ir pan.</a:t>
            </a:r>
          </a:p>
          <a:p>
            <a:r>
              <a:rPr lang="lt-LT" dirty="0" smtClean="0"/>
              <a:t>5. Susidūrus priebalsiams </a:t>
            </a:r>
            <a:r>
              <a:rPr lang="lt-LT" i="1" dirty="0" smtClean="0"/>
              <a:t>[s], [š], [z], [ž] </a:t>
            </a:r>
            <a:r>
              <a:rPr lang="lt-LT" dirty="0" smtClean="0"/>
              <a:t>vyksta ypatinga asimiliacija(susiliejimas): tariamas paskutinis priebalsis: </a:t>
            </a:r>
            <a:r>
              <a:rPr lang="lt-LT" i="1" dirty="0" smtClean="0"/>
              <a:t>užsienis – usienis, užšoko –</a:t>
            </a:r>
            <a:r>
              <a:rPr lang="lt-LT" dirty="0" smtClean="0"/>
              <a:t> </a:t>
            </a:r>
            <a:r>
              <a:rPr lang="lt-LT" i="1" dirty="0" smtClean="0"/>
              <a:t>ušoko, pusšimtis – pušimtis, pusseserė – puseserė, užžiebė – užiebė.</a:t>
            </a:r>
            <a:endParaRPr lang="lt-LT" dirty="0" smtClean="0"/>
          </a:p>
          <a:p>
            <a:endParaRPr lang="lt-LT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188641"/>
            <a:ext cx="8062664" cy="792087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Fonetinis žodžių nagrinėjimas</a:t>
            </a:r>
            <a:endParaRPr lang="lt-L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1560" y="1052736"/>
            <a:ext cx="8064896" cy="5544616"/>
          </a:xfrm>
        </p:spPr>
        <p:txBody>
          <a:bodyPr>
            <a:normAutofit lnSpcReduction="10000"/>
          </a:bodyPr>
          <a:lstStyle/>
          <a:p>
            <a:endParaRPr lang="lt-LT" dirty="0"/>
          </a:p>
          <a:p>
            <a:pPr algn="l"/>
            <a:r>
              <a:rPr lang="lt-LT" dirty="0"/>
              <a:t> </a:t>
            </a:r>
            <a:r>
              <a:rPr lang="lt-LT" sz="3600" i="1" dirty="0"/>
              <a:t>br</a:t>
            </a:r>
            <a:r>
              <a:rPr lang="lt-LT" sz="3600" b="1" i="1" dirty="0"/>
              <a:t>ė́</a:t>
            </a:r>
            <a:r>
              <a:rPr lang="lt-LT" sz="3600" i="1" dirty="0"/>
              <a:t>žti</a:t>
            </a:r>
            <a:r>
              <a:rPr lang="lt-LT" sz="3600" dirty="0"/>
              <a:t> – 2 skiem. (</a:t>
            </a:r>
            <a:r>
              <a:rPr lang="lt-LT" sz="3600" i="1" dirty="0"/>
              <a:t>br</a:t>
            </a:r>
            <a:r>
              <a:rPr lang="lt-LT" sz="3600" b="1" i="1" dirty="0"/>
              <a:t>ė́</a:t>
            </a:r>
            <a:r>
              <a:rPr lang="lt-LT" sz="3600" i="1" dirty="0"/>
              <a:t>ž-ti</a:t>
            </a:r>
            <a:r>
              <a:rPr lang="lt-LT" sz="3600" dirty="0"/>
              <a:t>), 6 g., 6 r.;</a:t>
            </a:r>
          </a:p>
          <a:p>
            <a:pPr algn="l"/>
            <a:r>
              <a:rPr lang="lt-LT" sz="3600" i="1" dirty="0" smtClean="0"/>
              <a:t>b</a:t>
            </a:r>
            <a:r>
              <a:rPr lang="lt-LT" sz="3600" i="1" dirty="0"/>
              <a:t> </a:t>
            </a:r>
            <a:r>
              <a:rPr lang="lt-LT" sz="3600" i="1" dirty="0" smtClean="0"/>
              <a:t>[b’] </a:t>
            </a:r>
            <a:r>
              <a:rPr lang="lt-LT" sz="3600" dirty="0" smtClean="0"/>
              <a:t>– </a:t>
            </a:r>
            <a:r>
              <a:rPr lang="lt-LT" sz="3600" dirty="0"/>
              <a:t>sk</a:t>
            </a:r>
            <a:r>
              <a:rPr lang="lt-LT" sz="3600" dirty="0" smtClean="0"/>
              <a:t>. minkšt. </a:t>
            </a:r>
            <a:r>
              <a:rPr lang="lt-LT" sz="3600" dirty="0"/>
              <a:t>p</a:t>
            </a:r>
            <a:r>
              <a:rPr lang="lt-LT" sz="3600" dirty="0" smtClean="0"/>
              <a:t>rieb.;</a:t>
            </a:r>
            <a:endParaRPr lang="lt-LT" sz="3600" dirty="0"/>
          </a:p>
          <a:p>
            <a:pPr algn="l"/>
            <a:r>
              <a:rPr lang="lt-LT" sz="3600" i="1" dirty="0" smtClean="0"/>
              <a:t>r</a:t>
            </a:r>
            <a:r>
              <a:rPr lang="lt-LT" sz="3600" i="1" dirty="0"/>
              <a:t> </a:t>
            </a:r>
            <a:r>
              <a:rPr lang="lt-LT" sz="3600" i="1" dirty="0" smtClean="0"/>
              <a:t>[r‘] </a:t>
            </a:r>
            <a:r>
              <a:rPr lang="lt-LT" sz="3600" dirty="0" smtClean="0"/>
              <a:t>– </a:t>
            </a:r>
            <a:r>
              <a:rPr lang="lt-LT" sz="3600" dirty="0"/>
              <a:t>sk</a:t>
            </a:r>
            <a:r>
              <a:rPr lang="lt-LT" sz="3600" dirty="0" smtClean="0"/>
              <a:t>. minkšt. prieb.;</a:t>
            </a:r>
            <a:endParaRPr lang="lt-LT" sz="3600" dirty="0"/>
          </a:p>
          <a:p>
            <a:pPr algn="l"/>
            <a:r>
              <a:rPr lang="lt-LT" sz="3600" i="1" dirty="0" smtClean="0"/>
              <a:t>ė</a:t>
            </a:r>
            <a:r>
              <a:rPr lang="lt-LT" sz="3600" i="1" dirty="0"/>
              <a:t> </a:t>
            </a:r>
            <a:r>
              <a:rPr lang="lt-LT" sz="3600" i="1" dirty="0" smtClean="0"/>
              <a:t>[ė]</a:t>
            </a:r>
            <a:r>
              <a:rPr lang="lt-LT" sz="3600" dirty="0" smtClean="0"/>
              <a:t>–</a:t>
            </a:r>
            <a:r>
              <a:rPr lang="lt-LT" sz="3600" dirty="0"/>
              <a:t> ilg. b</a:t>
            </a:r>
            <a:r>
              <a:rPr lang="lt-LT" sz="3600" dirty="0" smtClean="0"/>
              <a:t>., priešakinės eil.;</a:t>
            </a:r>
            <a:endParaRPr lang="lt-LT" sz="3600" dirty="0"/>
          </a:p>
          <a:p>
            <a:pPr algn="l"/>
            <a:r>
              <a:rPr lang="lt-LT" sz="3600" i="1" dirty="0" smtClean="0"/>
              <a:t>ž [ž’]</a:t>
            </a:r>
            <a:r>
              <a:rPr lang="lt-LT" sz="3600" dirty="0"/>
              <a:t> – </a:t>
            </a:r>
            <a:r>
              <a:rPr lang="lt-LT" sz="3600" dirty="0" smtClean="0"/>
              <a:t>dusl. </a:t>
            </a:r>
            <a:r>
              <a:rPr lang="lt-LT" sz="3600" dirty="0"/>
              <a:t>m</a:t>
            </a:r>
            <a:r>
              <a:rPr lang="lt-LT" sz="3600" dirty="0" smtClean="0"/>
              <a:t>inkšt.prieb.;</a:t>
            </a:r>
            <a:endParaRPr lang="lt-LT" sz="3600" dirty="0"/>
          </a:p>
          <a:p>
            <a:pPr algn="l"/>
            <a:r>
              <a:rPr lang="lt-LT" sz="3600" i="1" dirty="0" smtClean="0"/>
              <a:t>t [t’]</a:t>
            </a:r>
            <a:r>
              <a:rPr lang="lt-LT" sz="3600" i="1" dirty="0"/>
              <a:t> </a:t>
            </a:r>
            <a:r>
              <a:rPr lang="lt-LT" sz="3600" dirty="0"/>
              <a:t>– </a:t>
            </a:r>
            <a:r>
              <a:rPr lang="lt-LT" sz="3600" dirty="0" smtClean="0"/>
              <a:t>dusl. minkšt. prieb.;</a:t>
            </a:r>
            <a:endParaRPr lang="lt-LT" sz="3600" dirty="0"/>
          </a:p>
          <a:p>
            <a:pPr algn="l"/>
            <a:r>
              <a:rPr lang="lt-LT" sz="3600" i="1" dirty="0" smtClean="0"/>
              <a:t>i[i]</a:t>
            </a:r>
            <a:r>
              <a:rPr lang="lt-LT" sz="3600" i="1" dirty="0"/>
              <a:t> </a:t>
            </a:r>
            <a:r>
              <a:rPr lang="lt-LT" sz="3600" dirty="0"/>
              <a:t>– tr. b</a:t>
            </a:r>
            <a:r>
              <a:rPr lang="lt-LT" sz="3600" dirty="0" smtClean="0"/>
              <a:t>., priešakinės eil.;</a:t>
            </a:r>
            <a:endParaRPr lang="lt-LT" sz="3600" dirty="0"/>
          </a:p>
          <a:p>
            <a:pPr algn="l"/>
            <a:r>
              <a:rPr lang="lt-LT" sz="3600" dirty="0"/>
              <a:t>Rašome </a:t>
            </a:r>
            <a:r>
              <a:rPr lang="lt-LT" sz="3600" b="1" i="1" dirty="0"/>
              <a:t>ž</a:t>
            </a:r>
            <a:r>
              <a:rPr lang="lt-LT" sz="3600" dirty="0"/>
              <a:t>, nes </a:t>
            </a:r>
            <a:r>
              <a:rPr lang="lt-LT" sz="3600" i="1" dirty="0"/>
              <a:t>brė</a:t>
            </a:r>
            <a:r>
              <a:rPr lang="lt-LT" sz="3600" b="1" i="1" dirty="0"/>
              <a:t>ž</a:t>
            </a:r>
            <a:r>
              <a:rPr lang="lt-LT" sz="3600" i="1" dirty="0"/>
              <a:t>ia, brė</a:t>
            </a:r>
            <a:r>
              <a:rPr lang="lt-LT" sz="3600" b="1" i="1" dirty="0"/>
              <a:t>ž</a:t>
            </a:r>
            <a:r>
              <a:rPr lang="lt-LT" sz="3600" i="1" dirty="0"/>
              <a:t>ė</a:t>
            </a:r>
            <a:r>
              <a:rPr lang="lt-LT" sz="3600" dirty="0"/>
              <a:t>.</a:t>
            </a:r>
          </a:p>
          <a:p>
            <a:pPr algn="l"/>
            <a:endParaRPr lang="lt-LT" dirty="0"/>
          </a:p>
          <a:p>
            <a:endParaRPr lang="lt-LT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Pakartokime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/>
            <a:r>
              <a:rPr lang="lt-LT" sz="3600" dirty="0" smtClean="0"/>
              <a:t>Fonetiškai išnagrinėkite žodžius:</a:t>
            </a:r>
          </a:p>
          <a:p>
            <a:pPr algn="ctr"/>
            <a:r>
              <a:rPr lang="lt-LT" sz="3600" i="1" dirty="0" smtClean="0"/>
              <a:t>išbaigti,</a:t>
            </a:r>
          </a:p>
          <a:p>
            <a:pPr algn="ctr"/>
            <a:r>
              <a:rPr lang="lt-LT" sz="3600" i="1" dirty="0" smtClean="0"/>
              <a:t>lipdo</a:t>
            </a:r>
            <a:r>
              <a:rPr lang="lt-LT" i="1" dirty="0"/>
              <a:t>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172</TotalTime>
  <Words>55</Words>
  <Application>Microsoft Office PowerPoint</Application>
  <PresentationFormat>On-screen Show (4:3)</PresentationFormat>
  <Paragraphs>26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Median</vt:lpstr>
      <vt:lpstr>Kartoju fonetiką</vt:lpstr>
      <vt:lpstr>Slide 2</vt:lpstr>
      <vt:lpstr>Priebalsių asimiliacija (supanašėjimas) </vt:lpstr>
      <vt:lpstr>Slide 4</vt:lpstr>
      <vt:lpstr>Fonetinis žodžių nagrinėjimas</vt:lpstr>
      <vt:lpstr>Pakartokime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Fonetinis žodžių nagrinėjimas</dc:title>
  <dc:creator>Kasparas</dc:creator>
  <cp:lastModifiedBy>Kasparas</cp:lastModifiedBy>
  <cp:revision>18</cp:revision>
  <dcterms:created xsi:type="dcterms:W3CDTF">2011-03-16T16:47:50Z</dcterms:created>
  <dcterms:modified xsi:type="dcterms:W3CDTF">2011-03-16T19:40:16Z</dcterms:modified>
</cp:coreProperties>
</file>