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2" r:id="rId5"/>
    <p:sldId id="263" r:id="rId6"/>
    <p:sldId id="259" r:id="rId7"/>
    <p:sldId id="264" r:id="rId8"/>
    <p:sldId id="265" r:id="rId9"/>
    <p:sldId id="260" r:id="rId10"/>
    <p:sldId id="266" r:id="rId11"/>
    <p:sldId id="267" r:id="rId12"/>
    <p:sldId id="261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0D0D"/>
    <a:srgbClr val="000066"/>
    <a:srgbClr val="660033"/>
    <a:srgbClr val="3333FF"/>
    <a:srgbClr val="2AFA0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013" autoAdjust="0"/>
    <p:restoredTop sz="94660"/>
  </p:normalViewPr>
  <p:slideViewPr>
    <p:cSldViewPr>
      <p:cViewPr varScale="1">
        <p:scale>
          <a:sx n="103" d="100"/>
          <a:sy n="103" d="100"/>
        </p:scale>
        <p:origin x="-19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irelight title.png"/>
          <p:cNvPicPr>
            <a:picLocks noChangeAspect="1"/>
          </p:cNvPicPr>
          <p:nvPr/>
        </p:nvPicPr>
        <p:blipFill>
          <a:blip r:embed="rId2" cstate="print"/>
          <a:srcRect l="43431" t="21353" b="20413"/>
          <a:stretch>
            <a:fillRect/>
          </a:stretch>
        </p:blipFill>
        <p:spPr>
          <a:xfrm>
            <a:off x="0" y="0"/>
            <a:ext cx="36723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1219200"/>
            <a:ext cx="6400800" cy="1600200"/>
          </a:xfrm>
        </p:spPr>
        <p:txBody>
          <a:bodyPr anchor="b" anchorCtr="0"/>
          <a:lstStyle>
            <a:lvl1pPr algn="l">
              <a:defRPr>
                <a:gradFill flip="none" rotWithShape="1">
                  <a:gsLst>
                    <a:gs pos="0">
                      <a:schemeClr val="tx1">
                        <a:alpha val="70000"/>
                      </a:schemeClr>
                    </a:gs>
                    <a:gs pos="50000">
                      <a:schemeClr val="tx1">
                        <a:alpha val="80000"/>
                      </a:schemeClr>
                    </a:gs>
                    <a:gs pos="100000">
                      <a:schemeClr val="tx1">
                        <a:alpha val="90000"/>
                      </a:schemeClr>
                    </a:gs>
                  </a:gsLst>
                  <a:lin ang="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2971800"/>
            <a:ext cx="5715000" cy="12954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>
                        <a:alpha val="70000"/>
                      </a:schemeClr>
                    </a:gs>
                    <a:gs pos="50000">
                      <a:schemeClr val="tx1">
                        <a:alpha val="80000"/>
                      </a:schemeClr>
                    </a:gs>
                    <a:gs pos="100000">
                      <a:schemeClr val="tx1">
                        <a:alpha val="90000"/>
                      </a:schemeClr>
                    </a:gs>
                  </a:gsLst>
                  <a:lin ang="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5943600"/>
            <a:ext cx="2133600" cy="228600"/>
          </a:xfrm>
        </p:spPr>
        <p:txBody>
          <a:bodyPr/>
          <a:lstStyle>
            <a:lvl1pPr algn="l">
              <a:defRPr/>
            </a:lvl1pPr>
          </a:lstStyle>
          <a:p>
            <a:fld id="{6F69044E-5D2A-4CA0-BB42-883D2CBAE929}" type="datetime1">
              <a:rPr/>
              <a:pPr/>
              <a:t>3/28/2008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" y="5715000"/>
            <a:ext cx="2667000" cy="228600"/>
          </a:xfrm>
        </p:spPr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8600" y="6248400"/>
            <a:ext cx="533400" cy="228600"/>
          </a:xfrm>
        </p:spPr>
        <p:txBody>
          <a:bodyPr/>
          <a:lstStyle>
            <a:lvl1pPr algn="l">
              <a:defRPr/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2F7DF-926F-40E7-9B2B-D1F53D2E1C5C}" type="datetime1">
              <a:rPr/>
              <a:pPr/>
              <a:t>3/28/2008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irelight section.png"/>
          <p:cNvPicPr>
            <a:picLocks noChangeAspect="1"/>
          </p:cNvPicPr>
          <p:nvPr/>
        </p:nvPicPr>
        <p:blipFill>
          <a:blip r:embed="rId2" cstate="print"/>
          <a:srcRect l="7678" r="8563" b="31688"/>
          <a:stretch>
            <a:fillRect/>
          </a:stretch>
        </p:blipFill>
        <p:spPr>
          <a:xfrm>
            <a:off x="0" y="3048000"/>
            <a:ext cx="9144000" cy="381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6300" y="2057400"/>
            <a:ext cx="7391400" cy="1590675"/>
          </a:xfrm>
        </p:spPr>
        <p:txBody>
          <a:bodyPr anchor="b" anchorCtr="0">
            <a:normAutofit/>
          </a:bodyPr>
          <a:lstStyle>
            <a:lvl1pPr algn="ctr">
              <a:defRPr sz="4400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7546" y="3810000"/>
            <a:ext cx="5388909" cy="1423987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1500"/>
              </a:spcBef>
              <a:buFontTx/>
              <a:buNone/>
              <a:defRPr sz="1800" kern="1200">
                <a:gradFill flip="none" rotWithShape="1">
                  <a:gsLst>
                    <a:gs pos="0">
                      <a:schemeClr val="tx1">
                        <a:alpha val="70000"/>
                      </a:schemeClr>
                    </a:gs>
                    <a:gs pos="50000">
                      <a:schemeClr val="tx1">
                        <a:alpha val="80000"/>
                      </a:schemeClr>
                    </a:gs>
                    <a:gs pos="100000">
                      <a:schemeClr val="tx1">
                        <a:alpha val="90000"/>
                      </a:schemeClr>
                    </a:gs>
                  </a:gsLst>
                  <a:lin ang="0" scaled="0"/>
                  <a:tileRect/>
                </a:gra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D8FEB-8E5E-43C8-A624-2E6E48E6ECFC}" type="datetime1">
              <a:rPr/>
              <a:pPr/>
              <a:t>3/28/2008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1368" y="274638"/>
            <a:ext cx="5681265" cy="14779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057401"/>
            <a:ext cx="2743200" cy="38989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2057401"/>
            <a:ext cx="2743200" cy="38989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63DBF-A449-4C9D-B472-5959E548D7F2}" type="datetime1">
              <a:rPr/>
              <a:pPr/>
              <a:t>3/28/2008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1368" y="274638"/>
            <a:ext cx="5681265" cy="14779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1967753"/>
            <a:ext cx="2743200" cy="639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2819400"/>
            <a:ext cx="2743200" cy="31369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1967753"/>
            <a:ext cx="2743200" cy="639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2819400"/>
            <a:ext cx="2743200" cy="31369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F5D0-5EBE-4B75-9D49-39A56D67876E}" type="datetime1">
              <a:rPr/>
              <a:pPr/>
              <a:t>3/28/2008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6A0FF-41E3-48D8-B6B1-AD2DFF309C37}" type="datetime1">
              <a:rPr/>
              <a:pPr/>
              <a:t>3/28/2008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535-5BFE-4C6B-A00E-2CCC3E0C7147}" type="datetime1">
              <a:rPr/>
              <a:pPr/>
              <a:t>3/28/2008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ontent caption.png"/>
          <p:cNvPicPr>
            <a:picLocks noChangeAspect="1"/>
          </p:cNvPicPr>
          <p:nvPr/>
        </p:nvPicPr>
        <p:blipFill>
          <a:blip r:embed="rId2" cstate="print"/>
          <a:srcRect l="11342" t="23079" r="13047"/>
          <a:stretch>
            <a:fillRect/>
          </a:stretch>
        </p:blipFill>
        <p:spPr>
          <a:xfrm>
            <a:off x="0" y="0"/>
            <a:ext cx="9144000" cy="60953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5025" y="438150"/>
            <a:ext cx="2743200" cy="1618488"/>
          </a:xfrm>
        </p:spPr>
        <p:txBody>
          <a:bodyPr anchor="ctr" anchorCtr="0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438150"/>
            <a:ext cx="4419600" cy="5118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439" y="2514600"/>
            <a:ext cx="1985962" cy="23622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ED56-6EAC-4129-98CD-9AD71FD8D485}" type="datetime1">
              <a:rPr/>
              <a:pPr/>
              <a:t>3/28/2008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ntent caption.png"/>
          <p:cNvPicPr>
            <a:picLocks noChangeAspect="1"/>
          </p:cNvPicPr>
          <p:nvPr/>
        </p:nvPicPr>
        <p:blipFill>
          <a:blip r:embed="rId2" cstate="print"/>
          <a:srcRect l="11342" t="23079" r="13047"/>
          <a:stretch>
            <a:fillRect/>
          </a:stretch>
        </p:blipFill>
        <p:spPr>
          <a:xfrm>
            <a:off x="0" y="0"/>
            <a:ext cx="9144000" cy="60953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5025" y="438150"/>
            <a:ext cx="2743200" cy="161925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 spc="0" baseline="0">
                <a:gradFill flip="none" rotWithShape="1">
                  <a:gsLst>
                    <a:gs pos="0">
                      <a:schemeClr val="tx1">
                        <a:alpha val="70000"/>
                      </a:schemeClr>
                    </a:gs>
                    <a:gs pos="50000">
                      <a:schemeClr val="tx1">
                        <a:alpha val="80000"/>
                      </a:schemeClr>
                    </a:gs>
                    <a:gs pos="100000">
                      <a:schemeClr val="tx1">
                        <a:alpha val="90000"/>
                      </a:schemeClr>
                    </a:gs>
                  </a:gsLst>
                  <a:lin ang="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75050" y="685800"/>
            <a:ext cx="5264150" cy="4648200"/>
          </a:xfrm>
          <a:prstGeom prst="ellipse">
            <a:avLst/>
          </a:prstGeom>
          <a:ln w="127000">
            <a:solidFill>
              <a:schemeClr val="tx1">
                <a:alpha val="10000"/>
              </a:schemeClr>
            </a:solidFill>
          </a:ln>
          <a:effectLst>
            <a:innerShdw blurRad="190500">
              <a:prstClr val="black">
                <a:alpha val="75000"/>
              </a:prstClr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2104" y="2514600"/>
            <a:ext cx="1984248" cy="2359152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>
              <a:buNone/>
              <a:defRPr sz="1400" kern="1200">
                <a:gradFill>
                  <a:gsLst>
                    <a:gs pos="0">
                      <a:schemeClr val="tx1">
                        <a:alpha val="70000"/>
                      </a:schemeClr>
                    </a:gs>
                    <a:gs pos="50000">
                      <a:schemeClr val="tx1">
                        <a:alpha val="80000"/>
                      </a:schemeClr>
                    </a:gs>
                    <a:gs pos="100000">
                      <a:schemeClr val="tx1">
                        <a:alpha val="90000"/>
                      </a:schemeClr>
                    </a:gs>
                  </a:gsLst>
                  <a:lin ang="0" scaled="0"/>
                </a:gra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15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37ED7-ED76-43BC-97DB-55B373391E40}" type="datetime1">
              <a:rPr/>
              <a:pPr/>
              <a:t>3/28/2008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1368" y="274638"/>
            <a:ext cx="5681265" cy="14779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4209" y="2057400"/>
            <a:ext cx="5678424" cy="3886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98D6F-16E8-49DC-8FE1-047F0921EDA6}" type="datetime1">
              <a:rPr/>
              <a:pPr/>
              <a:t>3/28/2008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34200" y="533400"/>
            <a:ext cx="1752600" cy="43433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7800" y="533401"/>
            <a:ext cx="5029200" cy="5422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83B5-A467-46A0-A443-9E0EC05634EB}" type="datetime1">
              <a:rPr/>
              <a:pPr/>
              <a:t>3/28/2008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irelight content.png"/>
          <p:cNvPicPr>
            <a:picLocks noChangeAspect="1"/>
          </p:cNvPicPr>
          <p:nvPr/>
        </p:nvPicPr>
        <p:blipFill>
          <a:blip r:embed="rId13" cstate="print"/>
          <a:srcRect l="10260" t="11518" r="6261" b="874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1368" y="274638"/>
            <a:ext cx="5681265" cy="147796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57400" y="2057400"/>
            <a:ext cx="50292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0" y="6477000"/>
            <a:ext cx="2133600" cy="228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1000" kern="1200" spc="0" baseline="0">
                <a:gradFill flip="none" rotWithShape="1">
                  <a:gsLst>
                    <a:gs pos="0">
                      <a:schemeClr val="tx1">
                        <a:alpha val="70000"/>
                      </a:schemeClr>
                    </a:gs>
                    <a:gs pos="50000">
                      <a:schemeClr val="tx1">
                        <a:alpha val="80000"/>
                      </a:schemeClr>
                    </a:gs>
                    <a:gs pos="100000">
                      <a:schemeClr val="tx1">
                        <a:alpha val="90000"/>
                      </a:schemeClr>
                    </a:gs>
                  </a:gsLst>
                  <a:lin ang="0" scaled="0"/>
                  <a:tileRect/>
                </a:gradFill>
                <a:latin typeface="+mn-lt"/>
                <a:ea typeface="+mj-ea"/>
                <a:cs typeface="+mj-cs"/>
              </a:defRPr>
            </a:lvl1pPr>
          </a:lstStyle>
          <a:p>
            <a:fld id="{543E42D7-BE15-40EC-A50A-F1458B5ECD51}" type="datetime1">
              <a:rPr/>
              <a:pPr/>
              <a:t>3/28/2008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77000"/>
            <a:ext cx="2895600" cy="228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000" kern="1200" spc="0" baseline="0">
                <a:gradFill flip="none" rotWithShape="1">
                  <a:gsLst>
                    <a:gs pos="0">
                      <a:schemeClr val="tx1">
                        <a:alpha val="70000"/>
                      </a:schemeClr>
                    </a:gs>
                    <a:gs pos="50000">
                      <a:schemeClr val="tx1">
                        <a:alpha val="80000"/>
                      </a:schemeClr>
                    </a:gs>
                    <a:gs pos="100000">
                      <a:schemeClr val="tx1">
                        <a:alpha val="90000"/>
                      </a:schemeClr>
                    </a:gs>
                  </a:gsLst>
                  <a:lin ang="0" scaled="0"/>
                  <a:tileRect/>
                </a:gradFill>
                <a:latin typeface="+mn-lt"/>
                <a:ea typeface="+mj-ea"/>
                <a:cs typeface="+mj-cs"/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248400"/>
            <a:ext cx="533400" cy="228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1100" kern="1200" spc="0" baseline="0">
                <a:gradFill flip="none" rotWithShape="1">
                  <a:gsLst>
                    <a:gs pos="0">
                      <a:schemeClr val="tx1">
                        <a:alpha val="70000"/>
                      </a:schemeClr>
                    </a:gs>
                    <a:gs pos="50000">
                      <a:schemeClr val="tx1">
                        <a:alpha val="80000"/>
                      </a:schemeClr>
                    </a:gs>
                    <a:gs pos="100000">
                      <a:schemeClr val="tx1">
                        <a:alpha val="90000"/>
                      </a:schemeClr>
                    </a:gs>
                  </a:gsLst>
                  <a:lin ang="0" scaled="0"/>
                  <a:tileRect/>
                </a:gradFill>
                <a:latin typeface="+mn-lt"/>
                <a:ea typeface="+mj-ea"/>
                <a:cs typeface="+mj-cs"/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 spc="0" baseline="0">
          <a:gradFill flip="none" rotWithShape="1"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  <a:tileRect/>
          </a:gra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1500"/>
        </a:spcBef>
        <a:buFontTx/>
        <a:buBlip>
          <a:blip r:embed="rId14"/>
        </a:buBlip>
        <a:defRPr sz="20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1500"/>
        </a:spcBef>
        <a:buFontTx/>
        <a:buBlip>
          <a:blip r:embed="rId15"/>
        </a:buBlip>
        <a:defRPr sz="16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1500"/>
        </a:spcBef>
        <a:buFontTx/>
        <a:buBlip>
          <a:blip r:embed="rId14"/>
        </a:buBlip>
        <a:defRPr sz="16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1500"/>
        </a:spcBef>
        <a:buFontTx/>
        <a:buBlip>
          <a:blip r:embed="rId15"/>
        </a:buBlip>
        <a:defRPr sz="16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1500"/>
        </a:spcBef>
        <a:buFontTx/>
        <a:buBlip>
          <a:blip r:embed="rId14"/>
        </a:buBlip>
        <a:defRPr sz="16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1500"/>
        </a:spcBef>
        <a:buFontTx/>
        <a:buBlip>
          <a:blip r:embed="rId14"/>
        </a:buBlip>
        <a:defRPr sz="16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1500"/>
        </a:spcBef>
        <a:buFontTx/>
        <a:buBlip>
          <a:blip r:embed="rId14"/>
        </a:buBlip>
        <a:defRPr sz="16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1500"/>
        </a:spcBef>
        <a:buFontTx/>
        <a:buBlip>
          <a:blip r:embed="rId14"/>
        </a:buBlip>
        <a:defRPr sz="16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1500"/>
        </a:spcBef>
        <a:buFontTx/>
        <a:buBlip>
          <a:blip r:embed="rId14"/>
        </a:buBlip>
        <a:defRPr sz="16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imantas\Desktop\sisyph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28596" y="571480"/>
            <a:ext cx="85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i="1" dirty="0" smtClean="0"/>
              <a:t>Kokius veikėjų poelgius galite pavadinti lemtingais? Argumentuokite remdamiesi skirtingų istorinių laikotarpių literatūros kūriniais</a:t>
            </a:r>
            <a:endParaRPr lang="lt-LT" dirty="0"/>
          </a:p>
        </p:txBody>
      </p:sp>
      <p:sp>
        <p:nvSpPr>
          <p:cNvPr id="8" name="TextBox 7"/>
          <p:cNvSpPr txBox="1"/>
          <p:nvPr/>
        </p:nvSpPr>
        <p:spPr>
          <a:xfrm>
            <a:off x="3286116" y="5786454"/>
            <a:ext cx="5429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mtClean="0"/>
              <a:t>Eimantas Pocius IV ga 2011 04 18</a:t>
            </a:r>
            <a:endParaRPr lang="lt-L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026" name="Picture 2" descr="C:\Users\Eimantas\Desktop\6064038-l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85786" y="1500174"/>
            <a:ext cx="78581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i="1" dirty="0" smtClean="0">
                <a:solidFill>
                  <a:srgbClr val="2AFA0E"/>
                </a:solidFill>
              </a:rPr>
              <a:t>Ką, per savo trumpą gyvenimą, patiria žmogus?</a:t>
            </a:r>
            <a:r>
              <a:rPr lang="lt-LT" sz="2400" b="1" dirty="0" smtClean="0">
                <a:solidFill>
                  <a:srgbClr val="2AFA0E"/>
                </a:solidFill>
              </a:rPr>
              <a:t>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  <a:cs typeface="Aharoni" pitchFamily="2" charset="-79"/>
              </a:rPr>
              <a:t>(nuosmukiai; pakilimai)</a:t>
            </a:r>
          </a:p>
          <a:p>
            <a:r>
              <a:rPr lang="lt-LT" sz="2400" b="1" i="1" dirty="0" smtClean="0">
                <a:solidFill>
                  <a:srgbClr val="2AFA0E"/>
                </a:solidFill>
              </a:rPr>
              <a:t>Ką jam tenka priimti?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  <a:cs typeface="Aharoni" pitchFamily="2" charset="-79"/>
              </a:rPr>
              <a:t>(sprendimai)</a:t>
            </a:r>
          </a:p>
          <a:p>
            <a:r>
              <a:rPr lang="lt-LT" sz="2400" b="1" i="1" dirty="0" smtClean="0">
                <a:solidFill>
                  <a:srgbClr val="2AFA0E"/>
                </a:solidFill>
              </a:rPr>
              <a:t>Kokie sprendimai tampa lemtingais? </a:t>
            </a:r>
            <a:r>
              <a:rPr lang="lt-LT" sz="2400" i="1" dirty="0" smtClean="0">
                <a:solidFill>
                  <a:srgbClr val="FF0000"/>
                </a:solidFill>
                <a:latin typeface="Berlin Sans FB Demi" pitchFamily="34" charset="0"/>
                <a:cs typeface="Aharoni" pitchFamily="2" charset="-79"/>
              </a:rPr>
              <a:t>(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  <a:cs typeface="Aharoni" pitchFamily="2" charset="-79"/>
              </a:rPr>
              <a:t>dažnas; priimti</a:t>
            </a:r>
            <a:r>
              <a:rPr lang="lt-LT" sz="2400" i="1" dirty="0" smtClean="0">
                <a:solidFill>
                  <a:srgbClr val="FF0000"/>
                </a:solidFill>
                <a:latin typeface="Berlin Sans FB Demi" pitchFamily="34" charset="0"/>
                <a:cs typeface="Aharoni" pitchFamily="2" charset="-79"/>
              </a:rPr>
              <a:t>)</a:t>
            </a:r>
          </a:p>
          <a:p>
            <a:r>
              <a:rPr lang="lt-LT" sz="2400" b="1" i="1" dirty="0" smtClean="0">
                <a:solidFill>
                  <a:srgbClr val="2AFA0E"/>
                </a:solidFill>
              </a:rPr>
              <a:t>Kas dažnai žmogaus gyvenimą paverčia kitokį?</a:t>
            </a:r>
            <a:r>
              <a:rPr lang="lt-LT" sz="2400" i="1" dirty="0" smtClean="0">
                <a:solidFill>
                  <a:srgbClr val="2AFA0E"/>
                </a:solidFill>
              </a:rPr>
              <a:t>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(situacijos, kurių metu tenka rinktis)</a:t>
            </a:r>
          </a:p>
          <a:p>
            <a:r>
              <a:rPr lang="lt-LT" sz="2400" b="1" i="1" dirty="0" smtClean="0">
                <a:solidFill>
                  <a:srgbClr val="2AFA0E"/>
                </a:solidFill>
              </a:rPr>
              <a:t>Kaip galime sužinoti apie lemtingus poelgius, jų priėmimą bei pasikeitusius veikėjų gyvenimus ?</a:t>
            </a:r>
            <a:r>
              <a:rPr lang="lt-LT" sz="2400" b="1" dirty="0" smtClean="0">
                <a:solidFill>
                  <a:srgbClr val="2AFA0E"/>
                </a:solidFill>
              </a:rPr>
              <a:t>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(skaitydami įvairius literatūros kūrinius)</a:t>
            </a:r>
            <a:endParaRPr lang="lt-LT" sz="2400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2051" name="Picture 3" descr="C:\Users\Eimantas\Desktop\Flint_Odyssey_04_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029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71472" y="3786190"/>
            <a:ext cx="82153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i="1" dirty="0" smtClean="0">
                <a:solidFill>
                  <a:srgbClr val="2AFA0E"/>
                </a:solidFill>
              </a:rPr>
              <a:t>Kas neretai žmogui nutinka?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(užklumpa rimta situacija; priverčia rinktis; pasirinkimas būna lemtingas)</a:t>
            </a:r>
          </a:p>
          <a:p>
            <a:r>
              <a:rPr lang="lt-LT" sz="2400" b="1" i="1" dirty="0" smtClean="0">
                <a:solidFill>
                  <a:srgbClr val="2AFA0E"/>
                </a:solidFill>
              </a:rPr>
              <a:t>Ką tenka padaryti norint įgyvendinti savo tikslus ir siekius?</a:t>
            </a:r>
            <a:r>
              <a:rPr lang="lt-LT" sz="2400" b="1" i="1" dirty="0" smtClean="0"/>
              <a:t>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(tenka apsispręsti, kiek dėl jų galima padaryti)</a:t>
            </a:r>
          </a:p>
          <a:p>
            <a:r>
              <a:rPr lang="lt-LT" sz="2400" b="1" i="1" dirty="0" smtClean="0">
                <a:solidFill>
                  <a:srgbClr val="2AFA0E"/>
                </a:solidFill>
              </a:rPr>
              <a:t>Kokiame kūrinyje rašoma apie tokią situaciją?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(Homero poemoje ,,Odisėja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”)</a:t>
            </a:r>
            <a:endParaRPr lang="lt-LT" sz="2400" dirty="0" smtClean="0">
              <a:solidFill>
                <a:srgbClr val="FF0000"/>
              </a:solidFill>
              <a:latin typeface="Berlin Sans FB Demi" pitchFamily="34" charset="0"/>
            </a:endParaRPr>
          </a:p>
        </p:txBody>
      </p:sp>
      <p:pic>
        <p:nvPicPr>
          <p:cNvPr id="2052" name="Picture 4" descr="C:\Users\Eimantas\Desktop\preview_iliada_odisej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57166"/>
            <a:ext cx="2018448" cy="3000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imantas\Desktop\21-Odysseu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282" y="1714488"/>
            <a:ext cx="87154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i="1" dirty="0" smtClean="0">
                <a:solidFill>
                  <a:srgbClr val="2AFA0E"/>
                </a:solidFill>
              </a:rPr>
              <a:t>Apie ką kalbama kūrinyje?</a:t>
            </a:r>
            <a:r>
              <a:rPr lang="lt-LT" sz="2400" i="1" dirty="0" smtClean="0">
                <a:solidFill>
                  <a:srgbClr val="2AFA0E"/>
                </a:solidFill>
              </a:rPr>
              <a:t> </a:t>
            </a:r>
            <a:r>
              <a:rPr lang="lt-LT" sz="2400" i="1" dirty="0" smtClean="0">
                <a:solidFill>
                  <a:srgbClr val="FF0000"/>
                </a:solidFill>
                <a:latin typeface="Berlin Sans FB Demi" pitchFamily="34" charset="0"/>
              </a:rPr>
              <a:t>(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Odisėjas- </a:t>
            </a:r>
            <a:r>
              <a:rPr lang="lt-LT" sz="2400" dirty="0" err="1" smtClean="0">
                <a:solidFill>
                  <a:srgbClr val="FF0000"/>
                </a:solidFill>
                <a:latin typeface="Berlin Sans FB Demi" pitchFamily="34" charset="0"/>
              </a:rPr>
              <a:t>Įtakės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 karalius; Trojos karas; Dievas Poseidonas; kliūtys; lemtingas pasirinkimas; grįžti ar pasiduoti?; grįžti; baisieji </a:t>
            </a:r>
            <a:r>
              <a:rPr lang="lt-LT" sz="2400" dirty="0" err="1" smtClean="0">
                <a:solidFill>
                  <a:srgbClr val="FF0000"/>
                </a:solidFill>
                <a:latin typeface="Berlin Sans FB Demi" pitchFamily="34" charset="0"/>
              </a:rPr>
              <a:t>Kikonai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; </a:t>
            </a:r>
            <a:r>
              <a:rPr lang="lt-LT" sz="2400" dirty="0" err="1" smtClean="0">
                <a:solidFill>
                  <a:srgbClr val="FF0000"/>
                </a:solidFill>
                <a:latin typeface="Berlin Sans FB Demi" pitchFamily="34" charset="0"/>
              </a:rPr>
              <a:t>Lotofagų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 salos gėrybės; 7 metai pas deivę </a:t>
            </a:r>
            <a:r>
              <a:rPr lang="lt-LT" sz="2400" dirty="0" err="1" smtClean="0">
                <a:solidFill>
                  <a:srgbClr val="FF0000"/>
                </a:solidFill>
                <a:latin typeface="Berlin Sans FB Demi" pitchFamily="34" charset="0"/>
              </a:rPr>
              <a:t>Kalipsę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; žmona </a:t>
            </a:r>
            <a:r>
              <a:rPr lang="lt-LT" sz="2400" dirty="0" err="1" smtClean="0">
                <a:solidFill>
                  <a:srgbClr val="FF0000"/>
                </a:solidFill>
                <a:latin typeface="Berlin Sans FB Demi" pitchFamily="34" charset="0"/>
              </a:rPr>
              <a:t>Penelopė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; sūnus </a:t>
            </a:r>
            <a:r>
              <a:rPr lang="lt-LT" sz="2400" dirty="0" err="1" smtClean="0">
                <a:solidFill>
                  <a:srgbClr val="FF0000"/>
                </a:solidFill>
                <a:latin typeface="Berlin Sans FB Demi" pitchFamily="34" charset="0"/>
              </a:rPr>
              <a:t>Telemachas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; Kiklopai, </a:t>
            </a:r>
            <a:r>
              <a:rPr lang="lt-LT" sz="2400" dirty="0" err="1" smtClean="0">
                <a:solidFill>
                  <a:srgbClr val="FF0000"/>
                </a:solidFill>
                <a:latin typeface="Berlin Sans FB Demi" pitchFamily="34" charset="0"/>
              </a:rPr>
              <a:t>Polifemas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; įveiktos kliūtys, grįžo namo</a:t>
            </a:r>
            <a:r>
              <a:rPr lang="lt-LT" sz="2400" i="1" dirty="0" smtClean="0">
                <a:solidFill>
                  <a:srgbClr val="FF0000"/>
                </a:solidFill>
                <a:latin typeface="Berlin Sans FB Demi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imantas\Desktop\OdysseusJousell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85720" y="1714488"/>
            <a:ext cx="85725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i="1" dirty="0" smtClean="0">
                <a:solidFill>
                  <a:srgbClr val="2AFA0E"/>
                </a:solidFill>
              </a:rPr>
              <a:t>Koks buvo </a:t>
            </a:r>
            <a:r>
              <a:rPr lang="lt-LT" sz="2400" b="1" i="1" dirty="0" err="1" smtClean="0">
                <a:solidFill>
                  <a:srgbClr val="2AFA0E"/>
                </a:solidFill>
              </a:rPr>
              <a:t>Odisėjo</a:t>
            </a:r>
            <a:r>
              <a:rPr lang="lt-LT" sz="2400" b="1" i="1" dirty="0" smtClean="0">
                <a:solidFill>
                  <a:srgbClr val="2AFA0E"/>
                </a:solidFill>
              </a:rPr>
              <a:t> poelgis? </a:t>
            </a:r>
            <a:r>
              <a:rPr lang="lt-LT" sz="2400" i="1" dirty="0" smtClean="0">
                <a:solidFill>
                  <a:srgbClr val="FF0000"/>
                </a:solidFill>
                <a:latin typeface="Berlin Sans FB Demi" pitchFamily="34" charset="0"/>
              </a:rPr>
              <a:t>(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lemtingas; pasirinko, ko troško; jam tai padėjo</a:t>
            </a:r>
            <a:r>
              <a:rPr lang="lt-LT" sz="2400" i="1" dirty="0" smtClean="0">
                <a:solidFill>
                  <a:srgbClr val="FF0000"/>
                </a:solidFill>
                <a:latin typeface="Berlin Sans FB Demi" pitchFamily="34" charset="0"/>
              </a:rPr>
              <a:t>)</a:t>
            </a:r>
          </a:p>
          <a:p>
            <a:r>
              <a:rPr lang="lt-LT" sz="2400" b="1" i="1" dirty="0" smtClean="0">
                <a:solidFill>
                  <a:srgbClr val="2AFA0E"/>
                </a:solidFill>
              </a:rPr>
              <a:t>Kokį kelią pasirinko Odisėjas? </a:t>
            </a:r>
            <a:r>
              <a:rPr lang="lt-LT" sz="2400" b="1" i="1" dirty="0" smtClean="0">
                <a:solidFill>
                  <a:srgbClr val="FF0000"/>
                </a:solidFill>
                <a:latin typeface="Berlin Sans FB Demi" pitchFamily="34" charset="0"/>
              </a:rPr>
              <a:t>(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sunkiausią</a:t>
            </a:r>
            <a:r>
              <a:rPr lang="lt-LT" sz="2400" i="1" dirty="0" smtClean="0">
                <a:solidFill>
                  <a:srgbClr val="FF0000"/>
                </a:solidFill>
                <a:latin typeface="Berlin Sans FB Demi" pitchFamily="34" charset="0"/>
              </a:rPr>
              <a:t>)</a:t>
            </a:r>
          </a:p>
          <a:p>
            <a:r>
              <a:rPr lang="lt-LT" sz="2400" b="1" i="1" dirty="0" smtClean="0">
                <a:solidFill>
                  <a:srgbClr val="2AFA0E"/>
                </a:solidFill>
              </a:rPr>
              <a:t>Kokiu, jį įveikęs jautėsi Odisėjas? </a:t>
            </a:r>
            <a:r>
              <a:rPr lang="lt-LT" sz="2400" i="1" dirty="0" smtClean="0">
                <a:solidFill>
                  <a:srgbClr val="FF0000"/>
                </a:solidFill>
                <a:latin typeface="Berlin Sans FB Demi" pitchFamily="34" charset="0"/>
              </a:rPr>
              <a:t>(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širdyje degė pergalės ugnis; nei minutei neabejojo</a:t>
            </a:r>
            <a:r>
              <a:rPr lang="lt-LT" sz="2400" i="1" dirty="0" smtClean="0">
                <a:solidFill>
                  <a:srgbClr val="FF0000"/>
                </a:solidFill>
                <a:latin typeface="Berlin Sans FB Demi" pitchFamily="34" charset="0"/>
              </a:rPr>
              <a:t>)</a:t>
            </a:r>
          </a:p>
          <a:p>
            <a:r>
              <a:rPr lang="lt-LT" sz="2400" b="1" i="1" dirty="0" smtClean="0">
                <a:solidFill>
                  <a:srgbClr val="2AFA0E"/>
                </a:solidFill>
              </a:rPr>
              <a:t>Kam Odisėjas puikus pavyzdys ? </a:t>
            </a:r>
            <a:r>
              <a:rPr lang="lt-LT" sz="2400" i="1" dirty="0" smtClean="0">
                <a:solidFill>
                  <a:srgbClr val="FF0000"/>
                </a:solidFill>
                <a:latin typeface="Berlin Sans FB Demi" pitchFamily="34" charset="0"/>
              </a:rPr>
              <a:t>(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mums, ieškantiems, kuriuo keliu eiti; bandantiems suprasti, koks poelgis būtų lemtingas  gyvenime</a:t>
            </a:r>
            <a:r>
              <a:rPr lang="lt-LT" sz="2400" i="1" dirty="0" smtClean="0">
                <a:solidFill>
                  <a:srgbClr val="FF0000"/>
                </a:solidFill>
                <a:latin typeface="Berlin Sans FB Demi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imantas\Desktop\hamle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4282" y="3857628"/>
            <a:ext cx="86439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i="1" dirty="0" smtClean="0">
                <a:solidFill>
                  <a:srgbClr val="2AFA0E"/>
                </a:solidFill>
              </a:rPr>
              <a:t>Kokių dalykų turime atsisakyti priėmę lemtingą sprendimą? </a:t>
            </a:r>
            <a:r>
              <a:rPr lang="lt-LT" sz="2400" i="1" dirty="0" smtClean="0">
                <a:solidFill>
                  <a:srgbClr val="FF0000"/>
                </a:solidFill>
                <a:latin typeface="Berlin Sans FB Demi" pitchFamily="34" charset="0"/>
              </a:rPr>
              <a:t>(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draugai; artimieji; meilė)</a:t>
            </a:r>
          </a:p>
          <a:p>
            <a:r>
              <a:rPr lang="lt-LT" sz="2400" b="1" i="1" dirty="0" smtClean="0">
                <a:solidFill>
                  <a:srgbClr val="2AFA0E"/>
                </a:solidFill>
              </a:rPr>
              <a:t>Kokiame literatūros kūrinyje kalbama apie panašią situaciją?</a:t>
            </a:r>
            <a:r>
              <a:rPr lang="lt-LT" sz="2400" i="1" dirty="0" smtClean="0">
                <a:solidFill>
                  <a:srgbClr val="2AFA0E"/>
                </a:solidFill>
              </a:rPr>
              <a:t> </a:t>
            </a:r>
            <a:r>
              <a:rPr lang="lt-LT" sz="2400" i="1" dirty="0" smtClean="0">
                <a:solidFill>
                  <a:srgbClr val="FF0000"/>
                </a:solidFill>
                <a:latin typeface="Berlin Sans FB Demi" pitchFamily="34" charset="0"/>
              </a:rPr>
              <a:t>(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Viljamo Šekspyro  kūrinio ,,Hamletas” veikėjui Hamletui; renesansas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)</a:t>
            </a:r>
            <a:endParaRPr lang="lt-LT" sz="2400" dirty="0" smtClean="0">
              <a:solidFill>
                <a:srgbClr val="FF0000"/>
              </a:solidFill>
              <a:latin typeface="Berlin Sans FB Demi" pitchFamily="34" charset="0"/>
            </a:endParaRPr>
          </a:p>
        </p:txBody>
      </p:sp>
      <p:pic>
        <p:nvPicPr>
          <p:cNvPr id="3074" name="Picture 2" descr="C:\Users\Eimantas\Desktop\IMG_42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142852"/>
            <a:ext cx="2000264" cy="32093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imantas\Desktop\HamletSkullHCSealou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644"/>
            <a:ext cx="9144000" cy="6840356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71472" y="2143116"/>
            <a:ext cx="81439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i="1" dirty="0" smtClean="0">
                <a:solidFill>
                  <a:srgbClr val="2AFA0E"/>
                </a:solidFill>
              </a:rPr>
              <a:t>Apie ką kalbama tragedijoje?</a:t>
            </a:r>
            <a:r>
              <a:rPr lang="lt-LT" sz="2400" b="1" dirty="0" smtClean="0">
                <a:solidFill>
                  <a:srgbClr val="2AFA0E"/>
                </a:solidFill>
              </a:rPr>
              <a:t>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(buvusio Danijos karaliaus sūnus Hamletas; keršto troškimas; Klaudijus; sielvartas; tėvo šmėkla; meilė Ofelijai; paslaptis; lemtingas sprendimas; mylėti ir būti mylimam ar kovoti su blogiu; atsisako Ofelijos; Ofelijos mirtis; lemtinga kova; miršta motina Gertrūda; klasta; nuduria Klaudijų; Hamletas nusižudo)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house%20of%20glass%20magrit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6334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5720" y="1720840"/>
            <a:ext cx="864399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i="1" dirty="0" smtClean="0">
                <a:solidFill>
                  <a:srgbClr val="2AFA0E"/>
                </a:solidFill>
              </a:rPr>
              <a:t>Ką keršto dėka Hamletas prarado?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(meilė; gyvybė; didelė kaina)</a:t>
            </a:r>
          </a:p>
          <a:p>
            <a:r>
              <a:rPr lang="lt-LT" sz="2400" b="1" i="1" dirty="0" smtClean="0">
                <a:solidFill>
                  <a:srgbClr val="2AFA0E"/>
                </a:solidFill>
              </a:rPr>
              <a:t>Ką iš žmogaus atima lemtingi sprendimai?</a:t>
            </a:r>
            <a:r>
              <a:rPr lang="lt-LT" sz="2400" b="1" dirty="0" smtClean="0"/>
              <a:t>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(brangiausius dalykus)</a:t>
            </a:r>
          </a:p>
          <a:p>
            <a:r>
              <a:rPr lang="lt-LT" sz="2400" b="1" i="1" dirty="0" smtClean="0">
                <a:solidFill>
                  <a:srgbClr val="2AFA0E"/>
                </a:solidFill>
              </a:rPr>
              <a:t>Kam Hamletas yra puikus pavyzdys?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(mums,  priimantiems sprendimus; reikalauja brangių dalykų)</a:t>
            </a:r>
          </a:p>
          <a:p>
            <a:r>
              <a:rPr lang="lt-LT" sz="2400" b="1" i="1" dirty="0" smtClean="0">
                <a:solidFill>
                  <a:srgbClr val="2AFA0E"/>
                </a:solidFill>
              </a:rPr>
              <a:t>Prieš darant lemtingą poelgį, apie ką reiktų pamastyti?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(kas iš tiesų mūsų gyvenime svarbiausia)</a:t>
            </a:r>
          </a:p>
          <a:p>
            <a:r>
              <a:rPr lang="lt-LT" sz="2400" b="1" i="1" dirty="0" smtClean="0">
                <a:solidFill>
                  <a:srgbClr val="2AFA0E"/>
                </a:solidFill>
              </a:rPr>
              <a:t>Kokių dalykų žmogui nederėtų atsisakyti?</a:t>
            </a:r>
            <a:r>
              <a:rPr lang="lt-LT" sz="2400" i="1" dirty="0" smtClean="0"/>
              <a:t> </a:t>
            </a:r>
            <a:r>
              <a:rPr lang="lt-LT" sz="2400" i="1" dirty="0" smtClean="0">
                <a:solidFill>
                  <a:srgbClr val="FF0000"/>
                </a:solidFill>
                <a:latin typeface="Berlin Sans FB Demi" pitchFamily="34" charset="0"/>
              </a:rPr>
              <a:t>(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meilė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; draugystė; artimųjų šiluma; gyvybė)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Eimantas\Desktop\1219758159theoldmanandthese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14282" y="357166"/>
            <a:ext cx="86439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i="1" dirty="0" smtClean="0">
                <a:solidFill>
                  <a:srgbClr val="2AFA0E"/>
                </a:solidFill>
              </a:rPr>
              <a:t>Ką pamiršta kasdienybės prislėgtas žmogus?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(savo gyvenimo prasmės paieškos; atsiveria akys)</a:t>
            </a:r>
          </a:p>
          <a:p>
            <a:r>
              <a:rPr lang="lt-LT" sz="2400" b="1" i="1" dirty="0" smtClean="0">
                <a:solidFill>
                  <a:srgbClr val="2AFA0E"/>
                </a:solidFill>
              </a:rPr>
              <a:t>Kokie poelgiai žmogaus gyvenime tampa lemtingi?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(tenka rinktis; pradeda ieškoti)</a:t>
            </a:r>
          </a:p>
          <a:p>
            <a:r>
              <a:rPr lang="lt-LT" sz="2400" b="1" i="1" dirty="0" smtClean="0">
                <a:solidFill>
                  <a:srgbClr val="2AFA0E"/>
                </a:solidFill>
              </a:rPr>
              <a:t>Kokiame literatūros kūrinyje rašoma apie panašią situaciją?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(prarastoji karta; Ernestas Hemingvėjus ,,Senis ir jūra”; </a:t>
            </a:r>
            <a:r>
              <a:rPr lang="lt-LT" sz="2400" dirty="0" err="1" smtClean="0">
                <a:solidFill>
                  <a:srgbClr val="FF0000"/>
                </a:solidFill>
                <a:latin typeface="Berlin Sans FB Demi" pitchFamily="34" charset="0"/>
              </a:rPr>
              <a:t>Santijagas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)</a:t>
            </a:r>
            <a:endParaRPr lang="lt-LT" sz="2400" dirty="0" smtClean="0">
              <a:solidFill>
                <a:srgbClr val="FF0000"/>
              </a:solidFill>
              <a:latin typeface="Berlin Sans FB Demi" pitchFamily="34" charset="0"/>
            </a:endParaRPr>
          </a:p>
        </p:txBody>
      </p:sp>
      <p:pic>
        <p:nvPicPr>
          <p:cNvPr id="1027" name="Picture 3" descr="C:\Users\Eimantas\Desktop\preview_senis_ir_jur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3270377"/>
            <a:ext cx="2329918" cy="34447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imantas\Desktop\SeabrightOl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428596" y="1997839"/>
            <a:ext cx="82868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i="1" dirty="0" smtClean="0">
                <a:solidFill>
                  <a:srgbClr val="2AFA0E"/>
                </a:solidFill>
              </a:rPr>
              <a:t>Apie ką kalbama kūrinyje?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(dažnai plaukdavo; mokinys berniukas; neužkimba; berniuko tėvai; vienas; plaukia toliau; laukimas; didelė žuvis; Senio lemtingas sprendimas; pagauti ar pasiduoti; kova; nugali; dar vienas išbandymas; rykliai; pergalė; rykliai suėdė žuvį; namo be laimikio; ,, Bet kas gi mane nugalėjo?”; iš tiesų; lemtingo poelgio dėka; gyvenimo žuvis)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imantas\Desktop\photo_hemingway_oldman_se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85720" y="1859340"/>
            <a:ext cx="85725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i="1" dirty="0" smtClean="0">
                <a:solidFill>
                  <a:srgbClr val="2AFA0E"/>
                </a:solidFill>
              </a:rPr>
              <a:t>Kieno dėka Senis jautėsi laimingas ir vis dar stiprus?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(lemtingas poelgis)</a:t>
            </a:r>
          </a:p>
          <a:p>
            <a:r>
              <a:rPr lang="lt-LT" sz="2400" b="1" i="1" dirty="0" smtClean="0">
                <a:solidFill>
                  <a:srgbClr val="2AFA0E"/>
                </a:solidFill>
              </a:rPr>
              <a:t>Kam </a:t>
            </a:r>
            <a:r>
              <a:rPr lang="lt-LT" sz="2400" b="1" i="1" dirty="0" err="1" smtClean="0">
                <a:solidFill>
                  <a:srgbClr val="2AFA0E"/>
                </a:solidFill>
              </a:rPr>
              <a:t>Santijagas</a:t>
            </a:r>
            <a:r>
              <a:rPr lang="lt-LT" sz="2400" b="1" i="1" dirty="0" smtClean="0">
                <a:solidFill>
                  <a:srgbClr val="2AFA0E"/>
                </a:solidFill>
              </a:rPr>
              <a:t> puikus pavyzdys?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(žinančiam kas yra jo tikslas; bijantis to siekti)</a:t>
            </a:r>
          </a:p>
          <a:p>
            <a:r>
              <a:rPr lang="lt-LT" sz="2400" b="1" i="1" dirty="0" smtClean="0">
                <a:solidFill>
                  <a:srgbClr val="2AFA0E"/>
                </a:solidFill>
              </a:rPr>
              <a:t>Kodėl žmogus turi priimti lemtingus sprendimus?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(gyvenimo tikslo siekimas; be pasirinkimo; neįmanoma)</a:t>
            </a:r>
          </a:p>
          <a:p>
            <a:r>
              <a:rPr lang="lt-LT" sz="2400" b="1" i="1" dirty="0" smtClean="0">
                <a:solidFill>
                  <a:srgbClr val="2AFA0E"/>
                </a:solidFill>
              </a:rPr>
              <a:t>Kokį žmogų gali padaryti lemtingas poelgis?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(laimingą; pasitikintį savimi; pilnatvės jausmas)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imantas\Desktop\Art Fantasy Fantastic Illusion Magic Painting Surrealism -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42844" y="1571612"/>
            <a:ext cx="885831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i="1" dirty="0" smtClean="0">
                <a:solidFill>
                  <a:srgbClr val="2AFA0E"/>
                </a:solidFill>
              </a:rPr>
              <a:t>Ką su žmogumi padaro lemtingi poelgiai?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(pakeičia žmogaus gyvenimą; pasuka jį  tam tikra linkme)</a:t>
            </a:r>
          </a:p>
          <a:p>
            <a:r>
              <a:rPr lang="lt-LT" sz="2400" b="1" i="1" dirty="0" smtClean="0">
                <a:solidFill>
                  <a:srgbClr val="2AFA0E"/>
                </a:solidFill>
              </a:rPr>
              <a:t>Koks </a:t>
            </a:r>
            <a:r>
              <a:rPr lang="lt-LT" sz="2400" b="1" i="1" dirty="0" err="1" smtClean="0">
                <a:solidFill>
                  <a:srgbClr val="2AFA0E"/>
                </a:solidFill>
              </a:rPr>
              <a:t>Odisėjo</a:t>
            </a:r>
            <a:r>
              <a:rPr lang="lt-LT" sz="2400" b="1" i="1" dirty="0" smtClean="0">
                <a:solidFill>
                  <a:srgbClr val="2AFA0E"/>
                </a:solidFill>
              </a:rPr>
              <a:t> lemtingas poelgis?</a:t>
            </a:r>
            <a:r>
              <a:rPr lang="lt-LT" sz="2400" b="1" i="1" dirty="0" smtClean="0"/>
              <a:t>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(sunkiausias kelias; tapo laimingas)</a:t>
            </a:r>
          </a:p>
          <a:p>
            <a:r>
              <a:rPr lang="lt-LT" sz="2400" b="1" i="1" dirty="0" smtClean="0">
                <a:solidFill>
                  <a:srgbClr val="2AFA0E"/>
                </a:solidFill>
              </a:rPr>
              <a:t>Koks </a:t>
            </a:r>
            <a:r>
              <a:rPr lang="lt-LT" sz="2400" b="1" i="1" dirty="0" err="1" smtClean="0">
                <a:solidFill>
                  <a:srgbClr val="2AFA0E"/>
                </a:solidFill>
              </a:rPr>
              <a:t>Santijago</a:t>
            </a:r>
            <a:r>
              <a:rPr lang="lt-LT" sz="2400" b="1" i="1" dirty="0" smtClean="0">
                <a:solidFill>
                  <a:srgbClr val="2AFA0E"/>
                </a:solidFill>
              </a:rPr>
              <a:t> lemtingasis poelgis?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(kova su žuvimi; troškimas; pasiekimas)</a:t>
            </a:r>
          </a:p>
          <a:p>
            <a:r>
              <a:rPr lang="lt-LT" sz="2400" b="1" i="1" dirty="0" smtClean="0">
                <a:solidFill>
                  <a:srgbClr val="2AFA0E"/>
                </a:solidFill>
              </a:rPr>
              <a:t>Ką lemtingo poelgio metu praranda ir laimi Hamletas?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(praranda, kas svarbiausia; meilė; draugystė; gyvybė; artimieji; tai, ką pasirinko; laimi; nugali blogį)</a:t>
            </a:r>
          </a:p>
          <a:p>
            <a:r>
              <a:rPr lang="lt-LT" sz="2400" b="1" i="1" dirty="0" smtClean="0">
                <a:solidFill>
                  <a:srgbClr val="2AFA0E"/>
                </a:solidFill>
              </a:rPr>
              <a:t>Kas svarbiausia žmogui? </a:t>
            </a:r>
            <a:r>
              <a:rPr lang="lt-LT" sz="2400" dirty="0" smtClean="0">
                <a:solidFill>
                  <a:srgbClr val="FF0000"/>
                </a:solidFill>
                <a:latin typeface="Berlin Sans FB Demi" pitchFamily="34" charset="0"/>
              </a:rPr>
              <a:t>(drįstu; pasirinkti tai; trokšta širdis; būsime laimingi; jausimės einantys teisingo gyvenimo keliu)</a:t>
            </a:r>
            <a:endParaRPr lang="lt-LT" sz="2400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MagritteIlMisterodellaNatur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-1"/>
            <a:ext cx="9144000" cy="688227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_Firelight_theme">
  <a:themeElements>
    <a:clrScheme name="Firelight">
      <a:dk1>
        <a:sysClr val="windowText" lastClr="000000"/>
      </a:dk1>
      <a:lt1>
        <a:sysClr val="window" lastClr="FFFFFF"/>
      </a:lt1>
      <a:dk2>
        <a:srgbClr val="9F1C00"/>
      </a:dk2>
      <a:lt2>
        <a:srgbClr val="EEECE1"/>
      </a:lt2>
      <a:accent1>
        <a:srgbClr val="FF881F"/>
      </a:accent1>
      <a:accent2>
        <a:srgbClr val="771C00"/>
      </a:accent2>
      <a:accent3>
        <a:srgbClr val="576A2C"/>
      </a:accent3>
      <a:accent4>
        <a:srgbClr val="A24D00"/>
      </a:accent4>
      <a:accent5>
        <a:srgbClr val="244872"/>
      </a:accent5>
      <a:accent6>
        <a:srgbClr val="5E341C"/>
      </a:accent6>
      <a:hlink>
        <a:srgbClr val="FF912E"/>
      </a:hlink>
      <a:folHlink>
        <a:srgbClr val="B5CB83"/>
      </a:folHlink>
    </a:clrScheme>
    <a:fontScheme name="Firelight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irelight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50000"/>
              </a:schemeClr>
            </a:gs>
            <a:gs pos="100000">
              <a:schemeClr val="phClr">
                <a:tint val="100000"/>
                <a:shade val="80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path path="circle">
            <a:fillToRect l="25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8100" cap="flat" cmpd="sng" algn="ctr">
          <a:solidFill>
            <a:schemeClr val="phClr">
              <a:shade val="95000"/>
              <a:alpha val="90000"/>
            </a:schemeClr>
          </a:solidFill>
          <a:prstDash val="solid"/>
        </a:ln>
        <a:ln w="76200" cap="flat" cmpd="sng" algn="ctr">
          <a:solidFill>
            <a:schemeClr val="phClr">
              <a:shade val="95000"/>
              <a:alpha val="50000"/>
            </a:schemeClr>
          </a:solidFill>
          <a:prstDash val="solid"/>
        </a:ln>
      </a:lnStyleLst>
      <a:effectStyleLst>
        <a:effectStyle>
          <a:effectLst>
            <a:innerShdw blurRad="63500">
              <a:srgbClr val="000000">
                <a:alpha val="60000"/>
              </a:srgbClr>
            </a:innerShdw>
          </a:effectLst>
        </a:effectStyle>
        <a:effectStyle>
          <a:effectLst>
            <a:innerShdw blurRad="63500">
              <a:srgbClr val="000000">
                <a:alpha val="50000"/>
              </a:srgbClr>
            </a:innerShdw>
            <a:outerShdw blurRad="76200" dist="38100" sx="101000" sy="101000" rotWithShape="0">
              <a:srgbClr val="000000">
                <a:alpha val="60000"/>
              </a:srgbClr>
            </a:outerShdw>
          </a:effectLst>
        </a:effectStyle>
        <a:effectStyle>
          <a:effectLst>
            <a:innerShdw blurRad="63500">
              <a:srgbClr val="000000">
                <a:alpha val="50000"/>
              </a:srgb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4200000"/>
            </a:lightRig>
          </a:scene3d>
          <a:sp3d prstMaterial="softmetal">
            <a:bevelT w="63500" h="25400" prst="softRound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accent1">
                <a:shade val="45000"/>
                <a:satMod val="125000"/>
              </a:schemeClr>
            </a:gs>
            <a:gs pos="100000">
              <a:schemeClr val="phClr">
                <a:shade val="55000"/>
                <a:satMod val="125000"/>
              </a:schemeClr>
            </a:gs>
          </a:gsLst>
          <a:lin ang="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Theme_Firelight_theme</Template>
  <TotalTime>173</TotalTime>
  <Words>714</Words>
  <Application>Microsoft Office PowerPoint</Application>
  <PresentationFormat>On-screen Show (4:3)</PresentationFormat>
  <Paragraphs>36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Theme_Firelight_theme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Kokius veikėjų poelgius galite pavadinti lemtingais? Argumentuokite remdamiesi skirtingų istorinių laikotarpių literatūros kūriniais.</dc:title>
  <dc:creator>Eimantas</dc:creator>
  <cp:lastModifiedBy>Eimantas</cp:lastModifiedBy>
  <cp:revision>26</cp:revision>
  <dcterms:created xsi:type="dcterms:W3CDTF">2011-03-27T13:13:32Z</dcterms:created>
  <dcterms:modified xsi:type="dcterms:W3CDTF">2011-03-29T16:25:44Z</dcterms:modified>
</cp:coreProperties>
</file>