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59" r:id="rId3"/>
    <p:sldId id="257" r:id="rId4"/>
    <p:sldId id="258" r:id="rId5"/>
    <p:sldId id="260" r:id="rId6"/>
    <p:sldId id="263" r:id="rId7"/>
    <p:sldId id="264" r:id="rId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9C29"/>
    <a:srgbClr val="31CF9A"/>
    <a:srgbClr val="0000FF"/>
    <a:srgbClr val="FF33CC"/>
    <a:srgbClr val="33CCFF"/>
    <a:srgbClr val="00FFFF"/>
    <a:srgbClr val="66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28"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18DA24-2CEC-4065-8D69-169432FA0C66}" type="datetimeFigureOut">
              <a:rPr lang="lt-LT" smtClean="0"/>
              <a:pPr/>
              <a:t>2011.03.16</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22F750-3BED-413E-B05B-D2AE60A5F530}"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19" name="Footer Placeholder 18"/>
          <p:cNvSpPr>
            <a:spLocks noGrp="1"/>
          </p:cNvSpPr>
          <p:nvPr>
            <p:ph type="ftr" sz="quarter" idx="11"/>
          </p:nvPr>
        </p:nvSpPr>
        <p:spPr/>
        <p:txBody>
          <a:bodyPr/>
          <a:lstStyle/>
          <a:p>
            <a:endParaRPr lang="lt-LT"/>
          </a:p>
        </p:txBody>
      </p:sp>
      <p:sp>
        <p:nvSpPr>
          <p:cNvPr id="27" name="Slide Number Placeholder 26"/>
          <p:cNvSpPr>
            <a:spLocks noGrp="1"/>
          </p:cNvSpPr>
          <p:nvPr>
            <p:ph type="sldNum" sz="quarter" idx="12"/>
          </p:nvPr>
        </p:nvSpPr>
        <p:spPr/>
        <p:txBody>
          <a:bodyPr/>
          <a:lstStyle/>
          <a:p>
            <a:fld id="{E55576A1-CB7D-4A68-9185-8E90D2B924D9}"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55576A1-CB7D-4A68-9185-8E90D2B924D9}"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55576A1-CB7D-4A68-9185-8E90D2B924D9}"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55576A1-CB7D-4A68-9185-8E90D2B924D9}"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E55576A1-CB7D-4A68-9185-8E90D2B924D9}"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8" name="Slide Number Placeholder 7"/>
          <p:cNvSpPr>
            <a:spLocks noGrp="1"/>
          </p:cNvSpPr>
          <p:nvPr>
            <p:ph type="sldNum" sz="quarter" idx="11"/>
          </p:nvPr>
        </p:nvSpPr>
        <p:spPr/>
        <p:txBody>
          <a:bodyPr/>
          <a:lstStyle/>
          <a:p>
            <a:fld id="{E55576A1-CB7D-4A68-9185-8E90D2B924D9}" type="slidenum">
              <a:rPr lang="lt-LT" smtClean="0"/>
              <a:pPr/>
              <a:t>‹#›</a:t>
            </a:fld>
            <a:endParaRPr lang="lt-LT"/>
          </a:p>
        </p:txBody>
      </p:sp>
      <p:sp>
        <p:nvSpPr>
          <p:cNvPr id="9" name="Footer Placeholder 8"/>
          <p:cNvSpPr>
            <a:spLocks noGrp="1"/>
          </p:cNvSpPr>
          <p:nvPr>
            <p:ph type="ftr" sz="quarter" idx="12"/>
          </p:nvPr>
        </p:nvSpPr>
        <p:spPr/>
        <p:txBody>
          <a:bodyPr/>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E55576A1-CB7D-4A68-9185-8E90D2B924D9}"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a:xfrm>
            <a:off x="8156448" y="6422064"/>
            <a:ext cx="762000" cy="365125"/>
          </a:xfrm>
        </p:spPr>
        <p:txBody>
          <a:bodyPr/>
          <a:lstStyle/>
          <a:p>
            <a:fld id="{E55576A1-CB7D-4A68-9185-8E90D2B924D9}"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39E4D564-2664-4BE1-9B34-494575327C93}" type="datetimeFigureOut">
              <a:rPr lang="lt-LT" smtClean="0"/>
              <a:pPr/>
              <a:t>2011.03.16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55576A1-CB7D-4A68-9185-8E90D2B924D9}"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55576A1-CB7D-4A68-9185-8E90D2B924D9}"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E4D564-2664-4BE1-9B34-494575327C93}" type="datetimeFigureOut">
              <a:rPr lang="lt-LT" smtClean="0"/>
              <a:pPr/>
              <a:t>2011.03.16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55576A1-CB7D-4A68-9185-8E90D2B924D9}"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39E4D564-2664-4BE1-9B34-494575327C93}" type="datetimeFigureOut">
              <a:rPr lang="lt-LT" smtClean="0"/>
              <a:pPr/>
              <a:t>2011.03.16</a:t>
            </a:fld>
            <a:endParaRPr lang="lt-LT"/>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lt-LT"/>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55576A1-CB7D-4A68-9185-8E90D2B924D9}"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1640" y="2780928"/>
            <a:ext cx="6480048" cy="2301240"/>
          </a:xfrm>
          <a:ln>
            <a:solidFill>
              <a:schemeClr val="tx2">
                <a:lumMod val="25000"/>
              </a:schemeClr>
            </a:solidFill>
          </a:ln>
          <a:effectLst>
            <a:glow rad="63500">
              <a:schemeClr val="accent1">
                <a:tint val="30000"/>
                <a:shade val="95000"/>
                <a:satMod val="300000"/>
                <a:alpha val="50000"/>
              </a:schemeClr>
            </a:glow>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a:lstStyle/>
          <a:p>
            <a:pPr algn="ctr"/>
            <a:r>
              <a:rPr lang="lt-LT" dirty="0" smtClean="0"/>
              <a:t>Benedikto slenksčiai</a:t>
            </a:r>
            <a:endParaRPr lang="lt-LT" dirty="0"/>
          </a:p>
        </p:txBody>
      </p:sp>
      <p:sp>
        <p:nvSpPr>
          <p:cNvPr id="3" name="Subtitle 2"/>
          <p:cNvSpPr>
            <a:spLocks noGrp="1"/>
          </p:cNvSpPr>
          <p:nvPr>
            <p:ph type="subTitle" idx="1"/>
          </p:nvPr>
        </p:nvSpPr>
        <p:spPr>
          <a:xfrm>
            <a:off x="1331640" y="980728"/>
            <a:ext cx="6480048" cy="1752600"/>
          </a:xfrm>
          <a:effectLst>
            <a:glow rad="101600">
              <a:schemeClr val="accent1">
                <a:satMod val="175000"/>
                <a:alpha val="40000"/>
              </a:schemeClr>
            </a:glow>
          </a:effectLst>
        </p:spPr>
        <p:style>
          <a:lnRef idx="1">
            <a:schemeClr val="dk1"/>
          </a:lnRef>
          <a:fillRef idx="3">
            <a:schemeClr val="dk1"/>
          </a:fillRef>
          <a:effectRef idx="2">
            <a:schemeClr val="dk1"/>
          </a:effectRef>
          <a:fontRef idx="minor">
            <a:schemeClr val="lt1"/>
          </a:fontRef>
        </p:style>
        <p:txBody>
          <a:bodyPr>
            <a:normAutofit/>
          </a:bodyPr>
          <a:lstStyle/>
          <a:p>
            <a:pPr algn="ctr"/>
            <a:r>
              <a:rPr lang="lt-LT"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Laura Sintija Černiauskaitė</a:t>
            </a:r>
            <a:endParaRPr lang="lt-LT"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b="1" spc="300" dirty="0" smtClean="0">
                <a:ln w="11430" cmpd="sng">
                  <a:solidFill>
                    <a:schemeClr val="accent1">
                      <a:tint val="10000"/>
                    </a:schemeClr>
                  </a:solidFill>
                  <a:prstDash val="solid"/>
                  <a:miter lim="800000"/>
                </a:ln>
                <a:solidFill>
                  <a:srgbClr val="FF33CC"/>
                </a:solidFill>
                <a:effectLst>
                  <a:glow rad="45500">
                    <a:schemeClr val="accent1">
                      <a:satMod val="220000"/>
                      <a:alpha val="35000"/>
                    </a:schemeClr>
                  </a:glow>
                </a:effectLst>
              </a:rPr>
              <a:t>Laura Sintija Černiauskaitė</a:t>
            </a:r>
            <a:r>
              <a:rPr lang="lt-LT" dirty="0" smtClean="0"/>
              <a:t/>
            </a:r>
            <a:br>
              <a:rPr lang="lt-LT" dirty="0" smtClean="0"/>
            </a:br>
            <a:endParaRPr lang="lt-LT" dirty="0"/>
          </a:p>
        </p:txBody>
      </p:sp>
      <p:pic>
        <p:nvPicPr>
          <p:cNvPr id="4" name="Content Placeholder 3" descr="laura_sintija_kopusto_px600.jpg"/>
          <p:cNvPicPr>
            <a:picLocks noGrp="1" noChangeAspect="1"/>
          </p:cNvPicPr>
          <p:nvPr>
            <p:ph idx="1"/>
          </p:nvPr>
        </p:nvPicPr>
        <p:blipFill>
          <a:blip r:embed="rId2" cstate="print"/>
          <a:stretch>
            <a:fillRect/>
          </a:stretch>
        </p:blipFill>
        <p:spPr>
          <a:xfrm>
            <a:off x="395536" y="1916832"/>
            <a:ext cx="4700474" cy="3096344"/>
          </a:xfrm>
        </p:spPr>
      </p:pic>
      <p:sp>
        <p:nvSpPr>
          <p:cNvPr id="5" name="TextBox 4"/>
          <p:cNvSpPr txBox="1"/>
          <p:nvPr/>
        </p:nvSpPr>
        <p:spPr>
          <a:xfrm>
            <a:off x="5364088" y="1340768"/>
            <a:ext cx="3600400" cy="5016758"/>
          </a:xfrm>
          <a:prstGeom prst="rect">
            <a:avLst/>
          </a:prstGeom>
          <a:noFill/>
          <a:effectLst>
            <a:outerShdw blurRad="50800" dist="38100" algn="l" rotWithShape="0">
              <a:prstClr val="black">
                <a:alpha val="40000"/>
              </a:prstClr>
            </a:outerShdw>
          </a:effectLst>
        </p:spPr>
        <p:txBody>
          <a:bodyPr wrap="square" rtlCol="0">
            <a:spAutoFit/>
          </a:bodyPr>
          <a:lstStyle/>
          <a:p>
            <a:pPr>
              <a:buFont typeface="Arial" pitchFamily="34" charset="0"/>
              <a:buChar char="•"/>
            </a:pPr>
            <a:r>
              <a:rPr lang="lt-LT" sz="3600" i="1" dirty="0" smtClean="0">
                <a:solidFill>
                  <a:srgbClr val="FF33CC"/>
                </a:solidFill>
              </a:rPr>
              <a:t> Šiuolaikinė lietuvių rašytoja</a:t>
            </a:r>
          </a:p>
          <a:p>
            <a:endParaRPr lang="lt-LT" sz="3600" i="1" dirty="0" smtClean="0">
              <a:solidFill>
                <a:srgbClr val="FF33CC"/>
              </a:solidFill>
            </a:endParaRPr>
          </a:p>
          <a:p>
            <a:pPr>
              <a:buFont typeface="Arial" pitchFamily="34" charset="0"/>
              <a:buChar char="•"/>
            </a:pPr>
            <a:r>
              <a:rPr lang="lt-LT" sz="3600" i="1" dirty="0" smtClean="0">
                <a:solidFill>
                  <a:srgbClr val="FF33CC"/>
                </a:solidFill>
              </a:rPr>
              <a:t> Dramaturgė</a:t>
            </a:r>
          </a:p>
          <a:p>
            <a:endParaRPr lang="lt-LT" sz="3600" i="1" dirty="0" smtClean="0">
              <a:solidFill>
                <a:srgbClr val="FF33CC"/>
              </a:solidFill>
            </a:endParaRPr>
          </a:p>
          <a:p>
            <a:pPr>
              <a:buFont typeface="Arial" pitchFamily="34" charset="0"/>
              <a:buChar char="•"/>
            </a:pPr>
            <a:r>
              <a:rPr lang="lt-LT" sz="3600" i="1" dirty="0" smtClean="0">
                <a:solidFill>
                  <a:srgbClr val="FF33CC"/>
                </a:solidFill>
              </a:rPr>
              <a:t> Žurnalistė</a:t>
            </a:r>
          </a:p>
          <a:p>
            <a:endParaRPr lang="lt-LT" sz="3600" i="1" dirty="0" smtClean="0">
              <a:solidFill>
                <a:srgbClr val="FF33CC"/>
              </a:solidFill>
            </a:endParaRPr>
          </a:p>
          <a:p>
            <a:pPr>
              <a:buFont typeface="Arial" pitchFamily="34" charset="0"/>
              <a:buChar char="•"/>
            </a:pPr>
            <a:r>
              <a:rPr lang="lt-LT" sz="3600" i="1" dirty="0" smtClean="0">
                <a:solidFill>
                  <a:srgbClr val="FF33CC"/>
                </a:solidFill>
              </a:rPr>
              <a:t> Redaktorė</a:t>
            </a:r>
          </a:p>
          <a:p>
            <a:endParaRPr lang="lt-LT" sz="3200" dirty="0" smtClean="0">
              <a:solidFill>
                <a:srgbClr val="FF33CC"/>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lt-LT"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Kūrybos bruožai:</a:t>
            </a:r>
            <a:endParaRPr lang="lt-LT"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457200" y="1600200"/>
            <a:ext cx="8507288" cy="4709120"/>
          </a:xfrm>
        </p:spPr>
        <p:txBody>
          <a:bodyPr>
            <a:normAutofit lnSpcReduction="10000"/>
          </a:bodyPr>
          <a:lstStyle/>
          <a:p>
            <a:r>
              <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rPr>
              <a:t> dominuoja itin subtilios šeimos gyvenimo </a:t>
            </a:r>
            <a:r>
              <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rPr>
              <a:t>temos,</a:t>
            </a:r>
            <a:endPar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endParaRPr>
          </a:p>
          <a:p>
            <a:r>
              <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rPr>
              <a:t> psichologinis </a:t>
            </a:r>
            <a:r>
              <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rPr>
              <a:t>pastabumas,</a:t>
            </a:r>
            <a:endPar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endParaRPr>
          </a:p>
          <a:p>
            <a:r>
              <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rPr>
              <a:t> žaisminga </a:t>
            </a:r>
            <a:r>
              <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rPr>
              <a:t>ironija,</a:t>
            </a:r>
            <a:endPar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endParaRPr>
          </a:p>
          <a:p>
            <a:r>
              <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rPr>
              <a:t> siekiama perteikti sudėtingus, sunkiai derinamus žmonių tarpusavio </a:t>
            </a:r>
            <a:r>
              <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rPr>
              <a:t>santykius.</a:t>
            </a:r>
            <a:endParaRPr lang="lt-LT" sz="4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50800" dist="38100" dir="10800000" algn="r" rotWithShape="0">
                  <a:prstClr val="black">
                    <a:alpha val="40000"/>
                  </a:prstClr>
                </a:outerShdw>
              </a:effectLst>
            </a:endParaRPr>
          </a:p>
          <a:p>
            <a:endParaRPr lang="lt-LT" sz="36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7467600" cy="1143000"/>
          </a:xfrm>
          <a:effectLst>
            <a:innerShdw blurRad="63500" dist="50800" dir="18900000">
              <a:prstClr val="black">
                <a:alpha val="50000"/>
              </a:prstClr>
            </a:innerShdw>
          </a:effectLst>
        </p:spPr>
        <p:txBody>
          <a:bodyPr>
            <a:normAutofit/>
          </a:bodyPr>
          <a:lstStyle/>
          <a:p>
            <a:pPr algn="ctr"/>
            <a:r>
              <a:rPr lang="lt-LT" sz="5400" b="1" u="sng" dirty="0" smtClean="0">
                <a:ln w="17780" cmpd="sng">
                  <a:solidFill>
                    <a:srgbClr val="FFFFFF"/>
                  </a:solidFill>
                  <a:prstDash val="solid"/>
                  <a:miter lim="800000"/>
                </a:ln>
                <a:solidFill>
                  <a:srgbClr val="00B0F0"/>
                </a:solidFill>
                <a:effectLst>
                  <a:outerShdw blurRad="50800" dist="38100" algn="l" rotWithShape="0">
                    <a:prstClr val="black">
                      <a:alpha val="40000"/>
                    </a:prstClr>
                  </a:outerShdw>
                </a:effectLst>
              </a:rPr>
              <a:t>„Benedikto slenksčiai”</a:t>
            </a:r>
            <a:endParaRPr lang="lt-LT" sz="5400" b="1" u="sng" dirty="0">
              <a:ln w="17780" cmpd="sng">
                <a:solidFill>
                  <a:srgbClr val="FFFFFF"/>
                </a:solidFill>
                <a:prstDash val="solid"/>
                <a:miter lim="800000"/>
              </a:ln>
              <a:solidFill>
                <a:srgbClr val="00B0F0"/>
              </a:solidFill>
              <a:effectLst>
                <a:outerShdw blurRad="50800" dist="38100" algn="l" rotWithShape="0">
                  <a:prstClr val="black">
                    <a:alpha val="40000"/>
                  </a:prstClr>
                </a:outerShdw>
              </a:effectLst>
            </a:endParaRPr>
          </a:p>
        </p:txBody>
      </p:sp>
      <p:pic>
        <p:nvPicPr>
          <p:cNvPr id="4" name="Content Placeholder 3" descr="irts1l512.jpg"/>
          <p:cNvPicPr>
            <a:picLocks noGrp="1" noChangeAspect="1"/>
          </p:cNvPicPr>
          <p:nvPr>
            <p:ph idx="1"/>
          </p:nvPr>
        </p:nvPicPr>
        <p:blipFill>
          <a:blip r:embed="rId2" cstate="print"/>
          <a:stretch>
            <a:fillRect/>
          </a:stretch>
        </p:blipFill>
        <p:spPr>
          <a:xfrm rot="428713">
            <a:off x="6574923" y="1889525"/>
            <a:ext cx="2088232" cy="3389987"/>
          </a:xfrm>
        </p:spPr>
      </p:pic>
      <p:sp>
        <p:nvSpPr>
          <p:cNvPr id="5" name="TextBox 4"/>
          <p:cNvSpPr txBox="1"/>
          <p:nvPr/>
        </p:nvSpPr>
        <p:spPr>
          <a:xfrm>
            <a:off x="539552" y="1484784"/>
            <a:ext cx="5328592" cy="4524315"/>
          </a:xfrm>
          <a:prstGeom prst="rect">
            <a:avLst/>
          </a:prstGeom>
          <a:noFill/>
        </p:spPr>
        <p:txBody>
          <a:bodyPr wrap="square" rtlCol="0">
            <a:spAutoFit/>
          </a:bodyPr>
          <a:lstStyle/>
          <a:p>
            <a:r>
              <a:rPr lang="lt-LT" sz="3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Tai yra pasakojimas apie </a:t>
            </a:r>
            <a:r>
              <a:rPr lang="lt-LT" sz="3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berniuką, </a:t>
            </a:r>
            <a:r>
              <a:rPr lang="lt-LT" sz="3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vardu Benediktas, kurį motina aštuonerių metų atveža į kaimą ir parodo sodybą, kurioje gyvena jo niekad nematytas tėvas ir paragina </a:t>
            </a:r>
            <a:r>
              <a:rPr lang="lt-LT" sz="3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nueiti </a:t>
            </a:r>
            <a:r>
              <a:rPr lang="lt-LT" sz="3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pas jį. Taip netikėtai prasideda bendras tėvo ir sūnaus gyvenimas...</a:t>
            </a:r>
            <a:endParaRPr lang="lt-LT" sz="32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676456" cy="5832648"/>
          </a:xfrm>
        </p:spPr>
        <p:txBody>
          <a:bodyPr>
            <a:normAutofit fontScale="70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buNone/>
            </a:pPr>
            <a:r>
              <a:rPr lang="lt-LT"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Romane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iš viso yra penki</a:t>
            </a:r>
          </a:p>
          <a:p>
            <a:pPr>
              <a:buNone/>
            </a:pP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Benedikto slenksčiai,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kuriais    </a:t>
            </a:r>
          </a:p>
          <a:p>
            <a:pPr>
              <a:buNone/>
            </a:pP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kopdamas </a:t>
            </a:r>
            <a:r>
              <a:rPr lang="lt-LT" sz="51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Benutis</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iš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a:p>
            <a:pPr>
              <a:buNone/>
            </a:pP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mažo</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nieko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nepatyrusio </a:t>
            </a:r>
            <a:endPar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None/>
            </a:pP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vaiko tampa </a:t>
            </a:r>
          </a:p>
          <a:p>
            <a:pPr>
              <a:buNone/>
            </a:pP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subrendusiu, daug </a:t>
            </a:r>
          </a:p>
          <a:p>
            <a:pPr>
              <a:buNone/>
            </a:pP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išgyvenusiu</a:t>
            </a:r>
            <a:endPar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None/>
            </a:pP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jaunuoliu </a:t>
            </a:r>
          </a:p>
          <a:p>
            <a:pPr>
              <a:buNone/>
            </a:pP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Benediktu</a:t>
            </a:r>
            <a:r>
              <a:rPr lang="lt-LT" sz="5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lt-LT"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lt-LT"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lt-LT"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8" name="Picture 7" descr="future.jpg"/>
          <p:cNvPicPr>
            <a:picLocks noChangeAspect="1"/>
          </p:cNvPicPr>
          <p:nvPr/>
        </p:nvPicPr>
        <p:blipFill>
          <a:blip r:embed="rId2" cstate="print"/>
          <a:stretch>
            <a:fillRect/>
          </a:stretch>
        </p:blipFill>
        <p:spPr>
          <a:xfrm>
            <a:off x="251520" y="3573016"/>
            <a:ext cx="3384376" cy="253828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928992" cy="1143000"/>
          </a:xfrm>
        </p:spPr>
        <p:style>
          <a:lnRef idx="1">
            <a:schemeClr val="dk1"/>
          </a:lnRef>
          <a:fillRef idx="3">
            <a:schemeClr val="dk1"/>
          </a:fillRef>
          <a:effectRef idx="2">
            <a:schemeClr val="dk1"/>
          </a:effectRef>
          <a:fontRef idx="minor">
            <a:schemeClr val="lt1"/>
          </a:fontRef>
        </p:style>
        <p:txBody>
          <a:bodyPr>
            <a:normAutofit fontScale="90000"/>
          </a:bodyPr>
          <a:lstStyle/>
          <a:p>
            <a:r>
              <a:rPr lang="lt-LT" sz="3200" dirty="0" smtClean="0"/>
              <a:t>       </a:t>
            </a:r>
            <a:r>
              <a:rPr lang="lt-LT" sz="3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Pagrindinis veikėjas Benediktas romane  </a:t>
            </a:r>
            <a:br>
              <a:rPr lang="lt-LT" sz="3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lt-LT" sz="3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praranda beveik visus jam artimiausius žmones:</a:t>
            </a:r>
            <a:endParaRPr lang="lt-LT" sz="3600" i="1" dirty="0"/>
          </a:p>
        </p:txBody>
      </p:sp>
      <p:sp>
        <p:nvSpPr>
          <p:cNvPr id="3" name="Content Placeholder 2"/>
          <p:cNvSpPr>
            <a:spLocks noGrp="1"/>
          </p:cNvSpPr>
          <p:nvPr>
            <p:ph idx="1"/>
          </p:nvPr>
        </p:nvSpPr>
        <p:spPr>
          <a:xfrm>
            <a:off x="107504" y="1772816"/>
            <a:ext cx="8928992" cy="4525963"/>
          </a:xfrm>
        </p:spPr>
        <p:style>
          <a:lnRef idx="1">
            <a:schemeClr val="accent6"/>
          </a:lnRef>
          <a:fillRef idx="2">
            <a:schemeClr val="accent6"/>
          </a:fillRef>
          <a:effectRef idx="1">
            <a:schemeClr val="accent6"/>
          </a:effectRef>
          <a:fontRef idx="minor">
            <a:schemeClr val="dk1"/>
          </a:fontRef>
        </p:style>
        <p:txBody>
          <a:bodyPr/>
          <a:lstStyle/>
          <a:p>
            <a:pPr algn="ctr"/>
            <a:endParaRPr lang="lt-LT" sz="3200" b="1" dirty="0" smtClean="0">
              <a:solidFill>
                <a:schemeClr val="bg1"/>
              </a:solidFill>
              <a:effectLst>
                <a:outerShdw blurRad="50800" dist="38100" dir="2700000" algn="tl" rotWithShape="0">
                  <a:prstClr val="black">
                    <a:alpha val="40000"/>
                  </a:prstClr>
                </a:outerShdw>
              </a:effectLst>
            </a:endParaRPr>
          </a:p>
          <a:p>
            <a:pPr algn="ctr">
              <a:buFont typeface="Arial" pitchFamily="34" charset="0"/>
              <a:buChar char="•"/>
            </a:pPr>
            <a:r>
              <a:rPr lang="lt-LT" sz="3200" b="1" dirty="0" smtClean="0">
                <a:solidFill>
                  <a:schemeClr val="bg1"/>
                </a:solidFill>
                <a:effectLst>
                  <a:outerShdw blurRad="50800" dist="38100" dir="2700000" algn="tl" rotWithShape="0">
                    <a:prstClr val="black">
                      <a:alpha val="40000"/>
                    </a:prstClr>
                  </a:outerShdw>
                </a:effectLst>
              </a:rPr>
              <a:t>Kai buvo mažas, mirė </a:t>
            </a:r>
            <a:r>
              <a:rPr lang="lt-LT" sz="3200" b="1" dirty="0" smtClean="0">
                <a:solidFill>
                  <a:schemeClr val="bg1"/>
                </a:solidFill>
                <a:effectLst>
                  <a:outerShdw blurRad="50800" dist="38100" dir="2700000" algn="tl" rotWithShape="0">
                    <a:prstClr val="black">
                      <a:alpha val="40000"/>
                    </a:prstClr>
                  </a:outerShdw>
                </a:effectLst>
              </a:rPr>
              <a:t>jo </a:t>
            </a:r>
            <a:r>
              <a:rPr lang="lt-LT" sz="3200" b="1" dirty="0" smtClean="0">
                <a:solidFill>
                  <a:schemeClr val="bg1"/>
                </a:solidFill>
                <a:effectLst>
                  <a:outerShdw blurRad="50800" dist="38100" dir="2700000" algn="tl" rotWithShape="0">
                    <a:prstClr val="black">
                      <a:alpha val="40000"/>
                    </a:prstClr>
                  </a:outerShdw>
                </a:effectLst>
              </a:rPr>
              <a:t>močiutė.</a:t>
            </a:r>
            <a:endParaRPr lang="lt-LT" sz="3200" b="1" dirty="0" smtClean="0">
              <a:solidFill>
                <a:schemeClr val="bg1"/>
              </a:solidFill>
              <a:effectLst>
                <a:outerShdw blurRad="50800" dist="38100" dir="2700000" algn="tl" rotWithShape="0">
                  <a:prstClr val="black">
                    <a:alpha val="40000"/>
                  </a:prstClr>
                </a:outerShdw>
              </a:effectLst>
            </a:endParaRPr>
          </a:p>
          <a:p>
            <a:pPr algn="ctr">
              <a:buFont typeface="Arial" pitchFamily="34" charset="0"/>
              <a:buChar char="•"/>
            </a:pPr>
            <a:r>
              <a:rPr lang="lt-LT" sz="3200" b="1" dirty="0" smtClean="0">
                <a:solidFill>
                  <a:schemeClr val="bg1"/>
                </a:solidFill>
                <a:effectLst>
                  <a:outerShdw blurRad="50800" dist="38100" dir="2700000" algn="tl" rotWithShape="0">
                    <a:prstClr val="black">
                      <a:alpha val="40000"/>
                    </a:prstClr>
                  </a:outerShdw>
                </a:effectLst>
              </a:rPr>
              <a:t>Vėliau jį palieka </a:t>
            </a:r>
            <a:r>
              <a:rPr lang="lt-LT" sz="3200" b="1" dirty="0" smtClean="0">
                <a:solidFill>
                  <a:schemeClr val="bg1"/>
                </a:solidFill>
                <a:effectLst>
                  <a:outerShdw blurRad="50800" dist="38100" dir="2700000" algn="tl" rotWithShape="0">
                    <a:prstClr val="black">
                      <a:alpha val="40000"/>
                    </a:prstClr>
                  </a:outerShdw>
                </a:effectLst>
              </a:rPr>
              <a:t>motina.</a:t>
            </a:r>
            <a:endParaRPr lang="lt-LT" sz="3200" b="1" dirty="0" smtClean="0">
              <a:solidFill>
                <a:schemeClr val="bg1"/>
              </a:solidFill>
              <a:effectLst>
                <a:outerShdw blurRad="50800" dist="38100" dir="2700000" algn="tl" rotWithShape="0">
                  <a:prstClr val="black">
                    <a:alpha val="40000"/>
                  </a:prstClr>
                </a:outerShdw>
              </a:effectLst>
            </a:endParaRPr>
          </a:p>
          <a:p>
            <a:pPr algn="ctr">
              <a:buFont typeface="Arial" pitchFamily="34" charset="0"/>
              <a:buChar char="•"/>
            </a:pPr>
            <a:r>
              <a:rPr lang="lt-LT" sz="3200" b="1" dirty="0" smtClean="0">
                <a:solidFill>
                  <a:schemeClr val="bg1"/>
                </a:solidFill>
                <a:effectLst>
                  <a:outerShdw blurRad="50800" dist="38100" dir="2700000" algn="tl" rotWithShape="0">
                    <a:prstClr val="black">
                      <a:alpha val="40000"/>
                    </a:prstClr>
                  </a:outerShdw>
                </a:effectLst>
              </a:rPr>
              <a:t>Trečiajame slenkstyje miršta jo draugas Virgilijus </a:t>
            </a:r>
            <a:r>
              <a:rPr lang="lt-LT" sz="3200" b="1" dirty="0" smtClean="0">
                <a:solidFill>
                  <a:schemeClr val="bg1"/>
                </a:solidFill>
                <a:effectLst>
                  <a:outerShdw blurRad="50800" dist="38100" dir="2700000" algn="tl" rotWithShape="0">
                    <a:prstClr val="black">
                      <a:alpha val="40000"/>
                    </a:prstClr>
                  </a:outerShdw>
                </a:effectLst>
              </a:rPr>
              <a:t>Vanagas.</a:t>
            </a:r>
            <a:endParaRPr lang="lt-LT" sz="3200" b="1" dirty="0" smtClean="0">
              <a:solidFill>
                <a:schemeClr val="bg1"/>
              </a:solidFill>
              <a:effectLst>
                <a:outerShdw blurRad="50800" dist="38100" dir="2700000" algn="tl" rotWithShape="0">
                  <a:prstClr val="black">
                    <a:alpha val="40000"/>
                  </a:prstClr>
                </a:outerShdw>
              </a:effectLst>
            </a:endParaRPr>
          </a:p>
          <a:p>
            <a:pPr algn="ctr">
              <a:buFont typeface="Arial" pitchFamily="34" charset="0"/>
              <a:buChar char="•"/>
            </a:pPr>
            <a:r>
              <a:rPr lang="lt-LT" sz="3200" b="1" dirty="0" smtClean="0">
                <a:solidFill>
                  <a:schemeClr val="bg1"/>
                </a:solidFill>
                <a:effectLst>
                  <a:outerShdw blurRad="50800" dist="38100" dir="2700000" algn="tl" rotWithShape="0">
                    <a:prstClr val="black">
                      <a:alpha val="40000"/>
                    </a:prstClr>
                  </a:outerShdw>
                </a:effectLst>
              </a:rPr>
              <a:t>Paskutiniajame</a:t>
            </a:r>
            <a:r>
              <a:rPr lang="lt-LT" sz="3200" b="1" dirty="0" smtClean="0">
                <a:solidFill>
                  <a:schemeClr val="bg1"/>
                </a:solidFill>
                <a:effectLst>
                  <a:outerShdw blurRad="50800" dist="38100" dir="2700000" algn="tl" rotWithShape="0">
                    <a:prstClr val="black">
                      <a:alpha val="40000"/>
                    </a:prstClr>
                  </a:outerShdw>
                </a:effectLst>
              </a:rPr>
              <a:t>, </a:t>
            </a:r>
            <a:r>
              <a:rPr lang="lt-LT" sz="3200" b="1" dirty="0" smtClean="0">
                <a:solidFill>
                  <a:schemeClr val="bg1"/>
                </a:solidFill>
                <a:effectLst>
                  <a:outerShdw blurRad="50800" dist="38100" dir="2700000" algn="tl" rotWithShape="0">
                    <a:prstClr val="black">
                      <a:alpha val="40000"/>
                    </a:prstClr>
                  </a:outerShdw>
                </a:effectLst>
              </a:rPr>
              <a:t>penktajame </a:t>
            </a:r>
            <a:r>
              <a:rPr lang="lt-LT" sz="3200" b="1" dirty="0" smtClean="0">
                <a:solidFill>
                  <a:schemeClr val="bg1"/>
                </a:solidFill>
                <a:effectLst>
                  <a:outerShdw blurRad="50800" dist="38100" dir="2700000" algn="tl" rotWithShape="0">
                    <a:prstClr val="black">
                      <a:alpha val="40000"/>
                    </a:prstClr>
                  </a:outerShdw>
                </a:effectLst>
              </a:rPr>
              <a:t>slenkstyje nuo sunkios ligos miršta </a:t>
            </a:r>
            <a:r>
              <a:rPr lang="lt-LT" sz="3200" b="1" dirty="0" smtClean="0">
                <a:solidFill>
                  <a:schemeClr val="bg1"/>
                </a:solidFill>
                <a:effectLst>
                  <a:outerShdw blurRad="50800" dist="38100" dir="2700000" algn="tl" rotWithShape="0">
                    <a:prstClr val="black">
                      <a:alpha val="40000"/>
                    </a:prstClr>
                  </a:outerShdw>
                </a:effectLst>
              </a:rPr>
              <a:t>tėvas.</a:t>
            </a:r>
            <a:endParaRPr lang="lt-LT" sz="3200" b="1" dirty="0" smtClean="0">
              <a:solidFill>
                <a:schemeClr val="bg1"/>
              </a:solidFill>
              <a:effectLst>
                <a:outerShdw blurRad="50800" dist="38100" dir="2700000" algn="tl" rotWithShape="0">
                  <a:prstClr val="black">
                    <a:alpha val="40000"/>
                  </a:prstClr>
                </a:outerShdw>
              </a:effectLst>
            </a:endParaRPr>
          </a:p>
          <a:p>
            <a:endParaRPr lang="lt-LT"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467544" y="188640"/>
            <a:ext cx="8424936" cy="6740307"/>
          </a:xfrm>
          <a:prstGeom prst="rect">
            <a:avLst/>
          </a:prstGeom>
        </p:spPr>
        <p:txBody>
          <a:bodyPr wrap="square">
            <a:spAutoFit/>
          </a:bodyPr>
          <a:lstStyle/>
          <a:p>
            <a:pPr algn="ctr">
              <a:buNone/>
            </a:pPr>
            <a:r>
              <a:rPr lang="lt-LT" sz="3600" b="1" u="sng" dirty="0" smtClean="0">
                <a:ln w="18000">
                  <a:solidFill>
                    <a:schemeClr val="bg1"/>
                  </a:solidFill>
                  <a:prstDash val="solid"/>
                  <a:miter lim="800000"/>
                </a:ln>
                <a:solidFill>
                  <a:srgbClr val="FFFF00"/>
                </a:solidFill>
                <a:effectLst>
                  <a:outerShdw blurRad="25500" dist="23000" dir="7020000" algn="tl">
                    <a:srgbClr val="000000">
                      <a:alpha val="50000"/>
                    </a:srgbClr>
                  </a:outerShdw>
                </a:effectLst>
              </a:rPr>
              <a:t>„Benedikto slenksčiuose“ </a:t>
            </a:r>
            <a:r>
              <a:rPr lang="lt-LT" sz="3600" b="1" dirty="0" smtClean="0">
                <a:ln w="18000">
                  <a:solidFill>
                    <a:schemeClr val="bg1"/>
                  </a:solidFill>
                  <a:prstDash val="solid"/>
                  <a:miter lim="800000"/>
                </a:ln>
                <a:solidFill>
                  <a:srgbClr val="FFFF00"/>
                </a:solidFill>
                <a:effectLst>
                  <a:outerShdw blurRad="25500" dist="23000" dir="7020000" algn="tl">
                    <a:srgbClr val="000000">
                      <a:alpha val="50000"/>
                    </a:srgbClr>
                  </a:outerShdw>
                </a:effectLst>
              </a:rPr>
              <a:t>svarbiausias yra Beno vidinis pasaulis, jo jausmai, jo asmenybės augimas peržengiant tam tikrus sunkumus ir atrandant tikrąjį gyvenimo skonį. Šiame romane esantys penki Benedikto slenksčiai, kuriuose ir patys atrasite kažką artimo, pažįstamo sau, puikiai atskleidžia mažo, o vėliau jau </a:t>
            </a:r>
            <a:r>
              <a:rPr lang="lt-LT" sz="3600" b="1" dirty="0" smtClean="0">
                <a:ln w="18000">
                  <a:solidFill>
                    <a:schemeClr val="bg1"/>
                  </a:solidFill>
                  <a:prstDash val="solid"/>
                  <a:miter lim="800000"/>
                </a:ln>
                <a:solidFill>
                  <a:srgbClr val="FFFF00"/>
                </a:solidFill>
                <a:effectLst>
                  <a:outerShdw blurRad="25500" dist="23000" dir="7020000" algn="tl">
                    <a:srgbClr val="000000">
                      <a:alpha val="50000"/>
                    </a:srgbClr>
                  </a:outerShdw>
                </a:effectLst>
              </a:rPr>
              <a:t>subrendusio </a:t>
            </a:r>
            <a:r>
              <a:rPr lang="lt-LT" sz="3600" b="1" dirty="0" smtClean="0">
                <a:ln w="18000">
                  <a:solidFill>
                    <a:schemeClr val="bg1"/>
                  </a:solidFill>
                  <a:prstDash val="solid"/>
                  <a:miter lim="800000"/>
                </a:ln>
                <a:solidFill>
                  <a:srgbClr val="FFFF00"/>
                </a:solidFill>
                <a:effectLst>
                  <a:outerShdw blurRad="25500" dist="23000" dir="7020000" algn="tl">
                    <a:srgbClr val="000000">
                      <a:alpha val="50000"/>
                    </a:srgbClr>
                  </a:outerShdw>
                </a:effectLst>
              </a:rPr>
              <a:t>vaikino gyvenimą, pasaulėjautą bei jausmus.  </a:t>
            </a:r>
            <a:endParaRPr lang="lt-LT" sz="3600" b="1" dirty="0">
              <a:ln w="18000">
                <a:solidFill>
                  <a:schemeClr val="bg1"/>
                </a:solidFill>
                <a:prstDash val="solid"/>
                <a:miter lim="800000"/>
              </a:ln>
              <a:solidFill>
                <a:srgbClr val="FFFF00"/>
              </a:solidFill>
              <a:effectLst>
                <a:outerShdw blurRad="25500" dist="23000" dir="7020000" algn="tl">
                  <a:srgbClr val="000000">
                    <a:alpha val="50000"/>
                  </a:srgbClr>
                </a:outerShdw>
              </a:effectLst>
            </a:endParaRPr>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277</TotalTime>
  <Words>222</Words>
  <Application>Microsoft Office PowerPoint</Application>
  <PresentationFormat>Demonstracija ekrane (4:3)</PresentationFormat>
  <Paragraphs>33</Paragraphs>
  <Slides>7</Slides>
  <Notes>0</Notes>
  <HiddenSlides>0</HiddenSlides>
  <MMClips>0</MMClips>
  <ScaleCrop>false</ScaleCrop>
  <HeadingPairs>
    <vt:vector size="4" baseType="variant">
      <vt:variant>
        <vt:lpstr>Tema</vt:lpstr>
      </vt:variant>
      <vt:variant>
        <vt:i4>1</vt:i4>
      </vt:variant>
      <vt:variant>
        <vt:lpstr>Skaidrių pavadinimai</vt:lpstr>
      </vt:variant>
      <vt:variant>
        <vt:i4>7</vt:i4>
      </vt:variant>
    </vt:vector>
  </HeadingPairs>
  <TitlesOfParts>
    <vt:vector size="8" baseType="lpstr">
      <vt:lpstr>Technic</vt:lpstr>
      <vt:lpstr>Benedikto slenksčiai</vt:lpstr>
      <vt:lpstr>Laura Sintija Černiauskaitė </vt:lpstr>
      <vt:lpstr>Kūrybos bruožai:</vt:lpstr>
      <vt:lpstr>„Benedikto slenksčiai”</vt:lpstr>
      <vt:lpstr>Skaidrė 5</vt:lpstr>
      <vt:lpstr>       Pagrindinis veikėjas Benediktas romane    praranda beveik visus jam artimiausius žmones:</vt:lpstr>
      <vt:lpstr>Skaidrė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Benedikto slenksčiai</dc:title>
  <dc:creator>Monika</dc:creator>
  <cp:lastModifiedBy>VARTOTOJAS</cp:lastModifiedBy>
  <cp:revision>45</cp:revision>
  <dcterms:created xsi:type="dcterms:W3CDTF">2011-02-21T14:50:13Z</dcterms:created>
  <dcterms:modified xsi:type="dcterms:W3CDTF">2011-03-16T18:02:12Z</dcterms:modified>
</cp:coreProperties>
</file>