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E45EFA-9070-47C3-A953-2085AC577EE6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BDF131-DF8C-464D-AB33-C63BE48780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org/" TargetMode="External"/><Relationship Id="rId2" Type="http://schemas.openxmlformats.org/officeDocument/2006/relationships/hyperlink" Target="http://www.google.l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lt-LT" dirty="0" smtClean="0"/>
              <a:t>Darbo autorius:</a:t>
            </a:r>
          </a:p>
          <a:p>
            <a:pPr algn="l"/>
            <a:r>
              <a:rPr lang="lt-LT" dirty="0" smtClean="0"/>
              <a:t>Andrius </a:t>
            </a:r>
            <a:r>
              <a:rPr lang="lt-LT" dirty="0" err="1" smtClean="0"/>
              <a:t>Aksiutovas</a:t>
            </a:r>
            <a:endParaRPr lang="lt-LT" dirty="0" smtClean="0"/>
          </a:p>
          <a:p>
            <a:pPr algn="l"/>
            <a:r>
              <a:rPr lang="lt-LT" dirty="0" smtClean="0"/>
              <a:t>IIIA klasė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8305800" cy="1981200"/>
          </a:xfrm>
        </p:spPr>
        <p:txBody>
          <a:bodyPr/>
          <a:lstStyle/>
          <a:p>
            <a:r>
              <a:rPr sz="7200" smtClean="0"/>
              <a:t>Maironis </a:t>
            </a:r>
            <a:r>
              <a:rPr lang="lt-LT" sz="7200" dirty="0" smtClean="0"/>
              <a:t>,,Vilija”</a:t>
            </a:r>
            <a:endParaRPr lang="lt-LT" sz="7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>
            <a:normAutofit fontScale="55000" lnSpcReduction="20000"/>
          </a:bodyPr>
          <a:lstStyle/>
          <a:p>
            <a:r>
              <a:rPr lang="lt-LT" dirty="0" smtClean="0"/>
              <a:t>                   </a:t>
            </a:r>
            <a:r>
              <a:rPr lang="lt-LT" sz="5100" dirty="0" smtClean="0"/>
              <a:t>,,Vilija”</a:t>
            </a:r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Vilija, mūsų upelių matutė,</a:t>
            </a:r>
            <a:br>
              <a:rPr lang="lt-LT" dirty="0" smtClean="0"/>
            </a:br>
            <a:r>
              <a:rPr lang="lt-LT" dirty="0" smtClean="0"/>
              <a:t>Dugną </a:t>
            </a:r>
            <a:r>
              <a:rPr lang="lt-LT" dirty="0" err="1" smtClean="0"/>
              <a:t>tur</a:t>
            </a:r>
            <a:r>
              <a:rPr lang="lt-LT" dirty="0" smtClean="0"/>
              <a:t> aukso, o veidą kaip dangų;</a:t>
            </a:r>
            <a:br>
              <a:rPr lang="lt-LT" dirty="0" smtClean="0"/>
            </a:br>
            <a:r>
              <a:rPr lang="lt-LT" dirty="0" smtClean="0"/>
              <a:t>Vandenis semia lietuvė-sesutė,</a:t>
            </a:r>
            <a:br>
              <a:rPr lang="lt-LT" dirty="0" smtClean="0"/>
            </a:br>
            <a:r>
              <a:rPr lang="lt-LT" dirty="0" err="1" smtClean="0"/>
              <a:t>Širdžia</a:t>
            </a:r>
            <a:r>
              <a:rPr lang="lt-LT" dirty="0" smtClean="0"/>
              <a:t> ir veidu skaistesnė už bangą.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Puikios, malonios pakalnės ties Kaunu;</a:t>
            </a:r>
            <a:br>
              <a:rPr lang="lt-LT" dirty="0" smtClean="0"/>
            </a:br>
            <a:r>
              <a:rPr lang="lt-LT" dirty="0" smtClean="0"/>
              <a:t>Puošia jos tulpėmis Viliją </a:t>
            </a:r>
            <a:r>
              <a:rPr lang="lt-LT" dirty="0" err="1" smtClean="0"/>
              <a:t>srauną</a:t>
            </a:r>
            <a:r>
              <a:rPr lang="lt-LT" dirty="0" smtClean="0"/>
              <a:t>;</a:t>
            </a:r>
            <a:br>
              <a:rPr lang="lt-LT" dirty="0" smtClean="0"/>
            </a:br>
            <a:r>
              <a:rPr lang="lt-LT" dirty="0" smtClean="0"/>
              <a:t>Myli lietuvę gražesnis jaunimas,</a:t>
            </a:r>
            <a:br>
              <a:rPr lang="lt-LT" dirty="0" smtClean="0"/>
            </a:br>
            <a:r>
              <a:rPr lang="lt-LT" dirty="0" smtClean="0"/>
              <a:t>Negu kad rožių ir tulpių audimas.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Vilijai Kauno pakalnės per nieką:</a:t>
            </a:r>
            <a:br>
              <a:rPr lang="lt-LT" dirty="0" smtClean="0"/>
            </a:br>
            <a:r>
              <a:rPr lang="lt-LT" dirty="0" smtClean="0"/>
              <a:t>Nemuno ieško ir žiedus palieka.</a:t>
            </a:r>
            <a:br>
              <a:rPr lang="lt-LT" dirty="0" smtClean="0"/>
            </a:br>
            <a:r>
              <a:rPr lang="lt-LT" dirty="0" smtClean="0"/>
              <a:t>Liūdnai lietuvei ašarėlės byra,</a:t>
            </a:r>
            <a:br>
              <a:rPr lang="lt-LT" dirty="0" smtClean="0"/>
            </a:br>
            <a:r>
              <a:rPr lang="lt-LT" dirty="0" smtClean="0"/>
              <a:t>Nes pamylėjo kito krašto vyrą.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Mylimą </a:t>
            </a:r>
            <a:r>
              <a:rPr lang="lt-LT" dirty="0" err="1" smtClean="0"/>
              <a:t>Nemuns</a:t>
            </a:r>
            <a:r>
              <a:rPr lang="lt-LT" dirty="0" smtClean="0"/>
              <a:t>, smarkiai apkabinęs,</a:t>
            </a:r>
            <a:br>
              <a:rPr lang="lt-LT" dirty="0" smtClean="0"/>
            </a:br>
            <a:r>
              <a:rPr lang="lt-LT" dirty="0" smtClean="0"/>
              <a:t>Neša pro kalnus, per laukų platybes;</a:t>
            </a:r>
            <a:br>
              <a:rPr lang="lt-LT" dirty="0" smtClean="0"/>
            </a:br>
            <a:r>
              <a:rPr lang="lt-LT" dirty="0" smtClean="0"/>
              <a:t>Glaudžia su meile prie šaltos krūtinės</a:t>
            </a:r>
            <a:br>
              <a:rPr lang="lt-LT" dirty="0" smtClean="0"/>
            </a:br>
            <a:r>
              <a:rPr lang="lt-LT" dirty="0" smtClean="0"/>
              <a:t>Ir kartu skęsta į marių </a:t>
            </a:r>
            <a:r>
              <a:rPr lang="lt-LT" dirty="0" err="1" smtClean="0"/>
              <a:t>gilybes</a:t>
            </a:r>
            <a:r>
              <a:rPr lang="lt-LT" dirty="0" smtClean="0"/>
              <a:t>.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Tu save lygiai svetimam pašvęsi,</a:t>
            </a:r>
            <a:br>
              <a:rPr lang="lt-LT" dirty="0" smtClean="0"/>
            </a:br>
            <a:r>
              <a:rPr lang="lt-LT" dirty="0" smtClean="0"/>
              <a:t>Brangią tėvučių apleidus šalelę,</a:t>
            </a:r>
            <a:br>
              <a:rPr lang="lt-LT" dirty="0" smtClean="0"/>
            </a:br>
            <a:r>
              <a:rPr lang="lt-LT" dirty="0" smtClean="0"/>
              <a:t>Ir lyg tarp marių užmiršta paskęsi,</a:t>
            </a:r>
            <a:br>
              <a:rPr lang="lt-LT" dirty="0" smtClean="0"/>
            </a:br>
            <a:r>
              <a:rPr lang="lt-LT" dirty="0" smtClean="0"/>
              <a:t>Bet dar liūdnesnė, Lietuvos mergele!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Širdį ir upę sunku suturėti;</a:t>
            </a:r>
            <a:br>
              <a:rPr lang="lt-LT" dirty="0" smtClean="0"/>
            </a:br>
            <a:r>
              <a:rPr lang="lt-LT" dirty="0" smtClean="0"/>
              <a:t>Vilijai bėgti, mergaitei mylėti!..</a:t>
            </a:r>
            <a:br>
              <a:rPr lang="lt-LT" dirty="0" smtClean="0"/>
            </a:br>
            <a:r>
              <a:rPr lang="lt-LT" dirty="0" smtClean="0"/>
              <a:t>Vilija skęsta į Nemuną mielą,</a:t>
            </a:r>
            <a:br>
              <a:rPr lang="lt-LT" dirty="0" smtClean="0"/>
            </a:br>
            <a:r>
              <a:rPr lang="lt-LT" dirty="0" smtClean="0"/>
              <a:t>O bokšte liūdi mergužėlės siela.</a:t>
            </a:r>
            <a:endParaRPr lang="lt-LT" dirty="0"/>
          </a:p>
        </p:txBody>
      </p:sp>
      <p:pic>
        <p:nvPicPr>
          <p:cNvPr id="4" name="Paveikslėlis 3" descr="neris 7 ma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1071546"/>
            <a:ext cx="4714908" cy="350046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4614866" cy="4572000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Vilija(Neris)- Nemuno </a:t>
            </a:r>
            <a:r>
              <a:rPr lang="lt-LT" dirty="0" smtClean="0"/>
              <a:t>sesuo, šiame </a:t>
            </a:r>
            <a:r>
              <a:rPr lang="lt-LT" dirty="0" smtClean="0"/>
              <a:t>eilėraštyje upė yra siejama su lietuvaite.</a:t>
            </a:r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Pavadinimo reikšmė</a:t>
            </a:r>
            <a:endParaRPr lang="lt-LT" sz="5400" dirty="0"/>
          </a:p>
        </p:txBody>
      </p:sp>
      <p:pic>
        <p:nvPicPr>
          <p:cNvPr id="4" name="Paveikslėlis 3" descr="lietuvai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928802"/>
            <a:ext cx="3500462" cy="356081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4900618" cy="4572000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Pasiaukojimas meilei, noras mylėti ir gyventi džiaugsme.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tema</a:t>
            </a:r>
            <a:endParaRPr lang="lt-LT" sz="5400" dirty="0"/>
          </a:p>
        </p:txBody>
      </p:sp>
      <p:pic>
        <p:nvPicPr>
          <p:cNvPr id="4" name="Paveikslėlis 3" descr="angel-7186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5" y="1357298"/>
            <a:ext cx="3113521" cy="42862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lt-LT" sz="12800" dirty="0" smtClean="0"/>
              <a:t>Eilėraščio pasaulis yra dviprasmiškas: </a:t>
            </a:r>
          </a:p>
          <a:p>
            <a:pPr>
              <a:buNone/>
            </a:pPr>
            <a:endParaRPr lang="lt-LT" sz="7000" dirty="0" smtClean="0"/>
          </a:p>
          <a:p>
            <a:r>
              <a:rPr lang="lt-LT" sz="8600" dirty="0" smtClean="0"/>
              <a:t>mergelė </a:t>
            </a:r>
            <a:r>
              <a:rPr lang="lt-LT" sz="8600" dirty="0" smtClean="0"/>
              <a:t>įsimyli ,bet įsimylėdama turi palikti </a:t>
            </a:r>
            <a:r>
              <a:rPr lang="lt-LT" sz="8600" dirty="0" smtClean="0"/>
              <a:t>artimuosius,</a:t>
            </a:r>
            <a:endParaRPr lang="lt-LT" sz="8600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sz="8600" dirty="0" smtClean="0"/>
              <a:t>savo gimtąjį </a:t>
            </a:r>
            <a:r>
              <a:rPr lang="lt-LT" sz="8600" dirty="0" smtClean="0"/>
              <a:t>kraštą,</a:t>
            </a:r>
            <a:endParaRPr lang="lt-LT" sz="8600" dirty="0" smtClean="0"/>
          </a:p>
          <a:p>
            <a:endParaRPr lang="lt-LT" dirty="0" smtClean="0"/>
          </a:p>
          <a:p>
            <a:r>
              <a:rPr lang="lt-LT" sz="8600" dirty="0" smtClean="0"/>
              <a:t> gimtuosius </a:t>
            </a:r>
            <a:r>
              <a:rPr lang="lt-LT" sz="8600" dirty="0" smtClean="0"/>
              <a:t>namus.</a:t>
            </a:r>
            <a:endParaRPr lang="lt-LT" sz="8600" dirty="0" smtClean="0"/>
          </a:p>
          <a:p>
            <a:pPr>
              <a:buNone/>
            </a:pPr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Eilėraščio pasaulis</a:t>
            </a:r>
            <a:endParaRPr lang="lt-LT" sz="54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572000"/>
          </a:xfrm>
        </p:spPr>
        <p:txBody>
          <a:bodyPr/>
          <a:lstStyle/>
          <a:p>
            <a:r>
              <a:rPr lang="lt-LT" dirty="0" smtClean="0"/>
              <a:t>Eilėraščio žmogus yra </a:t>
            </a:r>
            <a:r>
              <a:rPr lang="lt-LT" dirty="0" smtClean="0"/>
              <a:t>lyrinis </a:t>
            </a:r>
            <a:r>
              <a:rPr lang="lt-LT" dirty="0" smtClean="0"/>
              <a:t>,,aš</a:t>
            </a:r>
            <a:r>
              <a:rPr lang="lt-LT" dirty="0" smtClean="0"/>
              <a:t>’’. 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žmogus</a:t>
            </a:r>
            <a:endParaRPr lang="lt-LT" dirty="0"/>
          </a:p>
        </p:txBody>
      </p:sp>
      <p:pic>
        <p:nvPicPr>
          <p:cNvPr id="4" name="Paveikslėlis 3" descr="mergele v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2143116"/>
            <a:ext cx="4245225" cy="4143404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4686304" cy="4572000"/>
          </a:xfrm>
        </p:spPr>
        <p:txBody>
          <a:bodyPr/>
          <a:lstStyle/>
          <a:p>
            <a:r>
              <a:rPr lang="lt-LT" dirty="0" smtClean="0"/>
              <a:t>Nuotaika pakyla, kai yra kalbama apie meilę.</a:t>
            </a:r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Eilėraštis suteikia spalvingumo, gyvybingumo, bet kartu ir liūdesio.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nuotaika</a:t>
            </a:r>
            <a:endParaRPr lang="lt-LT" dirty="0"/>
          </a:p>
        </p:txBody>
      </p:sp>
      <p:pic>
        <p:nvPicPr>
          <p:cNvPr id="4" name="Paveikslėlis 3" descr="Ziemos-nuotaika-30x40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214422"/>
            <a:ext cx="3629361" cy="2714644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Meilė, pasiaukojimas, džiaugsmas, kuriama šeima.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Išvykimas, namų ir tėvų palikimas.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Eilėraščio vertybės ir antivertybės</a:t>
            </a:r>
            <a:endParaRPr lang="lt-LT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Eilėraštyje yra epitetų (</a:t>
            </a:r>
            <a:r>
              <a:rPr lang="lt-LT" i="1" dirty="0" smtClean="0"/>
              <a:t>upelių matutė, laukų platybės </a:t>
            </a:r>
            <a:r>
              <a:rPr lang="lt-LT" dirty="0" smtClean="0"/>
              <a:t>)</a:t>
            </a:r>
          </a:p>
          <a:p>
            <a:endParaRPr lang="lt-LT" dirty="0" smtClean="0"/>
          </a:p>
          <a:p>
            <a:r>
              <a:rPr lang="lt-LT" dirty="0" smtClean="0"/>
              <a:t>Palyginimų ( </a:t>
            </a:r>
            <a:r>
              <a:rPr lang="lt-LT" i="1" dirty="0" smtClean="0"/>
              <a:t>Vilijai bėgti-Mergaitei mylėti </a:t>
            </a:r>
            <a:r>
              <a:rPr lang="lt-LT" dirty="0" smtClean="0"/>
              <a:t>).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Paralelizmų ( </a:t>
            </a:r>
            <a:r>
              <a:rPr lang="lt-LT" i="1" dirty="0" smtClean="0"/>
              <a:t>lietuvė-sesutė , mergelė- upė </a:t>
            </a:r>
            <a:r>
              <a:rPr lang="lt-LT" dirty="0" smtClean="0"/>
              <a:t>).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Eilėraščio kalba</a:t>
            </a:r>
            <a:endParaRPr lang="lt-LT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>
                <a:hlinkClick r:id="rId2"/>
              </a:rPr>
              <a:t>www.google.lt</a:t>
            </a:r>
            <a:endParaRPr lang="lt-LT" dirty="0" smtClean="0"/>
          </a:p>
          <a:p>
            <a:r>
              <a:rPr lang="lt-LT" dirty="0" err="1" smtClean="0">
                <a:hlinkClick r:id="rId3"/>
              </a:rPr>
              <a:t>www.wikipedia.org</a:t>
            </a:r>
            <a:endParaRPr lang="lt-LT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endParaRPr lang="lt-LT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67</TotalTime>
  <Words>151</Words>
  <Application>Microsoft Office PowerPoint</Application>
  <PresentationFormat>Demonstracija ekrane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Popierius</vt:lpstr>
      <vt:lpstr>Maironis ,,Vilija”</vt:lpstr>
      <vt:lpstr>Skaidrė 2</vt:lpstr>
      <vt:lpstr>Pavadinimo reikšmė</vt:lpstr>
      <vt:lpstr>Eilėraščio tema</vt:lpstr>
      <vt:lpstr>Eilėraščio pasaulis</vt:lpstr>
      <vt:lpstr>Eilėraščio žmogus</vt:lpstr>
      <vt:lpstr>Eilėraščio nuotaika</vt:lpstr>
      <vt:lpstr>Eilėraščio vertybės ir antivertybės</vt:lpstr>
      <vt:lpstr>Eilėraščio kalba</vt:lpstr>
      <vt:lpstr>Šaltiniai</vt:lpstr>
    </vt:vector>
  </TitlesOfParts>
  <Company>Virčinskas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,,Vilija”</dc:title>
  <dc:creator>Rimas</dc:creator>
  <cp:lastModifiedBy>VARTOTOJAS</cp:lastModifiedBy>
  <cp:revision>9</cp:revision>
  <dcterms:created xsi:type="dcterms:W3CDTF">2011-02-21T13:50:06Z</dcterms:created>
  <dcterms:modified xsi:type="dcterms:W3CDTF">2011-03-19T21:47:56Z</dcterms:modified>
</cp:coreProperties>
</file>