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288CC952-79B2-4AFD-8107-B33F6C3801B9}" type="datetimeFigureOut">
              <a:rPr lang="en-GB"/>
              <a:pPr>
                <a:defRPr/>
              </a:pPr>
              <a:t>20/03/2011</a:t>
            </a:fld>
            <a:endParaRPr lang="en-GB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CA6E1300-74D5-478D-BD9A-19A49C7F77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B08C3DE-0A2D-4619-9EC1-2A07E9F8E2CE}" type="datetimeFigureOut">
              <a:rPr lang="en-GB"/>
              <a:pPr>
                <a:defRPr/>
              </a:pPr>
              <a:t>20/03/2011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49F7FB-7C9B-4997-B685-AC2897071AE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59CBBE50-7B6A-4589-8A05-A132BE857328}" type="datetimeFigureOut">
              <a:rPr lang="en-GB"/>
              <a:pPr>
                <a:defRPr/>
              </a:pPr>
              <a:t>20/03/2011</a:t>
            </a:fld>
            <a:endParaRPr lang="en-GB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13BEFDBA-6636-4E44-B3BB-9A52260B9A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D29966-9E40-4D19-9783-A83FAEF94BB0}" type="datetimeFigureOut">
              <a:rPr lang="en-GB"/>
              <a:pPr>
                <a:defRPr/>
              </a:pPr>
              <a:t>20/03/2011</a:t>
            </a:fld>
            <a:endParaRPr lang="en-GB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6E3B0A-7C1E-421B-AFF5-10C2B17E5ED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/>
          <p:nvPr/>
        </p:nvSpPr>
        <p:spPr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0"/>
          <p:cNvSpPr/>
          <p:nvPr/>
        </p:nvSpPr>
        <p:spPr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F7DABEE-0B85-4FFB-BBC1-087BA359C3A5}" type="datetimeFigureOut">
              <a:rPr lang="en-GB"/>
              <a:pPr>
                <a:defRPr/>
              </a:pPr>
              <a:t>20/03/2011</a:t>
            </a:fld>
            <a:endParaRPr lang="en-GB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79FC85-26A4-4B3D-80FE-246F56B034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722398-3454-4AFB-9DE3-A3A78E953931}" type="datetimeFigureOut">
              <a:rPr lang="en-GB"/>
              <a:pPr>
                <a:defRPr/>
              </a:pPr>
              <a:t>20/03/2011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A49872D-9605-406D-896D-7BB06DB63C4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E0EA7-FDD6-4968-9665-9820DE0B1210}" type="datetimeFigureOut">
              <a:rPr lang="en-GB"/>
              <a:pPr>
                <a:defRPr/>
              </a:pPr>
              <a:t>20/03/2011</a:t>
            </a:fld>
            <a:endParaRPr lang="en-GB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B9486-79CC-407B-8DE2-0BDC177ED7A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E659BA30-9D67-4320-A685-EB4703AF12E5}" type="datetimeFigureOut">
              <a:rPr lang="en-GB"/>
              <a:pPr>
                <a:defRPr/>
              </a:pPr>
              <a:t>20/03/2011</a:t>
            </a:fld>
            <a:endParaRPr lang="en-GB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CC3923AC-672A-45BF-89A0-1A5826E521D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DBCCCB3C-FA89-421C-BA07-E20F6364C25F}" type="datetimeFigureOut">
              <a:rPr lang="en-GB"/>
              <a:pPr>
                <a:defRPr/>
              </a:pPr>
              <a:t>20/03/2011</a:t>
            </a:fld>
            <a:endParaRPr lang="en-GB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70EC75F5-A04E-486A-8DE6-261C2E86D18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605AF-28EA-48AE-86EB-B3D4F5B2BC62}" type="datetimeFigureOut">
              <a:rPr lang="en-GB"/>
              <a:pPr>
                <a:defRPr/>
              </a:pPr>
              <a:t>20/03/2011</a:t>
            </a:fld>
            <a:endParaRPr lang="en-GB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BC2CC-D753-4E56-8AEC-07CFCF7B91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CD8B4-99A9-41B9-AD26-BFA01B9189D9}" type="datetimeFigureOut">
              <a:rPr lang="en-GB"/>
              <a:pPr>
                <a:defRPr/>
              </a:pPr>
              <a:t>20/03/2011</a:t>
            </a:fld>
            <a:endParaRPr lang="en-GB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8D374-A273-4E78-B9FE-E66697723B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1963" cy="274638"/>
          </a:xfrm>
          <a:prstGeom prst="rect">
            <a:avLst/>
          </a:prstGeom>
        </p:spPr>
        <p:txBody>
          <a:bodyPr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973D8D4B-7981-4370-B005-D5DEF3B4BC59}" type="datetimeFigureOut">
              <a:rPr lang="en-GB"/>
              <a:pPr>
                <a:defRPr/>
              </a:pPr>
              <a:t>20/03/2011</a:t>
            </a:fld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tx2">
                    <a:shade val="9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266ED68B-ACD5-4762-8AAD-92AD07453D0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29" r:id="rId7"/>
    <p:sldLayoutId id="2147484038" r:id="rId8"/>
    <p:sldLayoutId id="2147484039" r:id="rId9"/>
    <p:sldLayoutId id="2147484030" r:id="rId10"/>
    <p:sldLayoutId id="2147484031" r:id="rId11"/>
  </p:sldLayoutIdLst>
  <p:txStyles>
    <p:titleStyle>
      <a:lvl1pPr marL="53975" indent="-53975" algn="r" rtl="0" eaLnBrk="0" fontAlgn="base" hangingPunct="0">
        <a:spcBef>
          <a:spcPct val="0"/>
        </a:spcBef>
        <a:spcAft>
          <a:spcPct val="0"/>
        </a:spcAft>
        <a:defRPr sz="4600" kern="1200">
          <a:solidFill>
            <a:srgbClr val="E7EACB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2pPr>
      <a:lvl3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3pPr>
      <a:lvl4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4pPr>
      <a:lvl5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5pPr>
      <a:lvl6pPr marL="5111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6pPr>
      <a:lvl7pPr marL="9683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7pPr>
      <a:lvl8pPr marL="14255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8pPr>
      <a:lvl9pPr marL="18827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9pPr>
      <a:extLst/>
    </p:titleStyle>
    <p:bodyStyle>
      <a:lvl1pPr marL="292100" indent="-29210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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190500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82563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bg2">
              <a:lumMod val="90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indent="0" algn="ctr" eaLnBrk="1" fontAlgn="auto" hangingPunct="1">
              <a:spcAft>
                <a:spcPts val="0"/>
              </a:spcAft>
              <a:defRPr/>
            </a:pP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Maironis</a:t>
            </a:r>
            <a:r>
              <a:rPr lang="en-GB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GB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,, </a:t>
            </a: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Užmigo</a:t>
            </a:r>
            <a:r>
              <a:rPr lang="en-GB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žem</a:t>
            </a:r>
            <a:r>
              <a:rPr lang="lt-L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59550" cy="1752600"/>
          </a:xfrm>
          <a:solidFill>
            <a:schemeClr val="bg2">
              <a:lumMod val="90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Darb</a:t>
            </a:r>
            <a:r>
              <a:rPr lang="en-GB" sz="1800" smtClean="0"/>
              <a:t>ą</a:t>
            </a: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 pareng</a:t>
            </a:r>
            <a:r>
              <a:rPr lang="lt-LT" sz="1800" smtClean="0">
                <a:latin typeface="Times New Roman" pitchFamily="18" charset="0"/>
                <a:cs typeface="Times New Roman" pitchFamily="18" charset="0"/>
              </a:rPr>
              <a:t>ė </a:t>
            </a: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:  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 Aurelija Bartaškait</a:t>
            </a:r>
            <a:r>
              <a:rPr lang="lt-LT" sz="1800" smtClean="0"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, 3d klas</a:t>
            </a:r>
            <a:r>
              <a:rPr lang="lt-LT" sz="1800" smtClean="0">
                <a:latin typeface="Times New Roman" pitchFamily="18" charset="0"/>
                <a:cs typeface="Times New Roman" pitchFamily="18" charset="0"/>
              </a:rPr>
              <a:t>ė</a:t>
            </a:r>
            <a:endParaRPr lang="en-GB" sz="1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2011 m.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lt-LT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Užmigo žemė</a:t>
            </a: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Užmigo žemė. Tik dangaus</a:t>
            </a:r>
            <a:br>
              <a:rPr lang="lt-LT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Negęsta akys sidabrinės,</a:t>
            </a:r>
            <a:br>
              <a:rPr lang="lt-LT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Ir sparnas miego malonaus</a:t>
            </a:r>
            <a:br>
              <a:rPr lang="lt-LT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Nemigdo tik jaunos krūtinės.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Neužmigdys naktis žvaigždės,</a:t>
            </a:r>
            <a:br>
              <a:rPr lang="lt-LT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Nenuramins širdis troškimų;</a:t>
            </a:r>
            <a:br>
              <a:rPr lang="lt-LT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Dvasia ko ieško, kas atspės,</a:t>
            </a:r>
            <a:br>
              <a:rPr lang="lt-LT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Kai skęsti ji tarp atminimų!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Aušra saulėtekio nušvis,</a:t>
            </a:r>
            <a:br>
              <a:rPr lang="lt-LT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Ir užsimerks nakties šviesybės;</a:t>
            </a:r>
            <a:br>
              <a:rPr lang="lt-LT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Neras tik atilsio širdis:</a:t>
            </a:r>
            <a:br>
              <a:rPr lang="lt-LT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Viltis nežvelgs į jos gilybes!..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n-GB" dirty="0"/>
          </a:p>
        </p:txBody>
      </p:sp>
      <p:pic>
        <p:nvPicPr>
          <p:cNvPr id="14339" name="Picture 3" descr="StarryNight-of-Brazil_Tafreshi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1557338"/>
            <a:ext cx="386397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Pavadinimo</a:t>
            </a:r>
            <a:r>
              <a:rPr lang="en-GB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reikšm</a:t>
            </a:r>
            <a:r>
              <a:rPr lang="lt-L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ė</a:t>
            </a: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 Pavadinimas rodo tylą, tamsą, ramybę, gamtos harmoniją.</a:t>
            </a:r>
          </a:p>
        </p:txBody>
      </p:sp>
      <p:pic>
        <p:nvPicPr>
          <p:cNvPr id="15363" name="Picture 3" descr="dark-forest-night-imag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113" y="2420938"/>
            <a:ext cx="5041900" cy="403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Eil</a:t>
            </a:r>
            <a:r>
              <a:rPr lang="lt-L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raščio</a:t>
            </a:r>
            <a:r>
              <a:rPr lang="en-GB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tema</a:t>
            </a: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 Temos pamatas – kontrastas. Supriešinama mieganti žem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smtClean="0">
                <a:latin typeface="Times New Roman" pitchFamily="18" charset="0"/>
                <a:cs typeface="Times New Roman" pitchFamily="18" charset="0"/>
              </a:rPr>
              <a:t> ir negęstančios dangaus akys, v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smtClean="0">
                <a:latin typeface="Times New Roman" pitchFamily="18" charset="0"/>
                <a:cs typeface="Times New Roman" pitchFamily="18" charset="0"/>
              </a:rPr>
              <a:t>liau gamta ir žmogus. 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Eil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smtClean="0">
                <a:latin typeface="Times New Roman" pitchFamily="18" charset="0"/>
                <a:cs typeface="Times New Roman" pitchFamily="18" charset="0"/>
              </a:rPr>
              <a:t>raštis atskleidžia jauno žmogaus širdies troškimus, atsiminimus bei lyrinio subjekto b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>ū</a:t>
            </a:r>
            <a:r>
              <a:rPr lang="en-GB" smtClean="0">
                <a:latin typeface="Times New Roman" pitchFamily="18" charset="0"/>
                <a:cs typeface="Times New Roman" pitchFamily="18" charset="0"/>
              </a:rPr>
              <a:t>sen</a:t>
            </a:r>
            <a:r>
              <a:rPr lang="en-GB" smtClean="0"/>
              <a:t>ą</a:t>
            </a:r>
            <a:r>
              <a:rPr lang="en-GB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6387" name="Picture 3" descr="1972547078_da1655b6e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6238" y="4221163"/>
            <a:ext cx="4535487" cy="22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Eil</a:t>
            </a:r>
            <a:r>
              <a:rPr lang="lt-L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raščio</a:t>
            </a:r>
            <a:r>
              <a:rPr lang="en-GB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žmogus</a:t>
            </a: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 Lyrinis ,,aš” nakties fone jaučiasi vienišas.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 Jo širdis ieško, svajoja, myli, tod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smtClean="0">
                <a:latin typeface="Times New Roman" pitchFamily="18" charset="0"/>
                <a:cs typeface="Times New Roman" pitchFamily="18" charset="0"/>
              </a:rPr>
              <a:t>l kenčia, nes gamta jam neteikia paguodos.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 Jaučiama vidin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smtClean="0">
                <a:latin typeface="Times New Roman" pitchFamily="18" charset="0"/>
                <a:cs typeface="Times New Roman" pitchFamily="18" charset="0"/>
              </a:rPr>
              <a:t> sumaištis.</a:t>
            </a:r>
          </a:p>
        </p:txBody>
      </p:sp>
      <p:pic>
        <p:nvPicPr>
          <p:cNvPr id="17411" name="Picture 3" descr="solitude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25" y="3213100"/>
            <a:ext cx="3070225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Eil</a:t>
            </a:r>
            <a:r>
              <a:rPr lang="lt-L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raščio</a:t>
            </a:r>
            <a:r>
              <a:rPr lang="en-GB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pasaulis</a:t>
            </a: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GB" smtClean="0"/>
              <a:t> </a:t>
            </a:r>
            <a:r>
              <a:rPr lang="en-GB" smtClean="0">
                <a:latin typeface="Times New Roman" pitchFamily="18" charset="0"/>
                <a:cs typeface="Times New Roman" pitchFamily="18" charset="0"/>
              </a:rPr>
              <a:t>Laikas konkretus – naktis, tačiau ji šviesi, žvaigžd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smtClean="0">
                <a:latin typeface="Times New Roman" pitchFamily="18" charset="0"/>
                <a:cs typeface="Times New Roman" pitchFamily="18" charset="0"/>
              </a:rPr>
              <a:t>ta.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 Erdv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>ė </a:t>
            </a:r>
            <a:r>
              <a:rPr lang="en-GB" smtClean="0">
                <a:latin typeface="Times New Roman" pitchFamily="18" charset="0"/>
                <a:cs typeface="Times New Roman" pitchFamily="18" charset="0"/>
              </a:rPr>
              <a:t>plati, apimanti vis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>ą</a:t>
            </a:r>
            <a:r>
              <a:rPr lang="en-GB" smtClean="0">
                <a:latin typeface="Times New Roman" pitchFamily="18" charset="0"/>
                <a:cs typeface="Times New Roman" pitchFamily="18" charset="0"/>
              </a:rPr>
              <a:t> žemę.</a:t>
            </a:r>
          </a:p>
          <a:p>
            <a:pPr eaLnBrk="1" hangingPunct="1">
              <a:buFont typeface="Wingdings 2" pitchFamily="18" charset="2"/>
              <a:buNone/>
            </a:pPr>
            <a:endParaRPr lang="en-GB" smtClean="0"/>
          </a:p>
        </p:txBody>
      </p:sp>
      <p:pic>
        <p:nvPicPr>
          <p:cNvPr id="18435" name="Picture 3" descr="28904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3500438"/>
            <a:ext cx="6486525" cy="287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Eil</a:t>
            </a:r>
            <a:r>
              <a:rPr lang="lt-L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raščio</a:t>
            </a:r>
            <a:r>
              <a:rPr lang="en-GB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simboliai</a:t>
            </a: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Didelę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reikšmę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turi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minimi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žvaigždži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ų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širdies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jaunos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kr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tin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simboliai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Maironio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eil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raštyje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jie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reiškia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nepasiekiamus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troškimus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jaunyst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vertę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širdis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meilę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kančią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viltį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skausmą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9459" name="Picture 3" descr="diary_477d36e0a2e4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3716338"/>
            <a:ext cx="2879725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Eil</a:t>
            </a:r>
            <a:r>
              <a:rPr lang="lt-L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lt-L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šč</a:t>
            </a: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io</a:t>
            </a:r>
            <a:r>
              <a:rPr lang="en-GB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kalba</a:t>
            </a: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 E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>ilėraščio eilėdara silabotoninė, nes yra aiški</a:t>
            </a:r>
            <a:r>
              <a:rPr lang="en-GB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>dėsninga nekirčiuotų ir kirčiuotų skiemenų kaita eilutėse.</a:t>
            </a:r>
            <a:endParaRPr lang="en-GB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v"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 Žo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>dis tarnauja jausmui, svajonėms, idealams, maištui</a:t>
            </a:r>
            <a:r>
              <a:rPr lang="en-GB" smtClean="0">
                <a:latin typeface="Times New Roman" pitchFamily="18" charset="0"/>
                <a:cs typeface="Times New Roman" pitchFamily="18" charset="0"/>
              </a:rPr>
              <a:t> išreikšti.</a:t>
            </a:r>
          </a:p>
        </p:txBody>
      </p:sp>
      <p:pic>
        <p:nvPicPr>
          <p:cNvPr id="20483" name="Picture 3" descr="14213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789363"/>
            <a:ext cx="3124200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en-GB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Times New Roman" pitchFamily="18" charset="0"/>
                <a:cs typeface="Times New Roman" pitchFamily="18" charset="0"/>
              </a:rPr>
              <a:t>Apibendrinimas</a:t>
            </a: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Eil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tis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,,U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migo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” –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ū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dnas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netgi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tragi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kas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Pana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ios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mintys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sakomos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kituose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Maironio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eil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GB" dirty="0" err="1" smtClean="0"/>
              <a:t>č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iuose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,,I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nyksiu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kaip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GB" dirty="0" err="1" smtClean="0"/>
              <a:t>ū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mas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”, ,,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Nebeu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tvenksi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up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s”.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Visi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šie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eilėraščiai, atrodo,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lyg būtų skirti žmogaus egzistencijos gležnumui, trapumui ir </a:t>
            </a:r>
            <a:r>
              <a:rPr lang="lt-LT" dirty="0" err="1" smtClean="0">
                <a:latin typeface="Times New Roman" pitchFamily="18" charset="0"/>
                <a:cs typeface="Times New Roman" pitchFamily="18" charset="0"/>
              </a:rPr>
              <a:t>netvarumui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įrodyti bei paremti mintį, jog žmogus, iš dulkės gimęs, dulke ir pavirs.</a:t>
            </a:r>
          </a:p>
          <a:p>
            <a:pPr eaLnBrk="1" hangingPunct="1">
              <a:buFont typeface="Wingdings 2" pitchFamily="18" charset="2"/>
              <a:buNone/>
            </a:pP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lvl="4" eaLnBrk="1" hangingPunct="1">
              <a:buFont typeface="Wingdings" pitchFamily="2" charset="2"/>
              <a:buChar char="v"/>
            </a:pPr>
            <a:endParaRPr lang="en-GB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Šaltiniai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http://day.lt/poezija/naktis/maironis_uzmigozeme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184</TotalTime>
  <Words>323</Words>
  <Application>Microsoft Office PowerPoint</Application>
  <PresentationFormat>Demonstracija ekrane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Foundry</vt:lpstr>
      <vt:lpstr>Maironis ,, Užmigo žemė”</vt:lpstr>
      <vt:lpstr>Užmigo žemė</vt:lpstr>
      <vt:lpstr>Pavadinimo reikšmė</vt:lpstr>
      <vt:lpstr>Eilėraščio tema</vt:lpstr>
      <vt:lpstr>Eilėraščio žmogus</vt:lpstr>
      <vt:lpstr>Eilėraščio pasaulis</vt:lpstr>
      <vt:lpstr>Eilėraščio simboliai</vt:lpstr>
      <vt:lpstr>Eilėraščio kalba</vt:lpstr>
      <vt:lpstr>Apibendrinimas</vt:lpstr>
      <vt:lpstr>Šaltiniai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Maironis ,, Užmigo zeme”</dc:title>
  <dc:creator>Paulius</dc:creator>
  <cp:lastModifiedBy>VARTOTOJAS</cp:lastModifiedBy>
  <cp:revision>22</cp:revision>
  <dcterms:created xsi:type="dcterms:W3CDTF">2011-02-23T18:11:59Z</dcterms:created>
  <dcterms:modified xsi:type="dcterms:W3CDTF">2011-03-19T22:32:43Z</dcterms:modified>
</cp:coreProperties>
</file>