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2"/>
  </p:notesMasterIdLst>
  <p:sldIdLst>
    <p:sldId id="256" r:id="rId2"/>
    <p:sldId id="257" r:id="rId3"/>
    <p:sldId id="266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lt-L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58" autoAdjust="0"/>
  </p:normalViewPr>
  <p:slideViewPr>
    <p:cSldViewPr>
      <p:cViewPr varScale="1">
        <p:scale>
          <a:sx n="106" d="100"/>
          <a:sy n="106" d="100"/>
        </p:scale>
        <p:origin x="-111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FB5F628-2643-4F89-823A-46F4E3AA36D4}" type="datetimeFigureOut">
              <a:rPr lang="lt-LT"/>
              <a:pPr>
                <a:defRPr/>
              </a:pPr>
              <a:t>2011.03.19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lt-LT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lt-LT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80A6AB8-FEB1-4343-91AF-5518698C0C70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lt-LT" smtClean="0"/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09486BB-D8B3-437F-918F-E61DEDB57F9C}" type="slidenum">
              <a:rPr lang="lt-LT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lt-L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7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12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13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4BECEA-96B7-4994-AC16-4F3B994FA9FA}" type="datetimeFigureOut">
              <a:rPr lang="lt-LT"/>
              <a:pPr>
                <a:defRPr/>
              </a:pPr>
              <a:t>2011.03.19</a:t>
            </a:fld>
            <a:endParaRPr lang="lt-LT"/>
          </a:p>
        </p:txBody>
      </p:sp>
      <p:sp>
        <p:nvSpPr>
          <p:cNvPr id="8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6420EF-CCEE-48AA-9E98-4261C0EA1B31}" type="slidenum">
              <a:rPr lang="lt-LT"/>
              <a:pPr>
                <a:defRPr/>
              </a:pPr>
              <a:t>‹#›</a:t>
            </a:fld>
            <a:endParaRPr lang="lt-LT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AD9F4C-30B4-416C-907E-18C29A3A2797}" type="datetimeFigureOut">
              <a:rPr lang="lt-LT"/>
              <a:pPr>
                <a:defRPr/>
              </a:pPr>
              <a:t>2011.03.19</a:t>
            </a:fld>
            <a:endParaRPr lang="lt-LT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020351-BF7F-4954-A74D-C12983ED6BA3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6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65DBB5-D3D8-41BE-95B6-D2E0C62FCBF7}" type="datetimeFigureOut">
              <a:rPr lang="lt-LT"/>
              <a:pPr>
                <a:defRPr/>
              </a:pPr>
              <a:t>2011.03.19</a:t>
            </a:fld>
            <a:endParaRPr lang="lt-L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88F584-B812-4B2F-877C-0200DB68B4AD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334726-0B81-4760-A607-B236994C935A}" type="datetimeFigureOut">
              <a:rPr lang="lt-LT"/>
              <a:pPr>
                <a:defRPr/>
              </a:pPr>
              <a:t>2011.03.19</a:t>
            </a:fld>
            <a:endParaRPr lang="lt-LT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9A819-A65C-4DF2-A5D6-5B39D5B10D9B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9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16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7F0399-532C-4985-B9D5-7B0654B11185}" type="slidenum">
              <a:rPr lang="lt-LT"/>
              <a:pPr>
                <a:defRPr/>
              </a:pPr>
              <a:t>‹#›</a:t>
            </a:fld>
            <a:endParaRPr lang="lt-LT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11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582F3-0AAC-4716-963F-EC98D3C4149E}" type="datetimeFigureOut">
              <a:rPr lang="lt-LT"/>
              <a:pPr>
                <a:defRPr/>
              </a:pPr>
              <a:t>2011.03.19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2899A3-0F05-4780-8E2C-8724305C700F}" type="datetimeFigureOut">
              <a:rPr lang="lt-LT"/>
              <a:pPr>
                <a:defRPr/>
              </a:pPr>
              <a:t>2011.03.19</a:t>
            </a:fld>
            <a:endParaRPr lang="lt-LT"/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5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AD45D-D00A-4091-9C48-BC991C8EF373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D6EC3-940F-4378-8313-92B901243DBB}" type="datetimeFigureOut">
              <a:rPr lang="lt-LT"/>
              <a:pPr>
                <a:defRPr/>
              </a:pPr>
              <a:t>2011.03.19</a:t>
            </a:fld>
            <a:endParaRPr lang="lt-LT"/>
          </a:p>
        </p:txBody>
      </p:sp>
      <p:sp>
        <p:nvSpPr>
          <p:cNvPr id="3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4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1DB2C-9C3E-4369-80EB-DB3696530218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C7D7BE-5227-422E-8D55-5BD6660C2B51}" type="datetimeFigureOut">
              <a:rPr lang="lt-LT"/>
              <a:pPr>
                <a:defRPr/>
              </a:pPr>
              <a:t>2011.03.19</a:t>
            </a:fld>
            <a:endParaRPr lang="lt-LT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3CCB57-1981-4632-B6C4-A579EE416677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1B28C3-5318-479E-B46D-B9A8E7A5AA54}" type="datetimeFigureOut">
              <a:rPr lang="lt-LT"/>
              <a:pPr>
                <a:defRPr/>
              </a:pPr>
              <a:t>2011.03.19</a:t>
            </a:fld>
            <a:endParaRPr lang="lt-LT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48957-B16A-463D-A5DD-4D000A42855D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19D229-454B-4083-91E2-9E24B7DBDE54}" type="datetimeFigureOut">
              <a:rPr lang="lt-LT"/>
              <a:pPr>
                <a:defRPr/>
              </a:pPr>
              <a:t>2011.03.19</a:t>
            </a:fld>
            <a:endParaRPr lang="lt-LT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88736-B09D-4BB3-AC63-C52D9A923718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361A9-9C97-4E2C-BBED-A72C0D6C12A6}" type="datetimeFigureOut">
              <a:rPr lang="lt-LT"/>
              <a:pPr>
                <a:defRPr/>
              </a:pPr>
              <a:t>2011.03.19</a:t>
            </a:fld>
            <a:endParaRPr lang="lt-LT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379252-0F13-48E9-99CE-8D1FECC999E0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D4CA07C2-DB42-4F84-BA5C-01D83B847986}" type="datetimeFigureOut">
              <a:rPr lang="lt-LT"/>
              <a:pPr>
                <a:defRPr/>
              </a:pPr>
              <a:t>2011.03.19</a:t>
            </a:fld>
            <a:endParaRPr lang="lt-L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baseline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85C0ED2D-5FD1-4C21-B251-C96CE6612EB0}" type="slidenum">
              <a:rPr lang="lt-LT"/>
              <a:pPr>
                <a:defRPr/>
              </a:pPr>
              <a:t>‹#›</a:t>
            </a:fld>
            <a:endParaRPr lang="lt-LT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6" r:id="rId1"/>
    <p:sldLayoutId id="2147483688" r:id="rId2"/>
    <p:sldLayoutId id="2147483697" r:id="rId3"/>
    <p:sldLayoutId id="2147483689" r:id="rId4"/>
    <p:sldLayoutId id="2147483698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oku.lt/darbai/moku.lt_maironis_eilerastis_trak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700463"/>
            <a:ext cx="8305800" cy="1143000"/>
          </a:xfrm>
        </p:spPr>
        <p:txBody>
          <a:bodyPr>
            <a:normAutofit/>
          </a:bodyPr>
          <a:lstStyle/>
          <a:p>
            <a:pPr algn="l" eaLnBrk="1" hangingPunct="1">
              <a:lnSpc>
                <a:spcPct val="80000"/>
              </a:lnSpc>
            </a:pPr>
            <a:r>
              <a:rPr lang="lt-LT" sz="2400" smtClean="0">
                <a:solidFill>
                  <a:schemeClr val="tx1"/>
                </a:solidFill>
              </a:rPr>
              <a:t>Darbo autorė:</a:t>
            </a:r>
            <a:br>
              <a:rPr lang="lt-LT" sz="2400" smtClean="0">
                <a:solidFill>
                  <a:schemeClr val="tx1"/>
                </a:solidFill>
              </a:rPr>
            </a:br>
            <a:r>
              <a:rPr lang="lt-LT" sz="2400" smtClean="0">
                <a:solidFill>
                  <a:schemeClr val="tx1"/>
                </a:solidFill>
              </a:rPr>
              <a:t>Diana Klimčenkova, IIIa kl.</a:t>
            </a:r>
            <a:r>
              <a:rPr lang="lt-LT" sz="1500" smtClean="0">
                <a:solidFill>
                  <a:schemeClr val="tx1"/>
                </a:solidFill>
              </a:rPr>
              <a:t/>
            </a:r>
            <a:br>
              <a:rPr lang="lt-LT" sz="1500" smtClean="0">
                <a:solidFill>
                  <a:schemeClr val="tx1"/>
                </a:solidFill>
              </a:rPr>
            </a:br>
            <a:r>
              <a:rPr lang="lt-LT" sz="1500" smtClean="0">
                <a:solidFill>
                  <a:schemeClr val="tx1"/>
                </a:solidFill>
              </a:rPr>
              <a:t/>
            </a:r>
            <a:br>
              <a:rPr lang="lt-LT" sz="1500" smtClean="0">
                <a:solidFill>
                  <a:schemeClr val="tx1"/>
                </a:solidFill>
              </a:rPr>
            </a:br>
            <a:r>
              <a:rPr lang="lt-LT" sz="2000" smtClean="0">
                <a:solidFill>
                  <a:schemeClr val="tx1"/>
                </a:solidFill>
              </a:rPr>
              <a:t>                                 </a:t>
            </a:r>
            <a:r>
              <a:rPr lang="ru-RU" sz="2000" smtClean="0">
                <a:solidFill>
                  <a:schemeClr val="tx1"/>
                </a:solidFill>
              </a:rPr>
              <a:t>2011</a:t>
            </a:r>
            <a:r>
              <a:rPr lang="lt-LT" sz="2000" smtClean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lt-LT" sz="2000" smtClean="0">
                <a:solidFill>
                  <a:schemeClr val="tx1"/>
                </a:solidFill>
              </a:rPr>
              <a:t>m.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sz="6600" smtClean="0"/>
              <a:t>Maironis</a:t>
            </a:r>
            <a:br>
              <a:rPr sz="6600" smtClean="0"/>
            </a:br>
            <a:r>
              <a:rPr sz="5400" smtClean="0"/>
              <a:t>,,</a:t>
            </a:r>
            <a:r>
              <a:rPr sz="6600" smtClean="0"/>
              <a:t>Trak</a:t>
            </a:r>
            <a:r>
              <a:rPr lang="lt-LT" sz="6600" smtClean="0"/>
              <a:t>ų pilis</a:t>
            </a:r>
            <a:r>
              <a:rPr sz="6600" smtClean="0"/>
              <a:t>”</a:t>
            </a:r>
            <a:endParaRPr lang="lt-LT" sz="66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715000"/>
          </a:xfrm>
        </p:spPr>
        <p:txBody>
          <a:bodyPr>
            <a:normAutofit fontScale="250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lt-LT" sz="50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lt-LT" sz="4800" dirty="0" smtClean="0"/>
              <a:t>          Pelėsiais ir kerpėm apaugus aukštai</a:t>
            </a:r>
            <a:br>
              <a:rPr lang="lt-LT" sz="4800" dirty="0" smtClean="0"/>
            </a:br>
            <a:r>
              <a:rPr lang="lt-LT" sz="4800" dirty="0" smtClean="0"/>
              <a:t>Trakų štai garbinga pilis!</a:t>
            </a:r>
            <a:br>
              <a:rPr lang="lt-LT" sz="4800" dirty="0" smtClean="0"/>
            </a:br>
            <a:r>
              <a:rPr lang="lt-LT" sz="4800" dirty="0" smtClean="0"/>
              <a:t>Jos aukštus valdovus užmigdė kapai,</a:t>
            </a:r>
            <a:br>
              <a:rPr lang="lt-LT" sz="4800" dirty="0" smtClean="0"/>
            </a:br>
            <a:r>
              <a:rPr lang="lt-LT" sz="4800" dirty="0" smtClean="0"/>
              <a:t>O ji tebestovi dar vis.</a:t>
            </a:r>
            <a:br>
              <a:rPr lang="lt-LT" sz="4800" dirty="0" smtClean="0"/>
            </a:br>
            <a:r>
              <a:rPr lang="lt-LT" sz="4800" dirty="0" smtClean="0"/>
              <a:t>Bet amžiai bėga, ir griūvančios sienos</a:t>
            </a:r>
            <a:br>
              <a:rPr lang="lt-LT" sz="4800" dirty="0" smtClean="0"/>
            </a:br>
            <a:r>
              <a:rPr lang="lt-LT" sz="4800" dirty="0" smtClean="0"/>
              <a:t>Kas dieną nyksta, apleistos ir vienos!..</a:t>
            </a:r>
            <a:br>
              <a:rPr lang="lt-LT" sz="4800" dirty="0" smtClean="0"/>
            </a:br>
            <a:r>
              <a:rPr lang="lt-LT" sz="4800" dirty="0" smtClean="0"/>
              <a:t/>
            </a:r>
            <a:br>
              <a:rPr lang="lt-LT" sz="4800" dirty="0" smtClean="0"/>
            </a:br>
            <a:r>
              <a:rPr lang="lt-LT" sz="4800" dirty="0" smtClean="0"/>
              <a:t>Kai vėjas pakyla ir drumzdžias vanduo,</a:t>
            </a:r>
            <a:br>
              <a:rPr lang="lt-LT" sz="4800" dirty="0" smtClean="0"/>
            </a:br>
            <a:r>
              <a:rPr lang="lt-LT" sz="4800" dirty="0" smtClean="0"/>
              <a:t>Ir ežeras veržias platyn, -</a:t>
            </a:r>
            <a:br>
              <a:rPr lang="lt-LT" sz="4800" dirty="0" smtClean="0"/>
            </a:br>
            <a:r>
              <a:rPr lang="lt-LT" sz="4800" dirty="0" smtClean="0"/>
              <a:t>Banga gena bangą, ir bokšto akmuo</a:t>
            </a:r>
            <a:br>
              <a:rPr lang="lt-LT" sz="4800" dirty="0" smtClean="0"/>
            </a:br>
            <a:r>
              <a:rPr lang="lt-LT" sz="4800" dirty="0" smtClean="0"/>
              <a:t>Paplautas nuvirsta žemyn.</a:t>
            </a:r>
            <a:br>
              <a:rPr lang="lt-LT" sz="4800" dirty="0" smtClean="0"/>
            </a:br>
            <a:r>
              <a:rPr lang="lt-LT" sz="4800" dirty="0" smtClean="0"/>
              <a:t>Taip griūva sienos, liūdnesnės kas dieną,</a:t>
            </a:r>
            <a:br>
              <a:rPr lang="lt-LT" sz="4800" dirty="0" smtClean="0"/>
            </a:br>
            <a:r>
              <a:rPr lang="lt-LT" sz="4800" dirty="0" smtClean="0"/>
              <a:t>Griaudindamos jautrią širdį ne vieną.</a:t>
            </a:r>
            <a:br>
              <a:rPr lang="lt-LT" sz="4800" dirty="0" smtClean="0"/>
            </a:br>
            <a:r>
              <a:rPr lang="lt-LT" sz="4800" dirty="0" smtClean="0"/>
              <a:t/>
            </a:r>
            <a:br>
              <a:rPr lang="lt-LT" sz="4800" dirty="0" smtClean="0"/>
            </a:br>
            <a:r>
              <a:rPr lang="lt-LT" sz="4800" dirty="0" smtClean="0"/>
              <a:t>Pilis! Tu tiek amžių praleidai garsiai!</a:t>
            </a:r>
            <a:br>
              <a:rPr lang="lt-LT" sz="4800" dirty="0" smtClean="0"/>
            </a:br>
            <a:r>
              <a:rPr lang="lt-LT" sz="4800" dirty="0" smtClean="0"/>
              <a:t>Ir tiek mums davei milžinų!</a:t>
            </a:r>
            <a:br>
              <a:rPr lang="lt-LT" sz="4800" dirty="0" smtClean="0"/>
            </a:br>
            <a:r>
              <a:rPr lang="lt-LT" sz="4800" dirty="0" smtClean="0"/>
              <a:t>Tu Vytauto didžio galybę matei,</a:t>
            </a:r>
            <a:br>
              <a:rPr lang="lt-LT" sz="4800" dirty="0" smtClean="0"/>
            </a:br>
            <a:r>
              <a:rPr lang="lt-LT" sz="4800" dirty="0" smtClean="0"/>
              <a:t>Kad jojo tarp savo pulkų!</a:t>
            </a:r>
            <a:br>
              <a:rPr lang="lt-LT" sz="4800" dirty="0" smtClean="0"/>
            </a:br>
            <a:r>
              <a:rPr lang="lt-LT" sz="4800" dirty="0" smtClean="0"/>
              <a:t>Kur tavo galia, garsi palikimais?</a:t>
            </a:r>
            <a:br>
              <a:rPr lang="lt-LT" sz="4800" dirty="0" smtClean="0"/>
            </a:br>
            <a:r>
              <a:rPr lang="lt-LT" sz="4800" dirty="0" smtClean="0"/>
              <a:t>Kur ta senovė, brangi atminimais?</a:t>
            </a:r>
            <a:br>
              <a:rPr lang="lt-LT" sz="4800" dirty="0" smtClean="0"/>
            </a:br>
            <a:r>
              <a:rPr lang="lt-LT" sz="4800" dirty="0" smtClean="0"/>
              <a:t/>
            </a:r>
            <a:br>
              <a:rPr lang="lt-LT" sz="4800" dirty="0" smtClean="0"/>
            </a:br>
            <a:r>
              <a:rPr lang="lt-LT" sz="4800" dirty="0" smtClean="0"/>
              <a:t>Nutilusios sienos, apleistos visų,</a:t>
            </a:r>
            <a:br>
              <a:rPr lang="lt-LT" sz="4800" dirty="0" smtClean="0"/>
            </a:br>
            <a:r>
              <a:rPr lang="lt-LT" sz="4800" dirty="0" smtClean="0"/>
              <a:t>Be sargo, ginklų, be žmogaus!</a:t>
            </a:r>
            <a:br>
              <a:rPr lang="lt-LT" sz="4800" dirty="0" smtClean="0"/>
            </a:br>
            <a:r>
              <a:rPr lang="lt-LT" sz="4800" dirty="0" smtClean="0"/>
              <a:t>Kiek primenat jūs man brangiausių laikų</a:t>
            </a:r>
            <a:br>
              <a:rPr lang="lt-LT" sz="4800" dirty="0" smtClean="0"/>
            </a:br>
            <a:r>
              <a:rPr lang="lt-LT" sz="4800" dirty="0" smtClean="0"/>
              <a:t>Ant vieškelio amžių plataus!</a:t>
            </a:r>
            <a:br>
              <a:rPr lang="lt-LT" sz="4800" dirty="0" smtClean="0"/>
            </a:br>
            <a:r>
              <a:rPr lang="lt-LT" sz="4800" dirty="0" smtClean="0"/>
              <a:t>Laikai brangiausi! Ar mums dar sugrįšte?</a:t>
            </a:r>
            <a:br>
              <a:rPr lang="lt-LT" sz="4800" dirty="0" smtClean="0"/>
            </a:br>
            <a:r>
              <a:rPr lang="lt-LT" sz="4800" dirty="0" smtClean="0"/>
              <a:t>Ar vien minėsme kaip savo jaunystę?</a:t>
            </a:r>
            <a:br>
              <a:rPr lang="lt-LT" sz="4800" dirty="0" smtClean="0"/>
            </a:br>
            <a:r>
              <a:rPr lang="lt-LT" sz="4800" dirty="0" smtClean="0"/>
              <a:t/>
            </a:r>
            <a:br>
              <a:rPr lang="lt-LT" sz="4800" dirty="0" smtClean="0"/>
            </a:br>
            <a:r>
              <a:rPr lang="lt-LT" sz="4800" dirty="0" smtClean="0"/>
              <a:t>Kada tik keliu važiavau pro Trakus,</a:t>
            </a:r>
            <a:br>
              <a:rPr lang="lt-LT" sz="4800" dirty="0" smtClean="0"/>
            </a:br>
            <a:r>
              <a:rPr lang="lt-LT" sz="4800" dirty="0" smtClean="0"/>
              <a:t>Man verkė iš skausmo širdis;</a:t>
            </a:r>
            <a:br>
              <a:rPr lang="lt-LT" sz="4800" dirty="0" smtClean="0"/>
            </a:br>
            <a:r>
              <a:rPr lang="lt-LT" sz="4800" dirty="0" smtClean="0"/>
              <a:t>Gaili ašarėlė beplovė skruostus</a:t>
            </a:r>
            <a:br>
              <a:rPr lang="lt-LT" sz="4800" dirty="0" smtClean="0"/>
            </a:br>
            <a:r>
              <a:rPr lang="lt-LT" sz="4800" dirty="0" smtClean="0"/>
              <a:t>Ir mėlynas temdė akis!</a:t>
            </a:r>
            <a:br>
              <a:rPr lang="lt-LT" sz="4800" dirty="0" smtClean="0"/>
            </a:br>
            <a:r>
              <a:rPr lang="lt-LT" sz="4800" dirty="0" smtClean="0"/>
              <a:t>Ir veltui dvasią raminti norėjau,</a:t>
            </a:r>
            <a:br>
              <a:rPr lang="lt-LT" sz="4800" dirty="0" smtClean="0"/>
            </a:br>
            <a:r>
              <a:rPr lang="lt-LT" sz="4800" dirty="0" smtClean="0"/>
              <a:t>Aplinkui vien tamsią naktį regėjau.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lt-LT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smtClean="0"/>
              <a:t>,,</a:t>
            </a:r>
            <a:r>
              <a:rPr lang="lt-LT" smtClean="0"/>
              <a:t>Trakų pilis”</a:t>
            </a:r>
            <a:endParaRPr lang="lt-LT"/>
          </a:p>
        </p:txBody>
      </p:sp>
      <p:pic>
        <p:nvPicPr>
          <p:cNvPr id="15363" name="Picture 3" descr="249761_bgaW0e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5" y="1928813"/>
            <a:ext cx="4598988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lt-LT" sz="2800" smtClean="0"/>
              <a:t>   </a:t>
            </a:r>
            <a:br>
              <a:rPr lang="lt-LT" sz="2800" smtClean="0"/>
            </a:br>
            <a:r>
              <a:rPr lang="lt-LT" sz="2800" smtClean="0"/>
              <a:t>Pavadinimas „Trakų pilis” atspindi eilėraščio temą.</a:t>
            </a:r>
            <a:br>
              <a:rPr lang="lt-LT" sz="2800" smtClean="0"/>
            </a:br>
            <a:r>
              <a:rPr lang="lt-LT" sz="2800" smtClean="0"/>
              <a:t/>
            </a:r>
            <a:br>
              <a:rPr lang="lt-LT" sz="2800" smtClean="0"/>
            </a:br>
            <a:r>
              <a:rPr lang="lt-LT" sz="2800" smtClean="0"/>
              <a:t>Pilis yra viso eilėraščio veiksmo vieta.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smtClean="0"/>
              <a:t>Pavadinimo reikšmė</a:t>
            </a:r>
            <a:endParaRPr lang="lt-LT"/>
          </a:p>
        </p:txBody>
      </p:sp>
      <p:pic>
        <p:nvPicPr>
          <p:cNvPr id="4" name="Picture 3" descr="105_winter-trakai-castle_1280x1024[1]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52399" y="3647762"/>
            <a:ext cx="3477851" cy="27821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lt-LT" smtClean="0"/>
              <a:t>   </a:t>
            </a:r>
            <a:br>
              <a:rPr lang="lt-LT" smtClean="0"/>
            </a:br>
            <a:r>
              <a:rPr lang="lt-LT" sz="2800" smtClean="0"/>
              <a:t>Kūrinyje aktuali</a:t>
            </a:r>
            <a:r>
              <a:rPr lang="en-US" sz="2800" smtClean="0"/>
              <a:t> b</a:t>
            </a:r>
            <a:r>
              <a:rPr lang="lt-LT" sz="2800" smtClean="0"/>
              <a:t>ėg</a:t>
            </a:r>
            <a:r>
              <a:rPr lang="en-US" sz="2800" smtClean="0"/>
              <a:t>a</a:t>
            </a:r>
            <a:r>
              <a:rPr lang="lt-LT" sz="2800" smtClean="0"/>
              <a:t>nčio laiko tema, nes laikas yra viską griaunantis ir naikinantis.</a:t>
            </a:r>
            <a:br>
              <a:rPr lang="lt-LT" sz="2800" smtClean="0"/>
            </a:br>
            <a:r>
              <a:rPr lang="lt-LT" sz="2800" smtClean="0"/>
              <a:t/>
            </a:r>
            <a:br>
              <a:rPr lang="lt-LT" sz="2800" smtClean="0"/>
            </a:br>
            <a:r>
              <a:rPr lang="lt-LT" sz="2800" smtClean="0"/>
              <a:t>Eilėraštyje taip pat yra kalbama apie griūvančią pilį.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smtClean="0"/>
              <a:t>Eilėraščio tema</a:t>
            </a:r>
            <a:endParaRPr lang="lt-LT"/>
          </a:p>
        </p:txBody>
      </p:sp>
      <p:pic>
        <p:nvPicPr>
          <p:cNvPr id="4" name="Picture 3" descr="171092[1]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14625" y="3857625"/>
            <a:ext cx="3643313" cy="25717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Content Placeholder 2"/>
          <p:cNvSpPr>
            <a:spLocks noGrp="1"/>
          </p:cNvSpPr>
          <p:nvPr>
            <p:ph idx="1"/>
          </p:nvPr>
        </p:nvSpPr>
        <p:spPr>
          <a:xfrm>
            <a:off x="457200" y="1268413"/>
            <a:ext cx="8229600" cy="4827587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lt-LT" smtClean="0"/>
              <a:t>   </a:t>
            </a:r>
            <a:br>
              <a:rPr lang="lt-LT" smtClean="0"/>
            </a:br>
            <a:r>
              <a:rPr lang="lt-LT" smtClean="0"/>
              <a:t>Pirmame</a:t>
            </a:r>
            <a:r>
              <a:rPr lang="en-US" smtClean="0"/>
              <a:t> </a:t>
            </a:r>
            <a:r>
              <a:rPr lang="lt-LT" smtClean="0"/>
              <a:t> posme</a:t>
            </a:r>
            <a:r>
              <a:rPr lang="en-US" smtClean="0"/>
              <a:t>  </a:t>
            </a:r>
            <a:r>
              <a:rPr lang="lt-LT" smtClean="0"/>
              <a:t>atsiskleidžiamas </a:t>
            </a:r>
            <a:r>
              <a:rPr lang="en-US" smtClean="0"/>
              <a:t> </a:t>
            </a:r>
            <a:r>
              <a:rPr lang="lt-LT" smtClean="0"/>
              <a:t>vaizdo dviplaniškumas.</a:t>
            </a:r>
            <a:br>
              <a:rPr lang="lt-LT" smtClean="0"/>
            </a:br>
            <a:r>
              <a:rPr lang="lt-LT" smtClean="0"/>
              <a:t>Pro griūvančių, pelėsiais ir kerpe apaugusių sienų paveikslą ryškėja kitoks vaizdas – „Trakų štai garbinga pilis”.</a:t>
            </a:r>
            <a:br>
              <a:rPr lang="lt-LT" smtClean="0"/>
            </a:br>
            <a:r>
              <a:rPr lang="lt-LT" smtClean="0"/>
              <a:t>Kuriamas praeities ir dabarties kontrastas – aukštai,žemai. Aukštai (praeitis), pilis  - garbinga,aukšta, valdovai – aukšti,milžinai; žemai (dabartis), pilis – pelėsiais,kerpėm nuvirsta žemyn, valdovai – užmigdyti kapuose.</a:t>
            </a:r>
            <a:br>
              <a:rPr lang="lt-LT" smtClean="0"/>
            </a:br>
            <a:endParaRPr lang="lt-LT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smtClean="0"/>
              <a:t>Eilėraščio pasaulis</a:t>
            </a:r>
            <a:endParaRPr lang="lt-LT"/>
          </a:p>
        </p:txBody>
      </p:sp>
      <p:pic>
        <p:nvPicPr>
          <p:cNvPr id="4" name="Picture 3" descr="260px-Moss_on_wood_detail_2[1]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7224" y="5286388"/>
            <a:ext cx="1571636" cy="11430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 descr="imagesCAKI2PU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16" y="5214950"/>
            <a:ext cx="1571636" cy="12144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6100" y="1635125"/>
            <a:ext cx="8229600" cy="4572000"/>
          </a:xfrm>
        </p:spPr>
        <p:txBody>
          <a:bodyPr numCol="2"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lt-LT" sz="2400" dirty="0" smtClean="0"/>
              <a:t> </a:t>
            </a:r>
            <a:br>
              <a:rPr lang="lt-LT" sz="2400" dirty="0" smtClean="0"/>
            </a:br>
            <a:r>
              <a:rPr lang="lt-LT" sz="2400" dirty="0" smtClean="0"/>
              <a:t>Kalbama objektyviai, lyrinis </a:t>
            </a:r>
            <a:r>
              <a:rPr lang="en-US" sz="2400" dirty="0" smtClean="0"/>
              <a:t>,,</a:t>
            </a:r>
            <a:r>
              <a:rPr lang="lt-LT" sz="2400" dirty="0" smtClean="0"/>
              <a:t>aš” neatsiveria, tik antro posmo pabaigoje užsimena, kad griūvančios sienos  </a:t>
            </a:r>
            <a:r>
              <a:rPr lang="en-US" sz="2400" dirty="0" smtClean="0"/>
              <a:t>,,</a:t>
            </a:r>
            <a:r>
              <a:rPr lang="lt-LT" sz="2400" dirty="0" smtClean="0"/>
              <a:t>graudina jautrią širdį ne vieną”.</a:t>
            </a:r>
            <a:br>
              <a:rPr lang="lt-LT" sz="2400" dirty="0" smtClean="0"/>
            </a:br>
            <a:r>
              <a:rPr lang="lt-LT" sz="2400" dirty="0" smtClean="0"/>
              <a:t/>
            </a:r>
            <a:br>
              <a:rPr lang="lt-LT" sz="2400" dirty="0" smtClean="0"/>
            </a:br>
            <a:r>
              <a:rPr lang="lt-LT" sz="2400" dirty="0" smtClean="0"/>
              <a:t>Trečiame posme adresatas – pilis. Adresantas kalba </a:t>
            </a:r>
            <a:r>
              <a:rPr lang="en-US" sz="2400" dirty="0" smtClean="0"/>
              <a:t>,,</a:t>
            </a:r>
            <a:r>
              <a:rPr lang="lt-LT" sz="2400" dirty="0" smtClean="0"/>
              <a:t>mes” vardu.</a:t>
            </a:r>
            <a:endParaRPr lang="lt-LT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smtClean="0"/>
              <a:t>Eilėraščio žmogus</a:t>
            </a:r>
            <a:endParaRPr lang="lt-LT"/>
          </a:p>
        </p:txBody>
      </p:sp>
      <p:pic>
        <p:nvPicPr>
          <p:cNvPr id="4" name="Picture 3" descr="DSC_0156[1]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29190" y="2357430"/>
            <a:ext cx="3694932" cy="27146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lt-LT" smtClean="0"/>
              <a:t/>
            </a:r>
            <a:br>
              <a:rPr lang="lt-LT" smtClean="0"/>
            </a:br>
            <a:r>
              <a:rPr lang="lt-LT" smtClean="0"/>
              <a:t>Liūdna, niūri, slegianti, jautri, nes kalbama apie laiko sugriautą pilį.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smtClean="0"/>
              <a:t>Eilėraščio nuotaika</a:t>
            </a:r>
            <a:endParaRPr lang="lt-LT"/>
          </a:p>
        </p:txBody>
      </p:sp>
      <p:pic>
        <p:nvPicPr>
          <p:cNvPr id="4" name="Picture 3" descr="62ac40616201[1]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43306" y="2571744"/>
            <a:ext cx="4784265" cy="37147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lt-LT" smtClean="0"/>
              <a:t/>
            </a:r>
            <a:br>
              <a:rPr lang="lt-LT" smtClean="0"/>
            </a:br>
            <a:r>
              <a:rPr lang="lt-LT" smtClean="0"/>
              <a:t/>
            </a:r>
            <a:br>
              <a:rPr lang="lt-LT" smtClean="0"/>
            </a:br>
            <a:r>
              <a:rPr lang="lt-LT" smtClean="0"/>
              <a:t/>
            </a:r>
            <a:br>
              <a:rPr lang="lt-LT" smtClean="0"/>
            </a:br>
            <a:r>
              <a:rPr lang="lt-LT" smtClean="0"/>
              <a:t/>
            </a:r>
            <a:br>
              <a:rPr lang="lt-LT" smtClean="0"/>
            </a:br>
            <a:r>
              <a:rPr lang="lt-LT" smtClean="0"/>
              <a:t/>
            </a:r>
            <a:br>
              <a:rPr lang="lt-LT" smtClean="0"/>
            </a:br>
            <a:r>
              <a:rPr lang="lt-LT" smtClean="0"/>
              <a:t/>
            </a:r>
            <a:br>
              <a:rPr lang="lt-LT" smtClean="0"/>
            </a:br>
            <a:r>
              <a:rPr lang="lt-LT" smtClean="0"/>
              <a:t/>
            </a:r>
            <a:br>
              <a:rPr lang="lt-LT" smtClean="0"/>
            </a:br>
            <a:r>
              <a:rPr lang="lt-LT" sz="2800" smtClean="0"/>
              <a:t/>
            </a:r>
            <a:br>
              <a:rPr lang="lt-LT" sz="2800" smtClean="0"/>
            </a:br>
            <a:r>
              <a:rPr lang="lt-LT" sz="2800" smtClean="0"/>
              <a:t>Kova dėl tėvynės laimės ir gerovės.</a:t>
            </a:r>
            <a:br>
              <a:rPr lang="lt-LT" sz="2800" smtClean="0"/>
            </a:br>
            <a:r>
              <a:rPr lang="lt-LT" sz="2800" smtClean="0"/>
              <a:t/>
            </a:r>
            <a:br>
              <a:rPr lang="lt-LT" sz="2800" smtClean="0"/>
            </a:br>
            <a:r>
              <a:rPr lang="lt-LT" sz="2800" smtClean="0"/>
              <a:t>Svarbi meilė, didinga tėvynės praeitis, žavimasi gamtos grožiu, šlovinama didinga istorinė praeitis.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smtClean="0"/>
              <a:t>Eilėraščio idėja ir vertybės</a:t>
            </a:r>
            <a:endParaRPr lang="lt-LT"/>
          </a:p>
        </p:txBody>
      </p:sp>
      <p:pic>
        <p:nvPicPr>
          <p:cNvPr id="22531" name="Picture 3" descr="1183405524_84b89dd6ee7ct1[1]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313" y="1500188"/>
            <a:ext cx="428625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lt-LT" dirty="0" smtClean="0"/>
              <a:t>   </a:t>
            </a:r>
            <a:br>
              <a:rPr lang="lt-LT" dirty="0" smtClean="0"/>
            </a:br>
            <a:r>
              <a:rPr lang="lt-LT" dirty="0" smtClean="0"/>
              <a:t>Kryžminis rimavimas.</a:t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Kiekvieno posmo paskutinės dvi eilutės apibendrina posmą, padaroma išvada.</a:t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Kalba pakili, oratoriška, iškilminga.</a:t>
            </a:r>
            <a:endParaRPr lang="lt-LT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smtClean="0"/>
              <a:t>Eilėraščio kalba</a:t>
            </a:r>
            <a:endParaRPr lang="lt-LT"/>
          </a:p>
        </p:txBody>
      </p:sp>
      <p:pic>
        <p:nvPicPr>
          <p:cNvPr id="4" name="Picture 3" descr="18417[1]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3438" y="2214554"/>
            <a:ext cx="3866706" cy="270669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Wingdings 2" pitchFamily="18" charset="2"/>
              <a:buNone/>
              <a:defRPr/>
            </a:pPr>
            <a:r>
              <a:rPr lang="lt-LT" dirty="0" smtClean="0"/>
              <a:t>  </a:t>
            </a:r>
            <a:br>
              <a:rPr lang="lt-LT" dirty="0" smtClean="0"/>
            </a:br>
            <a:r>
              <a:rPr lang="lt-LT" dirty="0" smtClean="0"/>
              <a:t> V. Daujotytė, R. Tamošaitis, R. Tūtlytė, G. Viliūnas. Literatūra  XI – XII kl. III- oji knyga;</a:t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>
                <a:solidFill>
                  <a:schemeClr val="accent5">
                    <a:lumMod val="75000"/>
                  </a:schemeClr>
                </a:solidFill>
                <a:hlinkClick r:id="rId2"/>
              </a:rPr>
              <a:t>http://www.moku.lt/darbai/moku.lt_maironis_eilerastis_traku</a:t>
            </a:r>
            <a:r>
              <a:rPr lang="lt-LT" dirty="0" smtClean="0">
                <a:solidFill>
                  <a:schemeClr val="accent5">
                    <a:lumMod val="75000"/>
                  </a:schemeClr>
                </a:solidFill>
              </a:rPr>
              <a:t>  pilis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smtClean="0"/>
              <a:t>Šaltiniai </a:t>
            </a:r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253</TotalTime>
  <Words>38</Words>
  <Application>Microsoft Office PowerPoint</Application>
  <PresentationFormat>Demonstracija ekrane (4:3)</PresentationFormat>
  <Paragraphs>22</Paragraphs>
  <Slides>10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10</vt:i4>
      </vt:variant>
    </vt:vector>
  </HeadingPairs>
  <TitlesOfParts>
    <vt:vector size="11" baseType="lpstr">
      <vt:lpstr>Paper</vt:lpstr>
      <vt:lpstr>Maironis ,,Trakų pilis”</vt:lpstr>
      <vt:lpstr>,,Trakų pilis”</vt:lpstr>
      <vt:lpstr>Pavadinimo reikšmė</vt:lpstr>
      <vt:lpstr>Eilėraščio tema</vt:lpstr>
      <vt:lpstr>Eilėraščio pasaulis</vt:lpstr>
      <vt:lpstr>Eilėraščio žmogus</vt:lpstr>
      <vt:lpstr>Eilėraščio nuotaika</vt:lpstr>
      <vt:lpstr>Eilėraščio idėja ir vertybės</vt:lpstr>
      <vt:lpstr>Eilėraščio kalba</vt:lpstr>
      <vt:lpstr>Šaltiniai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Maironis “Trakų pilis”</dc:title>
  <dc:creator>Vartotojas</dc:creator>
  <cp:lastModifiedBy>VARTOTOJAS</cp:lastModifiedBy>
  <cp:revision>29</cp:revision>
  <dcterms:created xsi:type="dcterms:W3CDTF">2011-01-22T10:38:43Z</dcterms:created>
  <dcterms:modified xsi:type="dcterms:W3CDTF">2011-03-19T21:35:40Z</dcterms:modified>
</cp:coreProperties>
</file>