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153DA-6759-4700-8607-98160EA17085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60E9F-369B-4945-BAB5-0835E169058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33072-63B4-41FD-8906-F8C72101F334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16FB-FA89-49A5-B0CD-D419D3B87CA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8433A-0C9A-41FA-8A5D-AE0898C94480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73372-B310-408E-9D3B-9C2F7F99AD7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B9C24-2EEF-4AC7-8970-D6E2B5B6D5B9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3D862-FDD4-4D7E-AA44-8FF9622286E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77743-C96D-4625-A1E4-800B08DBE435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9DC9F-ECC4-46E2-AB24-46444A16365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66FFB-C19E-40B9-9382-440B2CDC6A89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B647E-CA06-4C7D-8029-EE60849204C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616AE-E0B1-40F1-990B-DF7BA5AE5408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CFFEB-0C45-480F-98A0-B285050F6CE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71757-4619-4636-BF8F-21CAF09846D6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03B01-C8D3-4DF9-B9AE-DF61CA54A6B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1B375-BC8F-416E-A935-9553F4B16634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9CE41-AE40-4F74-A943-DCFA62AB756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52312-6879-4F4E-B1A4-072478367F3F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213A5-8E11-4383-88C4-9A575E58822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70139-B139-4765-8E19-04D6A92524A6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22C25-46CE-48BE-BB7C-65ECFFF5F3C4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0DB53B-874F-444B-A245-34B41F869BD5}" type="datetimeFigureOut">
              <a:rPr lang="lt-LT"/>
              <a:pPr>
                <a:defRPr/>
              </a:pPr>
              <a:t>2011.03.19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2566F4-3E13-4D38-8E19-46BF80AF26B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6" r:id="rId2"/>
    <p:sldLayoutId id="2147483745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6" r:id="rId9"/>
    <p:sldLayoutId id="2147483742" r:id="rId10"/>
    <p:sldLayoutId id="214748374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1B587C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1B587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4E8542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064" y="3140968"/>
            <a:ext cx="6480048" cy="3312368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Darbo autorius:</a:t>
            </a:r>
            <a:b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Paulius Kokanka, IIIa kl.</a:t>
            </a:r>
            <a:b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2011 m.</a:t>
            </a:r>
            <a:b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179388" y="1268413"/>
            <a:ext cx="8713787" cy="2592387"/>
          </a:xfrm>
        </p:spPr>
        <p:txBody>
          <a:bodyPr/>
          <a:lstStyle/>
          <a:p>
            <a:pPr marR="0" algn="ctr"/>
            <a:r>
              <a:rPr lang="lt-LT" sz="5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Maironis (Jonas Mačiulis)</a:t>
            </a:r>
          </a:p>
          <a:p>
            <a:pPr marR="0" algn="ctr"/>
            <a:r>
              <a:rPr lang="lt-LT" sz="5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,,Nuo Birutės kalno”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60648"/>
            <a:ext cx="7851648" cy="864096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t-LT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,,Nuo Birutės kalno”</a:t>
            </a:r>
            <a:endParaRPr lang="lt-LT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84313"/>
            <a:ext cx="8215313" cy="5184775"/>
          </a:xfrm>
        </p:spPr>
        <p:txBody>
          <a:bodyPr>
            <a:normAutofit/>
          </a:bodyPr>
          <a:lstStyle/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Išsisupus plačiai vakarų vilnimis,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 krūtinę užliek savo šalta banga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 tą galią suteik, ko ta trokšta širdis,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Taip galingai išreikšt, kaip ir tu, Baltija!</a:t>
            </a:r>
          </a:p>
          <a:p>
            <a:pPr marR="0" algn="l">
              <a:lnSpc>
                <a:spcPct val="90000"/>
              </a:lnSpc>
            </a:pPr>
            <a:endParaRPr lang="lt-LT" sz="16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Kaip ilgėjaus tavęs, begaline, plati!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Ir kaip tavo išgirst paslaptingų balsų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Aš geidžiau, tu pati vien suprasti gali,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Nes per amžius plačių nenutildai bangų!</a:t>
            </a:r>
          </a:p>
          <a:p>
            <a:pPr marR="0" algn="l">
              <a:lnSpc>
                <a:spcPct val="90000"/>
              </a:lnSpc>
            </a:pPr>
            <a:endParaRPr lang="lt-LT" sz="16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Liūdna man! Gal ir tau? O kodėl, nežinau;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Vien tik vėtrų prašau, kad užkauktų smarkiau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Užmiršimo ramaus ir tarp jų nematau,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Betgi trokštu sau marių prie šono arčiau.</a:t>
            </a:r>
          </a:p>
          <a:p>
            <a:pPr marR="0" algn="l">
              <a:lnSpc>
                <a:spcPct val="90000"/>
              </a:lnSpc>
            </a:pPr>
            <a:endParaRPr lang="lt-LT" sz="16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Trokštu draugo arčiau: juo tikėti galiu;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Jis kaip audrą nujaus mano sielos skausmus;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Paslapties neišduos savo veidu tamsiu</a:t>
            </a:r>
          </a:p>
          <a:p>
            <a:pPr marR="0" algn="l">
              <a:lnSpc>
                <a:spcPct val="90000"/>
              </a:lnSpc>
            </a:pPr>
            <a:r>
              <a:rPr lang="lt-LT" sz="1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Ir per amžius paliks, kaip ir aš, neramus.</a:t>
            </a:r>
          </a:p>
          <a:p>
            <a:pPr marR="0">
              <a:lnSpc>
                <a:spcPct val="90000"/>
              </a:lnSpc>
            </a:pPr>
            <a:endParaRPr lang="lt-LT" sz="14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>
              <a:lnSpc>
                <a:spcPct val="90000"/>
              </a:lnSpc>
            </a:pPr>
            <a:endParaRPr lang="lt-LT" sz="1400" smtClean="0">
              <a:latin typeface="Times New Roman" pitchFamily="18" charset="0"/>
              <a:cs typeface="Times New Roman" pitchFamily="18" charset="0"/>
            </a:endParaRPr>
          </a:p>
          <a:p>
            <a:pPr marR="0">
              <a:lnSpc>
                <a:spcPct val="90000"/>
              </a:lnSpc>
            </a:pPr>
            <a:endParaRPr lang="lt-LT" sz="2200" smtClean="0"/>
          </a:p>
          <a:p>
            <a:pPr marR="0">
              <a:lnSpc>
                <a:spcPct val="90000"/>
              </a:lnSpc>
            </a:pPr>
            <a:endParaRPr lang="lt-LT" sz="2200" smtClean="0"/>
          </a:p>
        </p:txBody>
      </p:sp>
      <p:pic>
        <p:nvPicPr>
          <p:cNvPr id="1026" name="Picture 2" descr="C:\Documents and Settings\Paule\Desktop\images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10000"/>
          </a:blip>
          <a:srcRect/>
          <a:stretch>
            <a:fillRect/>
          </a:stretch>
        </p:blipFill>
        <p:spPr bwMode="auto">
          <a:xfrm>
            <a:off x="4355976" y="1412776"/>
            <a:ext cx="4464496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08720"/>
            <a:ext cx="7772400" cy="86409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Pavadinimo reikšmė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Text Placeholder 2"/>
          <p:cNvSpPr>
            <a:spLocks noGrp="1"/>
          </p:cNvSpPr>
          <p:nvPr>
            <p:ph type="body" idx="1"/>
          </p:nvPr>
        </p:nvSpPr>
        <p:spPr>
          <a:xfrm>
            <a:off x="530225" y="1989138"/>
            <a:ext cx="7772400" cy="403225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Pavadinimas ,,Nuo Birutės kalno” nurodo eilėraščio temą.</a:t>
            </a: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Būtent jis yra viso veiksmo priežastis, pradinis taškas.</a:t>
            </a: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Poetas, norėdamas išreikšti savy susikaupusius jausmus, kuria jūros vaizdą, kuris toks ryškus, kad atrodo, jog mes patys stovėtume ant Birutės kalno ir jaustume šio didingo reginio esmę.</a:t>
            </a:r>
          </a:p>
          <a:p>
            <a:endParaRPr lang="lt-LT" sz="24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lt-LT" smtClean="0"/>
          </a:p>
          <a:p>
            <a:pPr>
              <a:buFont typeface="Wingdings" pitchFamily="2" charset="2"/>
              <a:buChar char="§"/>
            </a:pPr>
            <a:endParaRPr lang="lt-L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772400" cy="115212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Eileraščio tema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Text Placeholder 2"/>
          <p:cNvSpPr>
            <a:spLocks noGrp="1"/>
          </p:cNvSpPr>
          <p:nvPr>
            <p:ph type="body" idx="1"/>
          </p:nvPr>
        </p:nvSpPr>
        <p:spPr>
          <a:xfrm>
            <a:off x="530225" y="2349500"/>
            <a:ext cx="7772400" cy="431958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Atskleidžiamas ryšis tarp žmogaus ir gamtos pasaulio.</a:t>
            </a:r>
          </a:p>
          <a:p>
            <a:pPr>
              <a:buFont typeface="Arial" charset="0"/>
              <a:buChar char="•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Eilėraštyje tartum girdimi du balsai: audringos Baltijos ir nuo Birutės kalno ją stebinčio žmogaus.</a:t>
            </a:r>
          </a:p>
          <a:p>
            <a:pPr>
              <a:buFont typeface="Arial" charset="0"/>
              <a:buChar char="•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Tai išpažintinio pobūdžio eilėraštis.</a:t>
            </a:r>
          </a:p>
          <a:p>
            <a:endParaRPr lang="lt-LT" sz="2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lt-LT" smtClean="0"/>
          </a:p>
          <a:p>
            <a:pPr>
              <a:buFont typeface="Wingdings" pitchFamily="2" charset="2"/>
              <a:buChar char="§"/>
            </a:pPr>
            <a:endParaRPr lang="lt-LT" smtClean="0"/>
          </a:p>
        </p:txBody>
      </p:sp>
      <p:pic>
        <p:nvPicPr>
          <p:cNvPr id="7" name="Picture 6" descr="images (1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012160" y="4797152"/>
            <a:ext cx="2952328" cy="184785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0728"/>
            <a:ext cx="7772400" cy="108012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Eilėraščio pasaulis: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Text Placeholder 2"/>
          <p:cNvSpPr>
            <a:spLocks noGrp="1"/>
          </p:cNvSpPr>
          <p:nvPr>
            <p:ph type="body" idx="1"/>
          </p:nvPr>
        </p:nvSpPr>
        <p:spPr>
          <a:xfrm>
            <a:off x="530225" y="2205038"/>
            <a:ext cx="7772400" cy="3887787"/>
          </a:xfrm>
        </p:spPr>
        <p:txBody>
          <a:bodyPr/>
          <a:lstStyle/>
          <a:p>
            <a:endParaRPr lang="lt-LT" sz="28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Niūrus, šaltas, abejingas.</a:t>
            </a:r>
          </a:p>
          <a:p>
            <a:pPr>
              <a:buFont typeface="Wingdings" pitchFamily="2" charset="2"/>
              <a:buChar char="§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Piešiamas platus jūros vaizdas.</a:t>
            </a:r>
          </a:p>
          <a:p>
            <a:pPr>
              <a:buFont typeface="Wingdings" pitchFamily="2" charset="2"/>
              <a:buChar char="§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Atvira erdvė, juntamas jausmų – išgyvenimų proveržis.</a:t>
            </a:r>
          </a:p>
        </p:txBody>
      </p:sp>
      <p:pic>
        <p:nvPicPr>
          <p:cNvPr id="5" name="Picture 4" descr="images (2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30000"/>
          </a:blip>
          <a:stretch>
            <a:fillRect/>
          </a:stretch>
        </p:blipFill>
        <p:spPr>
          <a:xfrm>
            <a:off x="5220072" y="2132856"/>
            <a:ext cx="3672408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548680"/>
            <a:ext cx="7772400" cy="144016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Eilėraščio žmogus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Text Placeholder 2"/>
          <p:cNvSpPr>
            <a:spLocks noGrp="1"/>
          </p:cNvSpPr>
          <p:nvPr>
            <p:ph type="body" idx="1"/>
          </p:nvPr>
        </p:nvSpPr>
        <p:spPr>
          <a:xfrm>
            <a:off x="530225" y="2492375"/>
            <a:ext cx="7772400" cy="417671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Lyrinio „aš“ atsivėrimas grindžiamas širdies ir jūros paralele.</a:t>
            </a:r>
          </a:p>
          <a:p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Eilėraštyje išsilieja slapčiausi žmogaus išgyvenimai gaivalingos gamtos akivaizdoje.</a:t>
            </a:r>
          </a:p>
          <a:p>
            <a:pPr>
              <a:buFont typeface="Wingdings" pitchFamily="2" charset="2"/>
              <a:buChar char="§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Žmogaus troškimas būti laimingu.</a:t>
            </a:r>
          </a:p>
          <a:p>
            <a:pPr>
              <a:buFont typeface="Wingdings" pitchFamily="2" charset="2"/>
              <a:buChar char="§"/>
            </a:pPr>
            <a:endParaRPr lang="lt-LT" smtClean="0"/>
          </a:p>
        </p:txBody>
      </p:sp>
      <p:pic>
        <p:nvPicPr>
          <p:cNvPr id="4" name="Picture 3" descr="images (3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012160" y="4581128"/>
            <a:ext cx="288032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692696"/>
            <a:ext cx="7772400" cy="122413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Eilėraščio nuotaika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Text Placeholder 2"/>
          <p:cNvSpPr>
            <a:spLocks noGrp="1"/>
          </p:cNvSpPr>
          <p:nvPr>
            <p:ph type="body" idx="1"/>
          </p:nvPr>
        </p:nvSpPr>
        <p:spPr>
          <a:xfrm>
            <a:off x="530225" y="2420938"/>
            <a:ext cx="7772400" cy="424815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smtClean="0"/>
              <a:t> </a:t>
            </a: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Nusakomas liūdesys, tačiau jis neatskleistas.</a:t>
            </a:r>
          </a:p>
          <a:p>
            <a:pPr>
              <a:buFont typeface="Wingdings" pitchFamily="2" charset="2"/>
              <a:buChar char="§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Begalinis ilgesys, noras būti suprastam, priimtam.</a:t>
            </a:r>
          </a:p>
          <a:p>
            <a:pPr>
              <a:buFont typeface="Wingdings" pitchFamily="2" charset="2"/>
              <a:buChar char="§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Žvelgiant į bangas, norima susitelkti į ramumą, tačiau jos tokios audringos: ,,Užmiršimo ramaus/ Aš tarp jų nematau“.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548680"/>
            <a:ext cx="7772400" cy="129614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Eilėraščio idėjos ir vertybės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Text Placeholder 2"/>
          <p:cNvSpPr>
            <a:spLocks noGrp="1"/>
          </p:cNvSpPr>
          <p:nvPr>
            <p:ph type="body" idx="1"/>
          </p:nvPr>
        </p:nvSpPr>
        <p:spPr>
          <a:xfrm>
            <a:off x="530225" y="2133600"/>
            <a:ext cx="7772400" cy="453548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dirty="0" smtClean="0"/>
              <a:t> </a:t>
            </a:r>
            <a:r>
              <a:rPr lang="lt-L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Ieškojimas ir noras rasti savo laimę.</a:t>
            </a:r>
          </a:p>
          <a:p>
            <a:pPr>
              <a:buFont typeface="Wingdings" pitchFamily="2" charset="2"/>
              <a:buChar char="§"/>
            </a:pPr>
            <a:endParaRPr lang="lt-LT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Puikiai perteikta žmogaus jausmų gama. Išreiškiamos pagrindinės žmogaus (tikro draugo) vertybės.</a:t>
            </a:r>
          </a:p>
          <a:p>
            <a:endParaRPr lang="lt-LT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Širdies </a:t>
            </a:r>
            <a:r>
              <a:rPr lang="lt-L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gerumas</a:t>
            </a:r>
            <a:r>
              <a:rPr lang="lt-L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jautrumas sutapatinamas su bekrašte ir galinga jūra... Su Lietuvai labai svarbia „brangenybe“ – Baltija.</a:t>
            </a:r>
          </a:p>
        </p:txBody>
      </p:sp>
      <p:pic>
        <p:nvPicPr>
          <p:cNvPr id="4" name="Picture 3" descr="SEBE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bright="-10000" contrast="-20000"/>
          </a:blip>
          <a:stretch>
            <a:fillRect/>
          </a:stretch>
        </p:blipFill>
        <p:spPr>
          <a:xfrm>
            <a:off x="6588224" y="1988840"/>
            <a:ext cx="2376264" cy="1671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764704"/>
            <a:ext cx="7772400" cy="108012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Eilėraščio kalba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Text Placeholder 2"/>
          <p:cNvSpPr>
            <a:spLocks noGrp="1"/>
          </p:cNvSpPr>
          <p:nvPr>
            <p:ph type="body" idx="1"/>
          </p:nvPr>
        </p:nvSpPr>
        <p:spPr>
          <a:xfrm>
            <a:off x="530225" y="1989138"/>
            <a:ext cx="7772400" cy="467995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smtClean="0"/>
              <a:t> </a:t>
            </a: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Eilėraštyje gausu meninės raiškos priemonių: retorinių sušukimų („Liūdna man!, Taip galingai išreikšt, kaip ir tu, Baltija!”), retorinių klausimų („Gal ir tau?”), epitetų („šalta banga”, „paslaptingų balsų”, „veidu tamsiu”).</a:t>
            </a:r>
          </a:p>
          <a:p>
            <a:pPr>
              <a:buFont typeface="Wingdings" pitchFamily="2" charset="2"/>
              <a:buChar char="§"/>
            </a:pPr>
            <a:endParaRPr lang="lt-LT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lt-LT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Kalba yra ekspresyvi, jausminga, priverčianti skaitytoją pamąstyti.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692696"/>
            <a:ext cx="7772400" cy="115212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4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Šaltiniai</a:t>
            </a:r>
            <a:endParaRPr lang="lt-LT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225" y="1989138"/>
            <a:ext cx="7772400" cy="48688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lt-L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J. Riškus, A. Šalčiūtė, K. Umbrasas ,,Lietuvių literatūra IX kl.” 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endParaRPr lang="lt-LT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lt-L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V. Daujotytė, R. Tamošaitis, R. Tutlytė, G. Viliūnas ,,Literatūra XI – XII kl. I-oji knyga”;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endParaRPr lang="lt-LT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lt-LT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R. Dilienė, L. Mačianskaitė, D. Satkauskytė, N. Šervenikaitė, S. Žukas ,, Lietuvių literatūros konspektas abiturientui. Rašytojų kūrybos apibūdinimai, tekstai ir klausimai.”</a:t>
            </a:r>
            <a:endParaRPr lang="lt-LT" sz="28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340</TotalTime>
  <Words>523</Words>
  <Application>Microsoft Office PowerPoint</Application>
  <PresentationFormat>Demonstracija ekrane (4:3)</PresentationFormat>
  <Paragraphs>72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Flow</vt:lpstr>
      <vt:lpstr>Darbo autorius: Paulius Kokanka, IIIa kl. 2011 m.  </vt:lpstr>
      <vt:lpstr>,,Nuo Birutės kalno”</vt:lpstr>
      <vt:lpstr>Pavadinimo reikšmė</vt:lpstr>
      <vt:lpstr>Eileraščio tema</vt:lpstr>
      <vt:lpstr>Eilėraščio pasaulis:</vt:lpstr>
      <vt:lpstr>Eilėraščio žmogus</vt:lpstr>
      <vt:lpstr>Eilėraščio nuotaika</vt:lpstr>
      <vt:lpstr>Eilėraščio idėjos ir vertybės</vt:lpstr>
      <vt:lpstr>Eilėraščio kalba</vt:lpstr>
      <vt:lpstr>Šaltiniai</vt:lpstr>
    </vt:vector>
  </TitlesOfParts>
  <Company>Paule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Darbo autorius: Paulius kokanka, </dc:title>
  <dc:creator>Paulius</dc:creator>
  <cp:lastModifiedBy>VARTOTOJAS</cp:lastModifiedBy>
  <cp:revision>36</cp:revision>
  <dcterms:created xsi:type="dcterms:W3CDTF">2011-01-25T11:24:54Z</dcterms:created>
  <dcterms:modified xsi:type="dcterms:W3CDTF">2011-03-19T21:34:33Z</dcterms:modified>
</cp:coreProperties>
</file>