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717" autoAdjust="0"/>
  </p:normalViewPr>
  <p:slideViewPr>
    <p:cSldViewPr>
      <p:cViewPr varScale="1">
        <p:scale>
          <a:sx n="106" d="100"/>
          <a:sy n="106" d="100"/>
        </p:scale>
        <p:origin x="-11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3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C780-EADA-4839-B7F3-D26244B9F526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8CC4D-7D14-433B-BAE3-8A82568A5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754E2-4F68-4ACC-A712-BE73C01C014C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F853D-2B5D-4639-9C65-86082DDD4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11B8B-B05E-4A03-A43E-51409924BEF5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24B2D-72F1-457F-A7C6-533F6894F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080FF-C0FC-4A5C-B7F2-09D9274BBF69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58CEB-A7FA-4AFE-A6B7-5F4284D5D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B0D33-A53D-4C5A-8130-0FFC2CD22ACD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11BF5-FE9B-4C90-BF0D-F21484C39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FC8FA-4D5F-407F-B21E-8FFE96933C49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3B3A6-D9EA-4468-8670-F9D54BE6D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B109F-6D5A-4261-AC9E-3EA70D06058A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DBA29-9889-4462-82A7-AAE477A89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45EEC-C85D-4E6C-BD1D-B4678D2AF46F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036EE-610C-437F-B3F4-B20F5A28C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203C-DB0C-41B3-B8E0-96A5F7B088C7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926C8-E124-454F-9362-C88153EDB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01E48-FB34-4B94-BABE-865CDEC3D98B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8863-66B2-4BEE-BEE0-3736705AB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636DF-E055-4699-A5F5-E652880DB7D1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9ED30-C794-4F80-A99E-C0296C8C9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A35AB0-5D88-47FF-A5BF-450CEEC0AF9A}" type="datetimeFigureOut">
              <a:rPr lang="en-US"/>
              <a:pPr>
                <a:defRPr/>
              </a:pPr>
              <a:t>3/19/2011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A18B05-DB30-4ADB-84FC-8516739737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44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Maironis</a:t>
            </a:r>
            <a:r>
              <a:rPr lang="en-US" dirty="0" smtClean="0"/>
              <a:t> (Jonas Ma</a:t>
            </a:r>
            <a:r>
              <a:rPr lang="lt-LT" dirty="0" smtClean="0"/>
              <a:t>čiulis</a:t>
            </a:r>
            <a:r>
              <a:rPr lang="en-US" dirty="0" smtClean="0"/>
              <a:t>)</a:t>
            </a: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,,</a:t>
            </a:r>
            <a:r>
              <a:rPr lang="en-US" dirty="0" smtClean="0"/>
              <a:t>NEBEUŽTVENKSI UPĖS</a:t>
            </a:r>
            <a:r>
              <a:rPr lang="lt-LT" dirty="0" smtClean="0"/>
              <a:t>’’</a:t>
            </a:r>
            <a:endParaRPr lang="en-US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600200" y="3886200"/>
            <a:ext cx="5943600" cy="1752600"/>
          </a:xfrm>
        </p:spPr>
        <p:txBody>
          <a:bodyPr/>
          <a:lstStyle/>
          <a:p>
            <a:pPr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Darbo autorius:</a:t>
            </a:r>
          </a:p>
          <a:p>
            <a:pPr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Gytis Markevičius, 3a</a:t>
            </a:r>
          </a:p>
          <a:p>
            <a:pPr eaLnBrk="1" hangingPunct="1"/>
            <a:r>
              <a:rPr lang="lt-LT" smtClean="0">
                <a:latin typeface="Times New Roman" pitchFamily="18" charset="0"/>
                <a:cs typeface="Times New Roman" pitchFamily="18" charset="0"/>
              </a:rPr>
              <a:t>2011 metai</a:t>
            </a:r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 ,,Nebeužtvenksi upės’’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lt-LT" sz="2000" dirty="0" smtClean="0"/>
              <a:t>          </a:t>
            </a:r>
            <a:r>
              <a:rPr lang="lt-LT" sz="2300" dirty="0" smtClean="0"/>
              <a:t>   </a:t>
            </a:r>
            <a:r>
              <a:rPr lang="lt-LT" sz="2500" dirty="0" smtClean="0"/>
              <a:t>Nebeužtvenksi </a:t>
            </a:r>
            <a:r>
              <a:rPr lang="lt-LT" sz="2500" dirty="0"/>
              <a:t>upės </a:t>
            </a:r>
            <a:r>
              <a:rPr lang="lt-LT" sz="2500" dirty="0" smtClean="0"/>
              <a:t>bėgimo,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lt-LT" sz="2500" dirty="0"/>
              <a:t> </a:t>
            </a:r>
            <a:r>
              <a:rPr lang="lt-LT" sz="2500" dirty="0" smtClean="0"/>
              <a:t>          Norint </a:t>
            </a:r>
            <a:r>
              <a:rPr lang="lt-LT" sz="2500" dirty="0"/>
              <a:t>sau eitų ji pamažu;</a:t>
            </a:r>
            <a:br>
              <a:rPr lang="lt-LT" sz="2500" dirty="0"/>
            </a:br>
            <a:r>
              <a:rPr lang="lt-LT" sz="2500" dirty="0"/>
              <a:t>Nebsulaikysi naujo kilimo,</a:t>
            </a:r>
            <a:br>
              <a:rPr lang="lt-LT" sz="2500" dirty="0"/>
            </a:br>
            <a:r>
              <a:rPr lang="lt-LT" sz="2500" dirty="0"/>
              <a:t>Nors </a:t>
            </a:r>
            <a:r>
              <a:rPr lang="lt-LT" sz="2500" dirty="0" smtClean="0"/>
              <a:t>jį </a:t>
            </a:r>
            <a:r>
              <a:rPr lang="lt-LT" sz="2500" dirty="0"/>
              <a:t>pasveikint tau ir baisu.</a:t>
            </a:r>
            <a:br>
              <a:rPr lang="lt-LT" sz="2500" dirty="0"/>
            </a:b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>Naujos idėjos - darbas ne vaiko:</a:t>
            </a:r>
            <a:br>
              <a:rPr lang="lt-LT" sz="2500" dirty="0"/>
            </a:br>
            <a:r>
              <a:rPr lang="lt-LT" sz="2500" dirty="0"/>
              <a:t>Užtvenktos mėto audrų žaibus!</a:t>
            </a:r>
            <a:br>
              <a:rPr lang="lt-LT" sz="2500" dirty="0"/>
            </a:br>
            <a:r>
              <a:rPr lang="lt-LT" sz="2500" dirty="0"/>
              <a:t>Nesustabdysi bėgančio laiko</a:t>
            </a:r>
            <a:r>
              <a:rPr lang="lt-LT" sz="2500" dirty="0" smtClean="0"/>
              <a:t>:</a:t>
            </a: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>Vaikas tik trukdo amžių darbus</a:t>
            </a:r>
            <a:r>
              <a:rPr lang="lt-LT" sz="2500" dirty="0" smtClean="0"/>
              <a:t>.</a:t>
            </a: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>Vyrai lietuviai, auštančią dieną</a:t>
            </a:r>
            <a:br>
              <a:rPr lang="lt-LT" sz="2500" dirty="0"/>
            </a:br>
            <a:r>
              <a:rPr lang="lt-LT" sz="2500" dirty="0"/>
              <a:t>Mūsų nors sūnūs visgi išvys!</a:t>
            </a:r>
            <a:br>
              <a:rPr lang="lt-LT" sz="2500" dirty="0"/>
            </a:br>
            <a:r>
              <a:rPr lang="lt-LT" sz="2500" dirty="0"/>
              <a:t>Griaukime amžiais užverstą sieną,</a:t>
            </a:r>
            <a:br>
              <a:rPr lang="lt-LT" sz="2500" dirty="0"/>
            </a:br>
            <a:r>
              <a:rPr lang="lt-LT" sz="2500" dirty="0"/>
              <a:t>Norint gailėtųs jos beprotys!</a:t>
            </a:r>
            <a:br>
              <a:rPr lang="lt-LT" sz="2500" dirty="0"/>
            </a:b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>Amžiais pavergta keliais tėvynė;</a:t>
            </a:r>
            <a:br>
              <a:rPr lang="lt-LT" sz="2500" dirty="0"/>
            </a:br>
            <a:r>
              <a:rPr lang="lt-LT" sz="2500" dirty="0"/>
              <a:t>Jos atgimimą jaučia dvasia.</a:t>
            </a:r>
            <a:br>
              <a:rPr lang="lt-LT" sz="2500" dirty="0"/>
            </a:br>
            <a:r>
              <a:rPr lang="lt-LT" sz="2500" dirty="0"/>
              <a:t>Ginkim, ką mūsų proseniai gynė!</a:t>
            </a:r>
            <a:br>
              <a:rPr lang="lt-LT" sz="2500" dirty="0"/>
            </a:br>
            <a:r>
              <a:rPr lang="lt-LT" sz="2500" dirty="0"/>
              <a:t>Žadinkim brolius meile drąsia!</a:t>
            </a:r>
            <a:br>
              <a:rPr lang="lt-LT" sz="2500" dirty="0"/>
            </a:b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>Ginkime kalbą, žemę, jos būdą!</a:t>
            </a:r>
            <a:br>
              <a:rPr lang="lt-LT" sz="2500" dirty="0"/>
            </a:br>
            <a:r>
              <a:rPr lang="lt-LT" sz="2500" dirty="0"/>
              <a:t>Stokim į darbą kaip milžinai!</a:t>
            </a:r>
            <a:br>
              <a:rPr lang="lt-LT" sz="2500" dirty="0"/>
            </a:br>
            <a:r>
              <a:rPr lang="lt-LT" sz="2500" dirty="0"/>
              <a:t>Laimina Dievas sėjamą grūdą,</a:t>
            </a:r>
            <a:br>
              <a:rPr lang="lt-LT" sz="2500" dirty="0"/>
            </a:br>
            <a:r>
              <a:rPr lang="lt-LT" sz="2500" dirty="0"/>
              <a:t>Laimina vaisių: gema šimtai.</a:t>
            </a:r>
            <a:br>
              <a:rPr lang="lt-LT" sz="2500" dirty="0"/>
            </a:br>
            <a:r>
              <a:rPr lang="lt-LT" sz="2500" dirty="0"/>
              <a:t/>
            </a:r>
            <a:br>
              <a:rPr lang="lt-LT" sz="2500" dirty="0"/>
            </a:br>
            <a:r>
              <a:rPr lang="lt-LT" sz="2500" dirty="0"/>
              <a:t>Kas vakarykščio sapno ieškotų,</a:t>
            </a:r>
            <a:br>
              <a:rPr lang="lt-LT" sz="2500" dirty="0"/>
            </a:br>
            <a:r>
              <a:rPr lang="lt-LT" sz="2500" dirty="0"/>
              <a:t>Tam labą naktį galim užtraukt;</a:t>
            </a:r>
            <a:br>
              <a:rPr lang="lt-LT" sz="2500" dirty="0"/>
            </a:br>
            <a:r>
              <a:rPr lang="lt-LT" sz="2500" dirty="0"/>
              <a:t>Svetimą rūbą kas dar nešiotų,</a:t>
            </a:r>
            <a:br>
              <a:rPr lang="lt-LT" sz="2500" dirty="0"/>
            </a:br>
            <a:r>
              <a:rPr lang="lt-LT" sz="2500" dirty="0"/>
              <a:t>Tam nusibostų galo belaukt.</a:t>
            </a:r>
            <a:endParaRPr lang="en-US" sz="2500" dirty="0"/>
          </a:p>
        </p:txBody>
      </p:sp>
      <p:pic>
        <p:nvPicPr>
          <p:cNvPr id="14339" name="Picture 2" descr="http://blog.menasverslui.lt/wp-content/uploads/2009/10/0228_the-tetons-snake-river-ansel-ada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198120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Pavadinimo reikšmė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Pavadinimas nusako veržlią, kovingą eilėraščio nuotaiką</a:t>
            </a:r>
            <a:r>
              <a:rPr lang="lt-LT" smtClean="0">
                <a:latin typeface="Arial" charset="0"/>
              </a:rPr>
              <a:t>.</a:t>
            </a:r>
          </a:p>
          <a:p>
            <a:pPr eaLnBrk="1" hangingPunct="1">
              <a:buFont typeface="Wingdings" pitchFamily="2" charset="2"/>
              <a:buChar char="Ø"/>
            </a:pPr>
            <a:endParaRPr lang="lt-LT" smtClean="0"/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Upė simbolis – nuolatinis judėjimas, veržlumas, jos niekas negali sulaikyti.</a:t>
            </a:r>
          </a:p>
          <a:p>
            <a:pPr eaLnBrk="1" hangingPunct="1">
              <a:buFont typeface="Wingdings" pitchFamily="2" charset="2"/>
              <a:buChar char="Ø"/>
            </a:pPr>
            <a:endParaRPr lang="lt-LT" smtClean="0"/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Gamtinė reikšmė – pavasarinės upės tėkmė, kilimas, veržimasis lauk iš gimtosios vagos.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Eilėraščio tema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Žmogaus ir tėvynės santykis artėjančių permainų akivaizdoje.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Poetas lygina gamtos ir visuomenės reiškinius.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Tai oratorinio tipo eilėraštis.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/>
          </a:p>
          <a:p>
            <a:pPr eaLnBrk="1" hangingPunct="1">
              <a:buFont typeface="Wingdings" pitchFamily="2" charset="2"/>
              <a:buChar char="Ø"/>
            </a:pPr>
            <a:endParaRPr lang="lt-LT" smtClean="0"/>
          </a:p>
        </p:txBody>
      </p:sp>
      <p:pic>
        <p:nvPicPr>
          <p:cNvPr id="16387" name="Picture 4" descr="http://www.efoto.lt/files/images/23478/Pie%C5%A1iant%20Lietuv%C4%85..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00"/>
            <a:ext cx="54102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Kompozicija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Pirmojoje strofoje prat</a:t>
            </a:r>
            <a:r>
              <a:rPr lang="lt-LT" smtClean="0">
                <a:latin typeface="Arial" charset="0"/>
              </a:rPr>
              <a:t>ę</a:t>
            </a:r>
            <a:r>
              <a:rPr lang="lt-LT" smtClean="0"/>
              <a:t>siama pavadinimo reikšmė, paaiškinamas kontekstas. Nesustabdoma upės tėkmė susiejama su artėjančiomis neišvengiamomis permainomis.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Antrojoje dalyje į kovą kviečiamos brandžios asmenybės</a:t>
            </a:r>
            <a:r>
              <a:rPr lang="lt-LT" smtClean="0">
                <a:latin typeface="Arial" charset="0"/>
              </a:rPr>
              <a:t>: </a:t>
            </a:r>
            <a:r>
              <a:rPr lang="lt-LT" smtClean="0"/>
              <a:t>,,Naujos idėjos - darbas ne vaiko”, ,, Vaikas tik trukdo amžių darbus’’,</a:t>
            </a:r>
            <a:r>
              <a:rPr lang="lt-LT" smtClean="0">
                <a:latin typeface="Arial" charset="0"/>
              </a:rPr>
              <a:t>-</a:t>
            </a:r>
            <a:r>
              <a:rPr lang="lt-LT" smtClean="0"/>
              <a:t> kviečiama kovoti prieš amžius kęstą priespaudą: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mtClean="0"/>
              <a:t>    ,, Griaukime amžiais užverstą sieną”.</a:t>
            </a:r>
            <a:endParaRPr lang="en-US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dirty="0" smtClean="0"/>
              <a:t>Trečioji strofa primena laisvos Lietuvos praeitį, protėvių kovas</a:t>
            </a:r>
            <a:r>
              <a:rPr lang="lt-LT" dirty="0" smtClean="0">
                <a:latin typeface="Arial" charset="0"/>
              </a:rPr>
              <a:t>:</a:t>
            </a:r>
            <a:r>
              <a:rPr lang="lt-LT" dirty="0" smtClean="0"/>
              <a:t> ,, Ginkim, ką mūsų proseniai gynė!”</a:t>
            </a:r>
            <a:r>
              <a:rPr lang="lt-LT" dirty="0" smtClean="0">
                <a:latin typeface="Arial" charset="0"/>
              </a:rPr>
              <a:t> </a:t>
            </a:r>
            <a:r>
              <a:rPr lang="lt-LT" dirty="0" smtClean="0">
                <a:latin typeface="Times New Roman" pitchFamily="18" charset="0"/>
              </a:rPr>
              <a:t>Joj</a:t>
            </a:r>
            <a:r>
              <a:rPr lang="lt-LT" dirty="0" smtClean="0"/>
              <a:t>e taip pat išryškėja nacionalinio išsivadavimo programa: „Ginkime kalbą, žemę, jos būdą!“ (Atitinka </a:t>
            </a:r>
            <a:r>
              <a:rPr lang="lt-LT" dirty="0" smtClean="0">
                <a:latin typeface="Times New Roman" pitchFamily="18" charset="0"/>
              </a:rPr>
              <a:t>Re</a:t>
            </a:r>
            <a:r>
              <a:rPr lang="lt-LT" dirty="0" smtClean="0"/>
              <a:t>nesanso atstovo Mikalojaus Daukšos tautos apibrėžimą, pateiktą „Postilės“ prakalboje). Taip pat jaučiama religinė poeto prigimtis : ,, Laimina Dievas sėjamą grūdą...”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dirty="0" smtClean="0"/>
              <a:t>Paskutinė eilėraščio dalis apibendrina eilėraščio prasmę.</a:t>
            </a:r>
          </a:p>
          <a:p>
            <a:pPr eaLnBrk="1" hangingPunct="1">
              <a:buFont typeface="Wingdings" pitchFamily="2" charset="2"/>
              <a:buChar char="Ø"/>
            </a:pPr>
            <a:endParaRPr lang="en-US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Eilėraščio pasaulis</a:t>
            </a:r>
            <a:endParaRPr lang="en-US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Kupinas patriotizmo, ryžto, dvasios tvirtumo.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Dvasinė ir fizinė kova prieš neteisybę.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Erdvė – gimtoji šalis, suvaržytos laisvės jausmas.</a:t>
            </a:r>
          </a:p>
          <a:p>
            <a:pPr eaLnBrk="1" hangingPunct="1">
              <a:buFont typeface="Wingdings" pitchFamily="2" charset="2"/>
              <a:buChar char="Ø"/>
            </a:pPr>
            <a:endParaRPr lang="lt-LT" smtClean="0"/>
          </a:p>
          <a:p>
            <a:pPr eaLnBrk="1" hangingPunct="1">
              <a:buFont typeface="Wingdings" pitchFamily="2" charset="2"/>
              <a:buChar char="Ø"/>
            </a:pPr>
            <a:endParaRPr lang="en-US" smtClean="0"/>
          </a:p>
        </p:txBody>
      </p:sp>
      <p:pic>
        <p:nvPicPr>
          <p:cNvPr id="19459" name="Picture 2" descr="Lietuvia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581400"/>
            <a:ext cx="55245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Lyrinis subjektas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Pirmame ir antrame posmuose lyrinis „aš“ užima visažinio poziciją, kurią pabrėžia būsimojo laiko veiksmažodžiai ir neiginio vartojimas: „nebeužtvenksi“, „nebsulaikysi“.</a:t>
            </a:r>
            <a:r>
              <a:rPr lang="lt-LT" smtClean="0">
                <a:latin typeface="Arial" charset="0"/>
              </a:rPr>
              <a:t> </a:t>
            </a:r>
            <a:r>
              <a:rPr lang="lt-LT" smtClean="0"/>
              <a:t>Jis kreipiasi į kitą asmenį „tu” vardu.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Toliau eilėraštyje atsiranda lyrinis „mes“. Lyrinis subjektas sulaukia daugiau klausytojų, tampa didesnės žmonių bendruomenės dalimi.</a:t>
            </a:r>
            <a:endParaRPr lang="en-US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Eilėraščio idėjos ir vertybės 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Meilė tėvynei, artimam žmogui.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Idealizuojama veikli, savimi pasitikinti asmenybė.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Siekimas išsilaisvinti iš rusinimo mesto šešėlio.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Skatinami drąsūs piliečiai, nes jie pasiekia užsibrėžtų tikslų. Jie ryžtasi naujovėms, rizikuoja, kovoja dėl savo įsitikinimų. Tuo išsiskiria ir uždega kitus.</a:t>
            </a:r>
          </a:p>
          <a:p>
            <a:pPr eaLnBrk="1" hangingPunct="1">
              <a:buFont typeface="Wingdings" pitchFamily="2" charset="2"/>
              <a:buChar char="Ø"/>
            </a:pPr>
            <a:endParaRPr lang="en-US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Eilėraščio kalba</a:t>
            </a: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Veiksmažodžių gausa (,,nebeužtvenksi’’, ,,nebsulaikysi’’, ,,norint’’ ir kiti) pabrėžia eilėraščio ekspresyvumą, pačią kūrinio idėją.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Kalbama įtaigiai, nėra nereikalingų žodžių, aiškiai perteikiama kūrinio mintis, paskirtis.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smtClean="0"/>
              <a:t>Dinamiškumo suteikia veiksmažodžiai, veiksmažodinės kilmės daiktavardžiai: „bėgimas“, „kilimas“.</a:t>
            </a:r>
          </a:p>
          <a:p>
            <a:pPr eaLnBrk="1" hangingPunct="1">
              <a:buFont typeface="Wingdings" pitchFamily="2" charset="2"/>
              <a:buChar char="Ø"/>
            </a:pPr>
            <a:endParaRPr lang="en-US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371600"/>
            <a:ext cx="4572000" cy="4754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lt-LT" sz="2600" smtClean="0"/>
              <a:t>Šiuo eilėraščiu Maironis sako, kad žmogus privalo moraliai atsinaujinti, harmoningai pritapti prie lietuvių tautos siekių. Eilėraštyje ryški idealo ir tikrovės priešprieša, visuotinumas, patriotizmas, žmogaus ir gamtos ryšys.</a:t>
            </a:r>
            <a:br>
              <a:rPr lang="lt-LT" sz="2600" smtClean="0"/>
            </a:br>
            <a:endParaRPr lang="en-US" sz="2600" smtClean="0"/>
          </a:p>
        </p:txBody>
      </p:sp>
      <p:pic>
        <p:nvPicPr>
          <p:cNvPr id="23555" name="Picture 2" descr="Milijonas priežasčių kodėl Lietuva yra geriausia šalis pasauly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3733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215</TotalTime>
  <Words>439</Words>
  <Application>Microsoft Office PowerPoint</Application>
  <PresentationFormat>Demonstracija ekrane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Apex</vt:lpstr>
      <vt:lpstr>Maironis (Jonas Mačiulis) ,,NEBEUŽTVENKSI UPĖS’’</vt:lpstr>
      <vt:lpstr> ,,Nebeužtvenksi upės’’</vt:lpstr>
      <vt:lpstr>Pavadinimo reikšmė</vt:lpstr>
      <vt:lpstr>Eilėraščio tema</vt:lpstr>
      <vt:lpstr>Kompozicija</vt:lpstr>
      <vt:lpstr>Skaidrė 6</vt:lpstr>
      <vt:lpstr>Eilėraščio pasaulis</vt:lpstr>
      <vt:lpstr>Lyrinis subjektas</vt:lpstr>
      <vt:lpstr>Eilėraščio idėjos ir vertybės </vt:lpstr>
      <vt:lpstr>Eilėraščio kalba</vt:lpstr>
      <vt:lpstr>Skaidrė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Maironis (Jonas Mačiulis) NEBEUŽTVENKSI UPĖS</dc:title>
  <dc:creator>grazvydas</dc:creator>
  <cp:lastModifiedBy>VARTOTOJAS</cp:lastModifiedBy>
  <cp:revision>33</cp:revision>
  <dcterms:created xsi:type="dcterms:W3CDTF">2011-02-20T15:44:41Z</dcterms:created>
  <dcterms:modified xsi:type="dcterms:W3CDTF">2011-03-19T21:27:28Z</dcterms:modified>
</cp:coreProperties>
</file>