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03B1487-1140-4820-894A-16464FC179F7}" type="datetimeFigureOut">
              <a:rPr lang="lt-LT" smtClean="0"/>
              <a:pPr/>
              <a:t>2011.03.19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04AE7C7-AB84-4F7C-8315-049A6CC77C1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H:\Minija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3571876"/>
            <a:ext cx="8305800" cy="3143272"/>
          </a:xfrm>
        </p:spPr>
        <p:txBody>
          <a:bodyPr/>
          <a:lstStyle/>
          <a:p>
            <a:endParaRPr lang="lt-LT" dirty="0" smtClean="0"/>
          </a:p>
          <a:p>
            <a:r>
              <a:rPr lang="lt-LT" dirty="0" smtClean="0"/>
              <a:t>Darbo autorius: Julius Juršys, 3a klasė</a:t>
            </a:r>
          </a:p>
          <a:p>
            <a:pPr algn="l"/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2011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1285860"/>
            <a:ext cx="8472518" cy="1700444"/>
          </a:xfrm>
        </p:spPr>
        <p:txBody>
          <a:bodyPr/>
          <a:lstStyle/>
          <a:p>
            <a:r>
              <a:rPr lang="lt-LT" sz="7200" dirty="0" smtClean="0"/>
              <a:t>MAIRONIS</a:t>
            </a:r>
            <a:br>
              <a:rPr lang="lt-LT" sz="7200" dirty="0" smtClean="0"/>
            </a:br>
            <a:r>
              <a:rPr lang="lt-LT" sz="7200" dirty="0" smtClean="0"/>
              <a:t>,,MINIJA”</a:t>
            </a:r>
            <a:endParaRPr lang="lt-LT" sz="7200" dirty="0"/>
          </a:p>
        </p:txBody>
      </p:sp>
      <p:pic>
        <p:nvPicPr>
          <p:cNvPr id="4" name="Minij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991600" y="6705600"/>
            <a:ext cx="0" cy="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04664"/>
            <a:ext cx="4000528" cy="595089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Kodėl gi tai Minijos bangos nuliūdo?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Kodėl tai jos bėga laukais pamažu?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Ar gaila, kad saulė už girių užplūdo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Ir apdengė žemę nakties tamsumu</a:t>
            </a:r>
            <a:r>
              <a:rPr lang="lt-LT" sz="5600" dirty="0" smtClean="0">
                <a:latin typeface="Adobe Caslon Pro" pitchFamily="18" charset="0"/>
              </a:rPr>
              <a:t>?</a:t>
            </a:r>
          </a:p>
          <a:p>
            <a:pPr>
              <a:buNone/>
            </a:pPr>
            <a:endParaRPr lang="lt-LT" sz="5600" dirty="0" smtClean="0">
              <a:latin typeface="Adobe Caslon Pro" pitchFamily="18" charset="0"/>
            </a:endParaRP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O skubinkis, miela, į marių platybę,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Jei gaila tau saulės skaisčių spindulių: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Išvysi dangaus karalienės gražybę,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Kai maudos nuraudus tarp vilnių blaivių</a:t>
            </a:r>
            <a:r>
              <a:rPr lang="lt-LT" sz="5600" dirty="0" smtClean="0">
                <a:latin typeface="Adobe Caslon Pro" pitchFamily="18" charset="0"/>
              </a:rPr>
              <a:t>.</a:t>
            </a:r>
          </a:p>
          <a:p>
            <a:pPr>
              <a:buNone/>
            </a:pPr>
            <a:endParaRPr lang="lt-LT" sz="5600" dirty="0" smtClean="0">
              <a:latin typeface="Adobe Caslon Pro" pitchFamily="18" charset="0"/>
            </a:endParaRP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Bet Minija mūsų kaip pirma nuliūdus;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Jos bėga kaip pirma srovė pamažu;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Negaila jai, saulei už girių užplūdus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Ir žemę apdengus nakties tamsumu</a:t>
            </a:r>
            <a:r>
              <a:rPr lang="lt-LT" sz="5600" dirty="0" smtClean="0">
                <a:latin typeface="Adobe Caslon Pro" pitchFamily="18" charset="0"/>
              </a:rPr>
              <a:t>.</a:t>
            </a:r>
          </a:p>
          <a:p>
            <a:pPr>
              <a:buNone/>
            </a:pPr>
            <a:endParaRPr lang="lt-LT" sz="5600" dirty="0" smtClean="0">
              <a:latin typeface="Adobe Caslon Pro" pitchFamily="18" charset="0"/>
            </a:endParaRP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Tik gaila jai kranto, vainikais nupinto,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Tik gaila tų dainų, kur skamba skardžiai,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Tik ąžuolo gaila, žaliai padabinto,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Kurs kalba jai meilę kas naktį saldžiai</a:t>
            </a:r>
            <a:r>
              <a:rPr lang="lt-LT" sz="5600" dirty="0" smtClean="0">
                <a:latin typeface="Adobe Caslon Pro" pitchFamily="18" charset="0"/>
              </a:rPr>
              <a:t>.</a:t>
            </a:r>
          </a:p>
          <a:p>
            <a:pPr>
              <a:buNone/>
            </a:pPr>
            <a:endParaRPr lang="lt-LT" sz="5600" dirty="0" smtClean="0">
              <a:latin typeface="Adobe Caslon Pro" pitchFamily="18" charset="0"/>
            </a:endParaRP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Nuliūdusia! Minijai paslaptį vieną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Norėčiau atdengti, kai nieks negirdės: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Kas ilgis antrasis jos kranto kas dieną.</a:t>
            </a:r>
          </a:p>
          <a:p>
            <a:pPr>
              <a:buNone/>
            </a:pPr>
            <a:r>
              <a:rPr lang="lt-LT" sz="5600" dirty="0" smtClean="0">
                <a:latin typeface="Adobe Caslon Pro" pitchFamily="18" charset="0"/>
              </a:rPr>
              <a:t>Bet ne! Sužinos nuo aušrinės žvaigždės.</a:t>
            </a:r>
            <a:endParaRPr lang="lt-LT" sz="5600" dirty="0">
              <a:latin typeface="Adobe Caslon Pro" pitchFamily="18" charset="0"/>
            </a:endParaRPr>
          </a:p>
        </p:txBody>
      </p:sp>
      <p:pic>
        <p:nvPicPr>
          <p:cNvPr id="1029" name="Picture 5" descr="C:\Users\staxQrz\Desktop\minijospag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714356"/>
            <a:ext cx="3179791" cy="56960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Pavadinimo reikšmė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00174"/>
            <a:ext cx="4900618" cy="4786346"/>
          </a:xfrm>
        </p:spPr>
        <p:txBody>
          <a:bodyPr>
            <a:normAutofit/>
          </a:bodyPr>
          <a:lstStyle/>
          <a:p>
            <a:r>
              <a:rPr lang="lt-LT" sz="3200" dirty="0" smtClean="0"/>
              <a:t>Pavadinimas ,,Minija” nusako, apie ką bus kalbama eilėraštyje.</a:t>
            </a:r>
          </a:p>
          <a:p>
            <a:pPr>
              <a:buNone/>
            </a:pPr>
            <a:endParaRPr lang="lt-LT" sz="3200" dirty="0" smtClean="0"/>
          </a:p>
          <a:p>
            <a:r>
              <a:rPr lang="lt-LT" sz="3200" dirty="0" smtClean="0"/>
              <a:t>Būtent ja ir jausmais jai prasideda ir pasibaigia kūrinys.</a:t>
            </a:r>
          </a:p>
        </p:txBody>
      </p:sp>
      <p:pic>
        <p:nvPicPr>
          <p:cNvPr id="2052" name="Picture 4" descr="C:\Users\staxQrz\Desktop\AmazonRiver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357298"/>
            <a:ext cx="3057525" cy="4572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tema</a:t>
            </a:r>
            <a:endParaRPr lang="lt-LT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500174"/>
            <a:ext cx="4900618" cy="47863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 paprastas peizažinis eilėraštis, kuriame kalbama apie </a:t>
            </a: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upę, </a:t>
            </a: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įtraukiant</a:t>
            </a:r>
            <a:r>
              <a:rPr kumimoji="0" lang="lt-LT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ir kelis kitus veiksnius</a:t>
            </a: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lang="lt-LT" sz="32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lt-L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lt-LT" sz="32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lt-L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staxQrz\Desktop\MYY Miri boat on Baram river from aircraft on flight from Mulu to Miri 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428736"/>
            <a:ext cx="2951903" cy="456515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pasaulis</a:t>
            </a:r>
            <a:endParaRPr lang="lt-LT" dirty="0"/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500174"/>
            <a:ext cx="4900618" cy="47863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lt-LT" sz="3200" dirty="0" smtClean="0"/>
              <a:t>Gana liūdnas, niūrus bei labai lėtai besirutuliojantis pasaulis. </a:t>
            </a:r>
          </a:p>
          <a:p>
            <a:pPr marL="274320" indent="-274320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lt-LT" sz="3200" dirty="0" smtClean="0"/>
              <a:t>Taip pat eilėraštyje vyrauja daug gamtos vaizdų ir skaitant toliau įtraukiama vis daugiau gamtos grožybių.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lt-LT" sz="3200" dirty="0" smtClean="0"/>
          </a:p>
        </p:txBody>
      </p:sp>
      <p:pic>
        <p:nvPicPr>
          <p:cNvPr id="4098" name="Picture 2" descr="C:\Users\staxQrz\Desktop\Tskaltsitela_Ri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285860"/>
            <a:ext cx="3286148" cy="471953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Eilėraščio lyrinis ,,aš” pasirodo susimąstęs, iš karto iškeldamas kelis klausimus apie Minijos būseną: ,,</a:t>
            </a:r>
            <a:r>
              <a:rPr lang="fi-FI" dirty="0" smtClean="0"/>
              <a:t> Kodėl gi tai Minijos bangos nuliūdo?</a:t>
            </a:r>
            <a:r>
              <a:rPr lang="lt-LT" dirty="0" smtClean="0"/>
              <a:t> / </a:t>
            </a:r>
            <a:r>
              <a:rPr lang="fi-FI" dirty="0" smtClean="0"/>
              <a:t>Kodėl tai jos bėga laukais pamažu?</a:t>
            </a:r>
            <a:r>
              <a:rPr lang="lt-LT" dirty="0" smtClean="0"/>
              <a:t>”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Pabaigoje lyrinis subjektas susilieja su upe ir siekia jai atskleisti paslaptį: ,,Nuliūdusia! Minijai paslaptį vieną / Norėčiau atdengti, kai nieks negirdės”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žmogus</a:t>
            </a:r>
            <a:endParaRPr lang="lt-LT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619248"/>
          </a:xfrm>
        </p:spPr>
        <p:txBody>
          <a:bodyPr/>
          <a:lstStyle/>
          <a:p>
            <a:r>
              <a:rPr lang="lt-LT" dirty="0" smtClean="0"/>
              <a:t>Liūdna, gana gili, </a:t>
            </a:r>
            <a:r>
              <a:rPr lang="lt-LT" dirty="0" smtClean="0"/>
              <a:t>verčianti </a:t>
            </a:r>
            <a:r>
              <a:rPr lang="lt-LT" dirty="0" smtClean="0"/>
              <a:t>ap</a:t>
            </a:r>
            <a:r>
              <a:rPr lang="lt-LT" dirty="0" smtClean="0"/>
              <a:t>mąstyti, kas vyksta ne taip: </a:t>
            </a:r>
            <a:r>
              <a:rPr lang="lt-LT" dirty="0" smtClean="0"/>
              <a:t>,, Bet Minija mūsų kaip pirma nuliūdus / Jos bėga kaip pirma srovė pamažu”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nuotaika</a:t>
            </a:r>
            <a:endParaRPr lang="lt-LT" dirty="0"/>
          </a:p>
        </p:txBody>
      </p:sp>
      <p:pic>
        <p:nvPicPr>
          <p:cNvPr id="5" name="Picture 2" descr="C:\Users\staxQrz\Desktop\Minija_Kint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429000"/>
            <a:ext cx="6691276" cy="289374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Gamtos grožis.</a:t>
            </a:r>
          </a:p>
          <a:p>
            <a:r>
              <a:rPr lang="lt-LT" dirty="0" smtClean="0"/>
              <a:t>Mažų detalių pastebėjimas.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idėja ir vertybės</a:t>
            </a:r>
            <a:endParaRPr lang="lt-LT" dirty="0"/>
          </a:p>
        </p:txBody>
      </p:sp>
      <p:pic>
        <p:nvPicPr>
          <p:cNvPr id="6146" name="Picture 2" descr="E:\stalkeriz\Mokyklos darbai\Lietuvių\email\minija\min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571744"/>
            <a:ext cx="5857916" cy="381849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Retoriniai klausimai: ,,</a:t>
            </a:r>
            <a:r>
              <a:rPr lang="fi-FI" dirty="0" smtClean="0"/>
              <a:t> Kodėl gi tai Minijos bangos nuliūdo?</a:t>
            </a:r>
            <a:r>
              <a:rPr lang="lt-LT" dirty="0" smtClean="0"/>
              <a:t> / </a:t>
            </a:r>
            <a:r>
              <a:rPr lang="fi-FI" dirty="0" smtClean="0"/>
              <a:t>Kodėl tai jos bėga laukais pamažu?</a:t>
            </a:r>
            <a:r>
              <a:rPr lang="lt-LT" dirty="0" smtClean="0"/>
              <a:t>”</a:t>
            </a:r>
          </a:p>
          <a:p>
            <a:endParaRPr lang="lt-LT" dirty="0" smtClean="0"/>
          </a:p>
          <a:p>
            <a:r>
              <a:rPr lang="lt-LT" dirty="0" smtClean="0"/>
              <a:t>Personifikacijos </a:t>
            </a:r>
            <a:r>
              <a:rPr lang="lt-LT" dirty="0" smtClean="0"/>
              <a:t>:,,</a:t>
            </a:r>
            <a:r>
              <a:rPr lang="lt-LT" dirty="0" smtClean="0"/>
              <a:t>bėga </a:t>
            </a:r>
            <a:r>
              <a:rPr lang="lt-LT" dirty="0" smtClean="0"/>
              <a:t>laukais”, „apdengė žemę”, „maudos </a:t>
            </a:r>
            <a:r>
              <a:rPr lang="lt-LT" dirty="0" smtClean="0"/>
              <a:t>nuraudus</a:t>
            </a:r>
            <a:r>
              <a:rPr lang="lt-LT" dirty="0" smtClean="0"/>
              <a:t>”.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Daugybė panašumų 1 ir 3 posmeliuose, panašiai prasideda, panašiai ir baigiasi, vartojami tie patys žodžiai.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Eilėraščio kalba</a:t>
            </a:r>
            <a:endParaRPr lang="lt-LT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taxQrz\Desktop\Minija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834"/>
            <a:ext cx="9144000" cy="68563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26262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180</TotalTime>
  <Words>380</Words>
  <Application>Microsoft Office PowerPoint</Application>
  <PresentationFormat>Demonstracija ekrane (4:3)</PresentationFormat>
  <Paragraphs>57</Paragraphs>
  <Slides>10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Paper</vt:lpstr>
      <vt:lpstr>MAIRONIS ,,MINIJA”</vt:lpstr>
      <vt:lpstr>Skaidrė 2</vt:lpstr>
      <vt:lpstr>Pavadinimo reikšmė</vt:lpstr>
      <vt:lpstr>Eilėraščio tema</vt:lpstr>
      <vt:lpstr>Eilėraščio pasaulis</vt:lpstr>
      <vt:lpstr>Eilėraščio žmogus</vt:lpstr>
      <vt:lpstr>Eilėraščio nuotaika</vt:lpstr>
      <vt:lpstr>Eilėraščio idėja ir vertybės</vt:lpstr>
      <vt:lpstr>Eilėraščio kalba</vt:lpstr>
      <vt:lpstr>Skaidrė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staxQrz</dc:creator>
  <cp:lastModifiedBy>VARTOTOJAS</cp:lastModifiedBy>
  <cp:revision>50</cp:revision>
  <dcterms:created xsi:type="dcterms:W3CDTF">2011-02-13T13:53:41Z</dcterms:created>
  <dcterms:modified xsi:type="dcterms:W3CDTF">2011-03-19T21:24:02Z</dcterms:modified>
</cp:coreProperties>
</file>